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56" r:id="rId2"/>
    <p:sldId id="257" r:id="rId3"/>
    <p:sldId id="259" r:id="rId4"/>
    <p:sldId id="276" r:id="rId5"/>
    <p:sldId id="277" r:id="rId6"/>
    <p:sldId id="278" r:id="rId7"/>
    <p:sldId id="261" r:id="rId8"/>
    <p:sldId id="260" r:id="rId9"/>
    <p:sldId id="267" r:id="rId10"/>
    <p:sldId id="268" r:id="rId11"/>
    <p:sldId id="269" r:id="rId12"/>
    <p:sldId id="280" r:id="rId13"/>
    <p:sldId id="279" r:id="rId14"/>
    <p:sldId id="283" r:id="rId15"/>
    <p:sldId id="281" r:id="rId16"/>
    <p:sldId id="282" r:id="rId17"/>
    <p:sldId id="270" r:id="rId18"/>
    <p:sldId id="262" r:id="rId19"/>
    <p:sldId id="271" r:id="rId20"/>
    <p:sldId id="294" r:id="rId21"/>
    <p:sldId id="284" r:id="rId22"/>
    <p:sldId id="285" r:id="rId23"/>
    <p:sldId id="286" r:id="rId24"/>
    <p:sldId id="287" r:id="rId25"/>
    <p:sldId id="288" r:id="rId26"/>
    <p:sldId id="289" r:id="rId27"/>
    <p:sldId id="290" r:id="rId28"/>
    <p:sldId id="291" r:id="rId29"/>
    <p:sldId id="292" r:id="rId30"/>
    <p:sldId id="293" r:id="rId31"/>
    <p:sldId id="295" r:id="rId32"/>
    <p:sldId id="297" r:id="rId33"/>
    <p:sldId id="299" r:id="rId34"/>
    <p:sldId id="300" r:id="rId35"/>
    <p:sldId id="301"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263" r:id="rId50"/>
    <p:sldId id="316" r:id="rId51"/>
    <p:sldId id="317" r:id="rId52"/>
    <p:sldId id="324" r:id="rId53"/>
    <p:sldId id="318" r:id="rId54"/>
    <p:sldId id="327" r:id="rId55"/>
    <p:sldId id="325" r:id="rId56"/>
    <p:sldId id="319" r:id="rId57"/>
    <p:sldId id="322" r:id="rId58"/>
    <p:sldId id="323" r:id="rId59"/>
    <p:sldId id="328" r:id="rId60"/>
    <p:sldId id="329" r:id="rId61"/>
    <p:sldId id="330" r:id="rId62"/>
    <p:sldId id="331" r:id="rId63"/>
    <p:sldId id="264" r:id="rId64"/>
    <p:sldId id="320" r:id="rId65"/>
    <p:sldId id="321" r:id="rId66"/>
    <p:sldId id="265" r:id="rId67"/>
    <p:sldId id="274" r:id="rId68"/>
    <p:sldId id="275" r:id="rId69"/>
    <p:sldId id="266" r:id="rId70"/>
    <p:sldId id="258" r:id="rId7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開頭" id="{B231DBAD-7BE9-4413-8015-42F49C3F1A77}">
          <p14:sldIdLst>
            <p14:sldId id="256"/>
            <p14:sldId id="257"/>
          </p14:sldIdLst>
        </p14:section>
        <p14:section name="緒論" id="{CE57FCDB-9FA7-47CC-9FEF-48AB1270F51A}">
          <p14:sldIdLst>
            <p14:sldId id="259"/>
            <p14:sldId id="276"/>
            <p14:sldId id="277"/>
            <p14:sldId id="278"/>
          </p14:sldIdLst>
        </p14:section>
        <p14:section name="參考資料" id="{5528F5B3-2738-4E19-9C1D-6DBF28DA7F85}">
          <p14:sldIdLst>
            <p14:sldId id="261"/>
            <p14:sldId id="260"/>
            <p14:sldId id="267"/>
            <p14:sldId id="268"/>
            <p14:sldId id="269"/>
            <p14:sldId id="280"/>
            <p14:sldId id="279"/>
            <p14:sldId id="283"/>
            <p14:sldId id="281"/>
            <p14:sldId id="282"/>
            <p14:sldId id="270"/>
          </p14:sldIdLst>
        </p14:section>
        <p14:section name="系統架構" id="{6AF143AE-D208-48AA-88FB-4E9750DA0D21}">
          <p14:sldIdLst>
            <p14:sldId id="262"/>
            <p14:sldId id="271"/>
            <p14:sldId id="294"/>
            <p14:sldId id="284"/>
            <p14:sldId id="285"/>
            <p14:sldId id="286"/>
            <p14:sldId id="287"/>
            <p14:sldId id="288"/>
            <p14:sldId id="289"/>
            <p14:sldId id="290"/>
            <p14:sldId id="291"/>
            <p14:sldId id="292"/>
            <p14:sldId id="293"/>
            <p14:sldId id="295"/>
            <p14:sldId id="297"/>
            <p14:sldId id="299"/>
            <p14:sldId id="300"/>
            <p14:sldId id="301"/>
            <p14:sldId id="303"/>
            <p14:sldId id="304"/>
            <p14:sldId id="305"/>
            <p14:sldId id="306"/>
            <p14:sldId id="307"/>
            <p14:sldId id="308"/>
            <p14:sldId id="309"/>
            <p14:sldId id="310"/>
            <p14:sldId id="311"/>
            <p14:sldId id="312"/>
            <p14:sldId id="313"/>
            <p14:sldId id="314"/>
            <p14:sldId id="315"/>
          </p14:sldIdLst>
        </p14:section>
        <p14:section name="實驗結果" id="{1B256F6C-D430-4D76-80F9-D4D5BD32188A}">
          <p14:sldIdLst>
            <p14:sldId id="263"/>
            <p14:sldId id="316"/>
            <p14:sldId id="317"/>
            <p14:sldId id="324"/>
            <p14:sldId id="318"/>
            <p14:sldId id="327"/>
            <p14:sldId id="325"/>
            <p14:sldId id="319"/>
            <p14:sldId id="322"/>
            <p14:sldId id="323"/>
            <p14:sldId id="328"/>
            <p14:sldId id="329"/>
            <p14:sldId id="330"/>
            <p14:sldId id="331"/>
          </p14:sldIdLst>
        </p14:section>
        <p14:section name="結論" id="{BC004392-D115-4B09-BE50-DB639385BC03}">
          <p14:sldIdLst>
            <p14:sldId id="264"/>
            <p14:sldId id="320"/>
            <p14:sldId id="321"/>
          </p14:sldIdLst>
        </p14:section>
        <p14:section name="參考文獻" id="{0A269FC6-3A08-438A-A440-1C53CC4EE065}">
          <p14:sldIdLst>
            <p14:sldId id="265"/>
            <p14:sldId id="274"/>
            <p14:sldId id="275"/>
          </p14:sldIdLst>
        </p14:section>
        <p14:section name="結尾" id="{37306929-F489-4C23-92C4-D67BE493340E}">
          <p14:sldIdLst>
            <p14:sldId id="266"/>
          </p14:sldIdLst>
        </p14:section>
        <p14:section name="素材" id="{8EB3D934-469C-49B4-AFA2-40A820D8B753}">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DD9CB"/>
    <a:srgbClr val="FDFDF8"/>
    <a:srgbClr val="000000"/>
    <a:srgbClr val="FFD033"/>
    <a:srgbClr val="51504D"/>
    <a:srgbClr val="D9D9D9"/>
    <a:srgbClr val="B48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2" autoAdjust="0"/>
    <p:restoredTop sz="75282" autoAdjust="0"/>
  </p:normalViewPr>
  <p:slideViewPr>
    <p:cSldViewPr snapToGrid="0">
      <p:cViewPr>
        <p:scale>
          <a:sx n="75" d="100"/>
          <a:sy n="75" d="100"/>
        </p:scale>
        <p:origin x="18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C0A6A-DCF8-4383-8FBB-5522B19BD02D}" type="datetimeFigureOut">
              <a:rPr lang="zh-TW" altLang="en-US" smtClean="0"/>
              <a:t>2021/11/25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C602F-CE84-4FB4-A8F3-3F1F0886936C}" type="slidenum">
              <a:rPr lang="zh-TW" altLang="en-US" smtClean="0"/>
              <a:t>‹#›</a:t>
            </a:fld>
            <a:endParaRPr lang="zh-TW" altLang="en-US"/>
          </a:p>
        </p:txBody>
      </p:sp>
    </p:spTree>
    <p:extLst>
      <p:ext uri="{BB962C8B-B14F-4D97-AF65-F5344CB8AC3E}">
        <p14:creationId xmlns:p14="http://schemas.microsoft.com/office/powerpoint/2010/main" val="103730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a:t>
            </a:fld>
            <a:endParaRPr lang="zh-TW" altLang="en-US"/>
          </a:p>
        </p:txBody>
      </p:sp>
    </p:spTree>
    <p:extLst>
      <p:ext uri="{BB962C8B-B14F-4D97-AF65-F5344CB8AC3E}">
        <p14:creationId xmlns:p14="http://schemas.microsoft.com/office/powerpoint/2010/main" val="3878433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周碩彥</a:t>
            </a:r>
            <a:r>
              <a:rPr lang="en-US" altLang="zh-TW" dirty="0"/>
              <a:t>7 (2015)</a:t>
            </a:r>
            <a:r>
              <a:rPr lang="zh-TW" altLang="en-US" dirty="0"/>
              <a:t>研究報告提出智慧居家是指在一棟房子裡或是在一個 生活環境中，聚集了許多不同種類的感應器技術，使得感應器與家中設備 及系統可以進行溝通連結，以達成智慧居家所追求的舒適、安全以及衛生 保健。藉此不但可以提高家庭的生活水平，亦可以完成智慧居家的家庭自 動化的概念。如文獻所提，智慧居家的四大應用領域：老年</a:t>
            </a:r>
            <a:r>
              <a:rPr lang="en-US" altLang="zh-TW" dirty="0"/>
              <a:t>/</a:t>
            </a:r>
            <a:r>
              <a:rPr lang="zh-TW" altLang="en-US" dirty="0"/>
              <a:t>家庭護理、節能環保、舒適娛樂、安全</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10</a:t>
            </a:fld>
            <a:endParaRPr lang="zh-TW" altLang="en-US"/>
          </a:p>
        </p:txBody>
      </p:sp>
    </p:spTree>
    <p:extLst>
      <p:ext uri="{BB962C8B-B14F-4D97-AF65-F5344CB8AC3E}">
        <p14:creationId xmlns:p14="http://schemas.microsoft.com/office/powerpoint/2010/main" val="453311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Arduino</a:t>
            </a:r>
            <a:r>
              <a:rPr lang="zh-TW" altLang="en-US" dirty="0"/>
              <a:t>是一塊開放原始碼發展出來的</a:t>
            </a:r>
            <a:r>
              <a:rPr lang="en-US" altLang="zh-TW" dirty="0"/>
              <a:t>I/O</a:t>
            </a:r>
            <a:r>
              <a:rPr lang="zh-TW" altLang="en-US" dirty="0"/>
              <a:t>介面控制板，</a:t>
            </a:r>
            <a:r>
              <a:rPr lang="en-US" altLang="zh-TW" dirty="0"/>
              <a:t>Arduino</a:t>
            </a:r>
            <a:r>
              <a:rPr lang="zh-TW" altLang="en-US" dirty="0"/>
              <a:t>包含了 硬體與軟體兩大部分，支援</a:t>
            </a:r>
            <a:r>
              <a:rPr lang="en-US" altLang="zh-TW" dirty="0"/>
              <a:t>USB</a:t>
            </a:r>
            <a:r>
              <a:rPr lang="zh-TW" altLang="en-US" dirty="0"/>
              <a:t>資料傳輸</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11</a:t>
            </a:fld>
            <a:endParaRPr lang="zh-TW" altLang="en-US"/>
          </a:p>
        </p:txBody>
      </p:sp>
    </p:spTree>
    <p:extLst>
      <p:ext uri="{BB962C8B-B14F-4D97-AF65-F5344CB8AC3E}">
        <p14:creationId xmlns:p14="http://schemas.microsoft.com/office/powerpoint/2010/main" val="269118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12</a:t>
            </a:fld>
            <a:endParaRPr lang="zh-TW" altLang="en-US"/>
          </a:p>
        </p:txBody>
      </p:sp>
    </p:spTree>
    <p:extLst>
      <p:ext uri="{BB962C8B-B14F-4D97-AF65-F5344CB8AC3E}">
        <p14:creationId xmlns:p14="http://schemas.microsoft.com/office/powerpoint/2010/main" val="926531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13</a:t>
            </a:fld>
            <a:endParaRPr lang="zh-TW" altLang="en-US"/>
          </a:p>
        </p:txBody>
      </p:sp>
    </p:spTree>
    <p:extLst>
      <p:ext uri="{BB962C8B-B14F-4D97-AF65-F5344CB8AC3E}">
        <p14:creationId xmlns:p14="http://schemas.microsoft.com/office/powerpoint/2010/main" val="107657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 </a:t>
            </a:r>
            <a:r>
              <a:rPr lang="en-US" altLang="zh-TW" dirty="0"/>
              <a:t>microSD </a:t>
            </a:r>
            <a:r>
              <a:rPr lang="zh-TW" altLang="en-US" dirty="0"/>
              <a:t>卡座，</a:t>
            </a:r>
            <a:endParaRPr lang="en-US" altLang="zh-TW" dirty="0"/>
          </a:p>
          <a:p>
            <a:r>
              <a:rPr lang="zh-TW" altLang="en-US" dirty="0"/>
              <a:t>可以加載 </a:t>
            </a:r>
            <a:r>
              <a:rPr lang="en-US" altLang="zh-TW" dirty="0"/>
              <a:t>FAT16 / FAT32 </a:t>
            </a:r>
            <a:r>
              <a:rPr lang="zh-TW" altLang="en-US" dirty="0"/>
              <a:t>格式的 </a:t>
            </a:r>
            <a:r>
              <a:rPr lang="en-US" altLang="zh-TW" dirty="0"/>
              <a:t>microSD </a:t>
            </a:r>
            <a:r>
              <a:rPr lang="zh-TW" altLang="en-US" dirty="0"/>
              <a:t>卡全彩色位圖。</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14</a:t>
            </a:fld>
            <a:endParaRPr lang="zh-TW" altLang="en-US"/>
          </a:p>
        </p:txBody>
      </p:sp>
    </p:spTree>
    <p:extLst>
      <p:ext uri="{BB962C8B-B14F-4D97-AF65-F5344CB8AC3E}">
        <p14:creationId xmlns:p14="http://schemas.microsoft.com/office/powerpoint/2010/main" val="355256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15</a:t>
            </a:fld>
            <a:endParaRPr lang="zh-TW" altLang="en-US"/>
          </a:p>
        </p:txBody>
      </p:sp>
    </p:spTree>
    <p:extLst>
      <p:ext uri="{BB962C8B-B14F-4D97-AF65-F5344CB8AC3E}">
        <p14:creationId xmlns:p14="http://schemas.microsoft.com/office/powerpoint/2010/main" val="84933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16</a:t>
            </a:fld>
            <a:endParaRPr lang="zh-TW" altLang="en-US"/>
          </a:p>
        </p:txBody>
      </p:sp>
    </p:spTree>
    <p:extLst>
      <p:ext uri="{BB962C8B-B14F-4D97-AF65-F5344CB8AC3E}">
        <p14:creationId xmlns:p14="http://schemas.microsoft.com/office/powerpoint/2010/main" val="295628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引言</a:t>
            </a:r>
            <a:endParaRPr lang="en-US" altLang="zh-TW" dirty="0"/>
          </a:p>
          <a:p>
            <a:r>
              <a:rPr lang="zh-TW" altLang="en-US" dirty="0"/>
              <a:t>由於我們的裝置面向老年人，也顧慮到視覺有障礙的族群，所以我們</a:t>
            </a:r>
            <a:r>
              <a:rPr lang="en-US" altLang="zh-TW"/>
              <a:t>……..</a:t>
            </a:r>
          </a:p>
          <a:p>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17</a:t>
            </a:fld>
            <a:endParaRPr lang="zh-TW" altLang="en-US"/>
          </a:p>
        </p:txBody>
      </p:sp>
    </p:spTree>
    <p:extLst>
      <p:ext uri="{BB962C8B-B14F-4D97-AF65-F5344CB8AC3E}">
        <p14:creationId xmlns:p14="http://schemas.microsoft.com/office/powerpoint/2010/main" val="1405210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物聯網</a:t>
            </a:r>
            <a:endParaRPr lang="en-US" altLang="zh-TW" dirty="0"/>
          </a:p>
          <a:p>
            <a:r>
              <a:rPr lang="zh-TW" altLang="en-US" dirty="0"/>
              <a:t>藍芽通訊</a:t>
            </a:r>
            <a:endParaRPr lang="en-US" altLang="zh-TW" dirty="0"/>
          </a:p>
          <a:p>
            <a:r>
              <a:rPr lang="zh-TW" altLang="en-US" dirty="0"/>
              <a:t>智慧家庭</a:t>
            </a:r>
            <a:endParaRPr lang="en-US" altLang="zh-TW" dirty="0"/>
          </a:p>
          <a:p>
            <a:r>
              <a:rPr lang="en-US" altLang="zh-TW" dirty="0"/>
              <a:t>SOC</a:t>
            </a:r>
            <a:r>
              <a:rPr lang="zh-TW" altLang="en-US" dirty="0"/>
              <a:t>開發版與感應器</a:t>
            </a:r>
            <a:endParaRPr lang="en-US" altLang="zh-TW" dirty="0"/>
          </a:p>
          <a:p>
            <a:r>
              <a:rPr lang="zh-TW" altLang="en-US" dirty="0"/>
              <a:t>色盲人口</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18</a:t>
            </a:fld>
            <a:endParaRPr lang="zh-TW" altLang="en-US"/>
          </a:p>
        </p:txBody>
      </p:sp>
    </p:spTree>
    <p:extLst>
      <p:ext uri="{BB962C8B-B14F-4D97-AF65-F5344CB8AC3E}">
        <p14:creationId xmlns:p14="http://schemas.microsoft.com/office/powerpoint/2010/main" val="4099003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19</a:t>
            </a:fld>
            <a:endParaRPr lang="zh-TW" altLang="en-US"/>
          </a:p>
        </p:txBody>
      </p:sp>
    </p:spTree>
    <p:extLst>
      <p:ext uri="{BB962C8B-B14F-4D97-AF65-F5344CB8AC3E}">
        <p14:creationId xmlns:p14="http://schemas.microsoft.com/office/powerpoint/2010/main" val="271991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緒論</a:t>
            </a:r>
            <a:endParaRPr lang="en-US" altLang="zh-TW" dirty="0"/>
          </a:p>
          <a:p>
            <a:pPr marL="0" indent="0">
              <a:buNone/>
            </a:pPr>
            <a:r>
              <a:rPr lang="zh-TW" altLang="en-US" dirty="0"/>
              <a:t>文獻探討</a:t>
            </a:r>
            <a:endParaRPr lang="en-US" altLang="zh-TW" dirty="0"/>
          </a:p>
          <a:p>
            <a:pPr marL="0" indent="0">
              <a:buNone/>
            </a:pPr>
            <a:r>
              <a:rPr lang="zh-TW" altLang="en-US" dirty="0"/>
              <a:t>系統架構</a:t>
            </a:r>
            <a:endParaRPr lang="en-US" altLang="zh-TW" dirty="0"/>
          </a:p>
          <a:p>
            <a:pPr marL="0" indent="0">
              <a:buNone/>
            </a:pPr>
            <a:r>
              <a:rPr lang="zh-TW" altLang="en-US" dirty="0"/>
              <a:t>實驗結果</a:t>
            </a:r>
            <a:endParaRPr lang="en-US" altLang="zh-TW" dirty="0"/>
          </a:p>
          <a:p>
            <a:pPr marL="0" indent="0">
              <a:buNone/>
            </a:pPr>
            <a:r>
              <a:rPr lang="zh-TW" altLang="en-US" dirty="0"/>
              <a:t>結論</a:t>
            </a:r>
            <a:endParaRPr lang="en-US" altLang="zh-TW" dirty="0"/>
          </a:p>
          <a:p>
            <a:pPr marL="0" indent="0">
              <a:buNone/>
            </a:pPr>
            <a:r>
              <a:rPr lang="zh-TW" altLang="en-US" dirty="0"/>
              <a:t>參考文獻</a:t>
            </a:r>
          </a:p>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a:t>
            </a:fld>
            <a:endParaRPr lang="zh-TW" altLang="en-US"/>
          </a:p>
        </p:txBody>
      </p:sp>
    </p:spTree>
    <p:extLst>
      <p:ext uri="{BB962C8B-B14F-4D97-AF65-F5344CB8AC3E}">
        <p14:creationId xmlns:p14="http://schemas.microsoft.com/office/powerpoint/2010/main" val="248547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Remind Device</a:t>
            </a:r>
            <a:r>
              <a:rPr lang="zh-TW" altLang="en-US" dirty="0"/>
              <a:t>：</a:t>
            </a:r>
            <a:endParaRPr lang="en-US" altLang="zh-TW" dirty="0"/>
          </a:p>
          <a:p>
            <a:pPr marL="228600" indent="-228600">
              <a:buAutoNum type="alphaLcPeriod"/>
            </a:pPr>
            <a:r>
              <a:rPr lang="en-US" altLang="zh-TW" dirty="0"/>
              <a:t>GUI</a:t>
            </a:r>
            <a:r>
              <a:rPr lang="zh-TW" altLang="en-US" dirty="0"/>
              <a:t>（</a:t>
            </a:r>
            <a:r>
              <a:rPr lang="en-US" altLang="zh-TW" dirty="0"/>
              <a:t>Graphical User Interface</a:t>
            </a:r>
            <a:r>
              <a:rPr lang="zh-TW" altLang="en-US" dirty="0"/>
              <a:t>）：使用者透過圖形操作介面下達指令。</a:t>
            </a:r>
            <a:endParaRPr lang="en-US" altLang="zh-TW" dirty="0"/>
          </a:p>
          <a:p>
            <a:pPr marL="228600" indent="-228600">
              <a:buAutoNum type="alphaLcPeriod"/>
            </a:pPr>
            <a:r>
              <a:rPr lang="en-US" altLang="zh-TW" dirty="0"/>
              <a:t>ID</a:t>
            </a:r>
            <a:r>
              <a:rPr lang="zh-TW" altLang="en-US" dirty="0"/>
              <a:t>（</a:t>
            </a:r>
            <a:r>
              <a:rPr lang="en-US" altLang="zh-TW" dirty="0"/>
              <a:t>Input Device</a:t>
            </a:r>
            <a:r>
              <a:rPr lang="zh-TW" altLang="en-US" dirty="0"/>
              <a:t>）：使用者透過按鈕給予命令。</a:t>
            </a:r>
            <a:endParaRPr lang="en-US" altLang="zh-TW" dirty="0"/>
          </a:p>
          <a:p>
            <a:pPr marL="228600" indent="-228600">
              <a:buAutoNum type="alphaLcPeriod"/>
            </a:pPr>
            <a:r>
              <a:rPr lang="en-US" altLang="zh-TW" dirty="0"/>
              <a:t>CI</a:t>
            </a:r>
            <a:r>
              <a:rPr lang="zh-TW" altLang="en-US" dirty="0"/>
              <a:t>（</a:t>
            </a:r>
            <a:r>
              <a:rPr lang="en-US" altLang="zh-TW" dirty="0"/>
              <a:t>Communication Interface</a:t>
            </a:r>
            <a:r>
              <a:rPr lang="zh-TW" altLang="en-US" dirty="0"/>
              <a:t>）：負責接收封包、傳送封包、分析封包。 </a:t>
            </a:r>
            <a:endParaRPr lang="en-US" altLang="zh-TW" dirty="0"/>
          </a:p>
          <a:p>
            <a:pPr marL="228600" indent="-228600">
              <a:buAutoNum type="alphaLcPeriod"/>
            </a:pPr>
            <a:r>
              <a:rPr lang="en-US" altLang="zh-TW" dirty="0"/>
              <a:t>KS</a:t>
            </a:r>
            <a:r>
              <a:rPr lang="zh-TW" altLang="en-US" dirty="0"/>
              <a:t>（</a:t>
            </a:r>
            <a:r>
              <a:rPr lang="en-US" altLang="zh-TW" dirty="0"/>
              <a:t>Kerned System</a:t>
            </a:r>
            <a:r>
              <a:rPr lang="zh-TW" altLang="en-US" dirty="0"/>
              <a:t>）：此模組主要定時檢查通訊狀況，根據 </a:t>
            </a:r>
            <a:r>
              <a:rPr lang="en-US" altLang="zh-TW" dirty="0"/>
              <a:t>GUI </a:t>
            </a:r>
            <a:r>
              <a:rPr lang="zh-TW" altLang="en-US" dirty="0"/>
              <a:t>操 作指令組成封包並傳送至 </a:t>
            </a:r>
            <a:r>
              <a:rPr lang="en-US" altLang="zh-TW" dirty="0"/>
              <a:t>MD</a:t>
            </a:r>
            <a:r>
              <a:rPr lang="zh-TW" altLang="en-US" dirty="0"/>
              <a:t>。</a:t>
            </a:r>
            <a:endParaRPr lang="en-US" altLang="zh-TW" dirty="0"/>
          </a:p>
          <a:p>
            <a:pPr marL="228600" indent="-228600">
              <a:buAutoNum type="alphaLcPeriod"/>
            </a:pPr>
            <a:r>
              <a:rPr lang="en-US" altLang="zh-TW" dirty="0"/>
              <a:t>Storage</a:t>
            </a:r>
            <a:r>
              <a:rPr lang="zh-TW" altLang="en-US" dirty="0"/>
              <a:t>：存取檔案所有提醒事項</a:t>
            </a:r>
            <a:endParaRPr lang="en-US" altLang="zh-TW" dirty="0"/>
          </a:p>
          <a:p>
            <a:pPr marL="228600" indent="-228600">
              <a:buAutoNum type="alphaLcPeriod"/>
            </a:pPr>
            <a:r>
              <a:rPr lang="en-US" altLang="zh-TW" dirty="0"/>
              <a:t>ED</a:t>
            </a:r>
            <a:r>
              <a:rPr lang="zh-TW" altLang="en-US" dirty="0"/>
              <a:t>（</a:t>
            </a:r>
            <a:r>
              <a:rPr lang="en-US" altLang="zh-TW" dirty="0"/>
              <a:t>Electronic Device</a:t>
            </a:r>
            <a:r>
              <a:rPr lang="zh-TW" altLang="en-US" dirty="0"/>
              <a:t>）：負責提供所有模組電力</a:t>
            </a:r>
            <a:endParaRPr lang="en-US" altLang="zh-TW" dirty="0"/>
          </a:p>
          <a:p>
            <a:pPr marL="228600" indent="-228600">
              <a:buAutoNum type="alphaLcPeriod"/>
            </a:pPr>
            <a:endParaRPr lang="en-US" altLang="zh-TW" dirty="0"/>
          </a:p>
          <a:p>
            <a:pPr marL="228600" indent="-228600">
              <a:buAutoNum type="alphaLcPeriod"/>
            </a:pPr>
            <a:endParaRPr lang="en-US" altLang="zh-TW" dirty="0"/>
          </a:p>
          <a:p>
            <a:pPr marL="0" indent="0">
              <a:buNone/>
            </a:pPr>
            <a:r>
              <a:rPr lang="en-US" altLang="zh-TW" dirty="0" err="1"/>
              <a:t>RemindAPP</a:t>
            </a:r>
            <a:r>
              <a:rPr lang="zh-TW" altLang="en-US" dirty="0"/>
              <a:t>：</a:t>
            </a:r>
            <a:endParaRPr lang="en-US" altLang="zh-TW" dirty="0"/>
          </a:p>
          <a:p>
            <a:pPr marL="0" indent="0">
              <a:buNone/>
            </a:pPr>
            <a:r>
              <a:rPr lang="en-US" altLang="zh-TW" dirty="0"/>
              <a:t>1.GUI</a:t>
            </a:r>
            <a:r>
              <a:rPr lang="zh-TW" altLang="en-US" dirty="0"/>
              <a:t>（</a:t>
            </a:r>
            <a:r>
              <a:rPr lang="en-US" altLang="zh-TW" dirty="0"/>
              <a:t>Graphical User Interface</a:t>
            </a:r>
            <a:r>
              <a:rPr lang="zh-TW" altLang="en-US" dirty="0"/>
              <a:t>）：使用者透過圖形操作介面下達指令。 </a:t>
            </a:r>
            <a:endParaRPr lang="en-US" altLang="zh-TW" dirty="0"/>
          </a:p>
          <a:p>
            <a:pPr marL="0" indent="0">
              <a:buNone/>
            </a:pPr>
            <a:r>
              <a:rPr lang="en-US" altLang="zh-TW" dirty="0"/>
              <a:t>2.RS</a:t>
            </a:r>
            <a:r>
              <a:rPr lang="zh-TW" altLang="en-US" dirty="0"/>
              <a:t>（</a:t>
            </a:r>
            <a:r>
              <a:rPr lang="en-US" altLang="zh-TW" dirty="0"/>
              <a:t>Remind System</a:t>
            </a:r>
            <a:r>
              <a:rPr lang="zh-TW" altLang="en-US" dirty="0"/>
              <a:t>） ：此模組主要定時檢查通訊狀況，根據 </a:t>
            </a:r>
            <a:r>
              <a:rPr lang="en-US" altLang="zh-TW" dirty="0"/>
              <a:t>GUI </a:t>
            </a:r>
            <a:r>
              <a:rPr lang="zh-TW" altLang="en-US" dirty="0"/>
              <a:t>操 作指令組成封包並傳送至 </a:t>
            </a:r>
            <a:r>
              <a:rPr lang="en-US" altLang="zh-TW" dirty="0"/>
              <a:t>RM</a:t>
            </a:r>
            <a:r>
              <a:rPr lang="zh-TW" altLang="en-US" dirty="0"/>
              <a:t>。</a:t>
            </a:r>
            <a:endParaRPr lang="en-US" altLang="zh-TW" dirty="0"/>
          </a:p>
          <a:p>
            <a:pPr marL="0" indent="0">
              <a:buNone/>
            </a:pPr>
            <a:r>
              <a:rPr lang="en-US" altLang="zh-TW" dirty="0"/>
              <a:t>3. CI</a:t>
            </a:r>
            <a:r>
              <a:rPr lang="zh-TW" altLang="en-US" dirty="0"/>
              <a:t>（</a:t>
            </a:r>
            <a:r>
              <a:rPr lang="en-US" altLang="zh-TW" dirty="0"/>
              <a:t>Communication Interface</a:t>
            </a:r>
            <a:r>
              <a:rPr lang="zh-TW" altLang="en-US" dirty="0"/>
              <a:t>）：負責接收封包、傳送封包、分析封包。 </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20</a:t>
            </a:fld>
            <a:endParaRPr lang="zh-TW" altLang="en-US"/>
          </a:p>
        </p:txBody>
      </p:sp>
    </p:spTree>
    <p:extLst>
      <p:ext uri="{BB962C8B-B14F-4D97-AF65-F5344CB8AC3E}">
        <p14:creationId xmlns:p14="http://schemas.microsoft.com/office/powerpoint/2010/main" val="1361492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21</a:t>
            </a:fld>
            <a:endParaRPr lang="zh-TW" altLang="en-US"/>
          </a:p>
        </p:txBody>
      </p:sp>
    </p:spTree>
    <p:extLst>
      <p:ext uri="{BB962C8B-B14F-4D97-AF65-F5344CB8AC3E}">
        <p14:creationId xmlns:p14="http://schemas.microsoft.com/office/powerpoint/2010/main" val="4039187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22</a:t>
            </a:fld>
            <a:endParaRPr lang="zh-TW" altLang="en-US"/>
          </a:p>
        </p:txBody>
      </p:sp>
    </p:spTree>
    <p:extLst>
      <p:ext uri="{BB962C8B-B14F-4D97-AF65-F5344CB8AC3E}">
        <p14:creationId xmlns:p14="http://schemas.microsoft.com/office/powerpoint/2010/main" val="378270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23</a:t>
            </a:fld>
            <a:endParaRPr lang="zh-TW" altLang="en-US"/>
          </a:p>
        </p:txBody>
      </p:sp>
    </p:spTree>
    <p:extLst>
      <p:ext uri="{BB962C8B-B14F-4D97-AF65-F5344CB8AC3E}">
        <p14:creationId xmlns:p14="http://schemas.microsoft.com/office/powerpoint/2010/main" val="245462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24</a:t>
            </a:fld>
            <a:endParaRPr lang="zh-TW" altLang="en-US"/>
          </a:p>
        </p:txBody>
      </p:sp>
    </p:spTree>
    <p:extLst>
      <p:ext uri="{BB962C8B-B14F-4D97-AF65-F5344CB8AC3E}">
        <p14:creationId xmlns:p14="http://schemas.microsoft.com/office/powerpoint/2010/main" val="68867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25</a:t>
            </a:fld>
            <a:endParaRPr lang="zh-TW" altLang="en-US"/>
          </a:p>
        </p:txBody>
      </p:sp>
    </p:spTree>
    <p:extLst>
      <p:ext uri="{BB962C8B-B14F-4D97-AF65-F5344CB8AC3E}">
        <p14:creationId xmlns:p14="http://schemas.microsoft.com/office/powerpoint/2010/main" val="811118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26</a:t>
            </a:fld>
            <a:endParaRPr lang="zh-TW" altLang="en-US"/>
          </a:p>
        </p:txBody>
      </p:sp>
    </p:spTree>
    <p:extLst>
      <p:ext uri="{BB962C8B-B14F-4D97-AF65-F5344CB8AC3E}">
        <p14:creationId xmlns:p14="http://schemas.microsoft.com/office/powerpoint/2010/main" val="2834106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27</a:t>
            </a:fld>
            <a:endParaRPr lang="zh-TW" altLang="en-US"/>
          </a:p>
        </p:txBody>
      </p:sp>
    </p:spTree>
    <p:extLst>
      <p:ext uri="{BB962C8B-B14F-4D97-AF65-F5344CB8AC3E}">
        <p14:creationId xmlns:p14="http://schemas.microsoft.com/office/powerpoint/2010/main" val="1710465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28</a:t>
            </a:fld>
            <a:endParaRPr lang="zh-TW" altLang="en-US"/>
          </a:p>
        </p:txBody>
      </p:sp>
    </p:spTree>
    <p:extLst>
      <p:ext uri="{BB962C8B-B14F-4D97-AF65-F5344CB8AC3E}">
        <p14:creationId xmlns:p14="http://schemas.microsoft.com/office/powerpoint/2010/main" val="101488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29</a:t>
            </a:fld>
            <a:endParaRPr lang="zh-TW" altLang="en-US"/>
          </a:p>
        </p:txBody>
      </p:sp>
    </p:spTree>
    <p:extLst>
      <p:ext uri="{BB962C8B-B14F-4D97-AF65-F5344CB8AC3E}">
        <p14:creationId xmlns:p14="http://schemas.microsoft.com/office/powerpoint/2010/main" val="35012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研究背景與動機</a:t>
            </a:r>
            <a:endParaRPr lang="en-US" altLang="zh-TW" dirty="0"/>
          </a:p>
          <a:p>
            <a:r>
              <a:rPr lang="zh-TW" altLang="en-US" dirty="0"/>
              <a:t>研究目的</a:t>
            </a:r>
            <a:endParaRPr lang="en-US" altLang="zh-TW" dirty="0"/>
          </a:p>
          <a:p>
            <a:r>
              <a:rPr lang="zh-TW" altLang="en-US" dirty="0"/>
              <a:t>研究範圍</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a:t>
            </a:fld>
            <a:endParaRPr lang="zh-TW" altLang="en-US"/>
          </a:p>
        </p:txBody>
      </p:sp>
    </p:spTree>
    <p:extLst>
      <p:ext uri="{BB962C8B-B14F-4D97-AF65-F5344CB8AC3E}">
        <p14:creationId xmlns:p14="http://schemas.microsoft.com/office/powerpoint/2010/main" val="381999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30</a:t>
            </a:fld>
            <a:endParaRPr lang="zh-TW" altLang="en-US"/>
          </a:p>
        </p:txBody>
      </p:sp>
    </p:spTree>
    <p:extLst>
      <p:ext uri="{BB962C8B-B14F-4D97-AF65-F5344CB8AC3E}">
        <p14:creationId xmlns:p14="http://schemas.microsoft.com/office/powerpoint/2010/main" val="2948255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APP</a:t>
            </a:r>
          </a:p>
          <a:p>
            <a:r>
              <a:rPr lang="zh-TW" altLang="en-US" dirty="0"/>
              <a:t>手機系統有顯示提醒、編輯提醒、設定三種，</a:t>
            </a:r>
            <a:endParaRPr lang="en-US" altLang="zh-TW" dirty="0"/>
          </a:p>
          <a:p>
            <a:r>
              <a:rPr lang="zh-TW" altLang="en-US" dirty="0"/>
              <a:t>開啟 </a:t>
            </a:r>
            <a:r>
              <a:rPr lang="en-US" altLang="zh-TW" dirty="0"/>
              <a:t>APP </a:t>
            </a:r>
            <a:r>
              <a:rPr lang="zh-TW" altLang="en-US" dirty="0"/>
              <a:t>後，首頁顯示最近一筆提醒。編輯分為兩種，可以新增跟刪除。設定模式可設定色盲與語 言，色盲為紅、綠、藍三種；語言則提供中文、英文、韓文。如圖 </a:t>
            </a:r>
            <a:r>
              <a:rPr lang="en-US" altLang="zh-TW" dirty="0"/>
              <a:t>12 </a:t>
            </a:r>
            <a:r>
              <a:rPr lang="zh-TW" altLang="en-US" dirty="0"/>
              <a:t>所示。</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31</a:t>
            </a:fld>
            <a:endParaRPr lang="zh-TW" altLang="en-US"/>
          </a:p>
        </p:txBody>
      </p:sp>
    </p:spTree>
    <p:extLst>
      <p:ext uri="{BB962C8B-B14F-4D97-AF65-F5344CB8AC3E}">
        <p14:creationId xmlns:p14="http://schemas.microsoft.com/office/powerpoint/2010/main" val="2193739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32</a:t>
            </a:fld>
            <a:endParaRPr lang="zh-TW" altLang="en-US"/>
          </a:p>
        </p:txBody>
      </p:sp>
    </p:spTree>
    <p:extLst>
      <p:ext uri="{BB962C8B-B14F-4D97-AF65-F5344CB8AC3E}">
        <p14:creationId xmlns:p14="http://schemas.microsoft.com/office/powerpoint/2010/main" val="1485209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刪除提醒模組會先選擇日期及時間接著傳送要求刪除提型，通過握手 封包檢查，若失敗的話會進入刪除提醒失敗訊息模組，反之會讀出日期資 料夾裡的提醒保 </a:t>
            </a:r>
            <a:r>
              <a:rPr lang="en-US" altLang="zh-TW" dirty="0"/>
              <a:t>ID </a:t>
            </a:r>
            <a:r>
              <a:rPr lang="zh-TW" altLang="en-US" dirty="0"/>
              <a:t>封包，再將時間刪除並把剩下的時間重新寫入檔案，最 後進入同步模組。如圖 </a:t>
            </a:r>
            <a:r>
              <a:rPr lang="en-US" altLang="zh-TW" dirty="0"/>
              <a:t>15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33</a:t>
            </a:fld>
            <a:endParaRPr lang="zh-TW" altLang="en-US"/>
          </a:p>
        </p:txBody>
      </p:sp>
    </p:spTree>
    <p:extLst>
      <p:ext uri="{BB962C8B-B14F-4D97-AF65-F5344CB8AC3E}">
        <p14:creationId xmlns:p14="http://schemas.microsoft.com/office/powerpoint/2010/main" val="673123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刪除提醒模組會先選擇日期及時間接著傳送要求刪除提型，通過握手 封包檢查，若失敗的話會進入刪除提醒失敗訊息模組，反之會讀出日期資 料夾裡的提醒保 </a:t>
            </a:r>
            <a:r>
              <a:rPr lang="en-US" altLang="zh-TW" dirty="0"/>
              <a:t>ID </a:t>
            </a:r>
            <a:r>
              <a:rPr lang="zh-TW" altLang="en-US" dirty="0"/>
              <a:t>封包，再將時間刪除並把剩下的時間重新寫入檔案，最 後進入同步模組。如圖 </a:t>
            </a:r>
            <a:r>
              <a:rPr lang="en-US" altLang="zh-TW" dirty="0"/>
              <a:t>15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34</a:t>
            </a:fld>
            <a:endParaRPr lang="zh-TW" altLang="en-US"/>
          </a:p>
        </p:txBody>
      </p:sp>
    </p:spTree>
    <p:extLst>
      <p:ext uri="{BB962C8B-B14F-4D97-AF65-F5344CB8AC3E}">
        <p14:creationId xmlns:p14="http://schemas.microsoft.com/office/powerpoint/2010/main" val="361856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刪除提醒模組會先選擇日期及時間接著傳送要求刪除提型，通過握手 封包檢查，若失敗的話會進入刪除提醒失敗訊息模組，反之會讀出日期資 料夾裡的提醒保 </a:t>
            </a:r>
            <a:r>
              <a:rPr lang="en-US" altLang="zh-TW" dirty="0"/>
              <a:t>ID </a:t>
            </a:r>
            <a:r>
              <a:rPr lang="zh-TW" altLang="en-US" dirty="0"/>
              <a:t>封包，再將時間刪除並把剩下的時間重新寫入檔案，最 後進入同步模組。如圖 </a:t>
            </a:r>
            <a:r>
              <a:rPr lang="en-US" altLang="zh-TW" dirty="0"/>
              <a:t>15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35</a:t>
            </a:fld>
            <a:endParaRPr lang="zh-TW" altLang="en-US"/>
          </a:p>
        </p:txBody>
      </p:sp>
    </p:spTree>
    <p:extLst>
      <p:ext uri="{BB962C8B-B14F-4D97-AF65-F5344CB8AC3E}">
        <p14:creationId xmlns:p14="http://schemas.microsoft.com/office/powerpoint/2010/main" val="1831235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通訊握手檢查模組會先等待確認回傳封包，接著判斷是否接收到回傳 封包，若是失敗會進入失敗訊息封包，成功則會判斷封包格式是否正確， 正確時會繼續判斷封包狀態，若成功會傳送成功訊息的封包，判斷失敗會 進入失敗訊息封包。如圖 </a:t>
            </a:r>
            <a:r>
              <a:rPr lang="en-US" altLang="zh-TW" dirty="0"/>
              <a:t>17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36</a:t>
            </a:fld>
            <a:endParaRPr lang="zh-TW" altLang="en-US"/>
          </a:p>
        </p:txBody>
      </p:sp>
    </p:spTree>
    <p:extLst>
      <p:ext uri="{BB962C8B-B14F-4D97-AF65-F5344CB8AC3E}">
        <p14:creationId xmlns:p14="http://schemas.microsoft.com/office/powerpoint/2010/main" val="116695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新增提醒失敗訊息模組會先判斷失敗碼，共有四個，若錯誤碼為 </a:t>
            </a:r>
            <a:r>
              <a:rPr lang="en-US" altLang="zh-TW" dirty="0"/>
              <a:t>0</a:t>
            </a:r>
            <a:r>
              <a:rPr lang="zh-TW" altLang="en-US" dirty="0"/>
              <a:t>，顯 示系統意外錯誤，請稍後再試</a:t>
            </a:r>
            <a:r>
              <a:rPr lang="en-US" altLang="zh-TW" dirty="0"/>
              <a:t>;</a:t>
            </a:r>
            <a:r>
              <a:rPr lang="zh-TW" altLang="en-US" dirty="0"/>
              <a:t>若為 </a:t>
            </a:r>
            <a:r>
              <a:rPr lang="en-US" altLang="zh-TW" dirty="0"/>
              <a:t>1 </a:t>
            </a:r>
            <a:r>
              <a:rPr lang="zh-TW" altLang="en-US" dirty="0"/>
              <a:t>時顯示您選擇的日期時間超出範圍， 請重新選擇；若為 </a:t>
            </a:r>
            <a:r>
              <a:rPr lang="en-US" altLang="zh-TW" dirty="0"/>
              <a:t>2 </a:t>
            </a:r>
            <a:r>
              <a:rPr lang="zh-TW" altLang="en-US" dirty="0"/>
              <a:t>時顯示您選擇的日期時間已無提醒，無法新增；若等 於 </a:t>
            </a:r>
            <a:r>
              <a:rPr lang="en-US" altLang="zh-TW" dirty="0"/>
              <a:t>3 </a:t>
            </a:r>
            <a:r>
              <a:rPr lang="zh-TW" altLang="en-US" dirty="0"/>
              <a:t>則顯示無法新增該筆提醒，請重新再試一次。如圖 </a:t>
            </a:r>
            <a:r>
              <a:rPr lang="en-US" altLang="zh-TW" dirty="0"/>
              <a:t>20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37</a:t>
            </a:fld>
            <a:endParaRPr lang="zh-TW" altLang="en-US"/>
          </a:p>
        </p:txBody>
      </p:sp>
    </p:spTree>
    <p:extLst>
      <p:ext uri="{BB962C8B-B14F-4D97-AF65-F5344CB8AC3E}">
        <p14:creationId xmlns:p14="http://schemas.microsoft.com/office/powerpoint/2010/main" val="615341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刪除提醒失敗訊息模組失敗碼共兩個，為 </a:t>
            </a:r>
            <a:r>
              <a:rPr lang="en-US" altLang="zh-TW" dirty="0"/>
              <a:t>0 </a:t>
            </a:r>
            <a:r>
              <a:rPr lang="zh-TW" altLang="en-US" dirty="0"/>
              <a:t>時顯示系統意外錯誤，請 稍後再試，若為 </a:t>
            </a:r>
            <a:r>
              <a:rPr lang="en-US" altLang="zh-TW" dirty="0"/>
              <a:t>1 </a:t>
            </a:r>
            <a:r>
              <a:rPr lang="zh-TW" altLang="en-US" dirty="0"/>
              <a:t>時顯示無法刪除該提醒。如圖 </a:t>
            </a:r>
            <a:r>
              <a:rPr lang="en-US" altLang="zh-TW" dirty="0"/>
              <a:t>21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38</a:t>
            </a:fld>
            <a:endParaRPr lang="zh-TW" altLang="en-US"/>
          </a:p>
        </p:txBody>
      </p:sp>
    </p:spTree>
    <p:extLst>
      <p:ext uri="{BB962C8B-B14F-4D97-AF65-F5344CB8AC3E}">
        <p14:creationId xmlns:p14="http://schemas.microsoft.com/office/powerpoint/2010/main" val="673447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 Remind APP</a:t>
            </a:r>
          </a:p>
          <a:p>
            <a:r>
              <a:rPr lang="zh-TW" altLang="en-US" dirty="0"/>
              <a:t>刪除提醒失敗訊息模組失敗碼共兩個，為 </a:t>
            </a:r>
            <a:r>
              <a:rPr lang="en-US" altLang="zh-TW" dirty="0"/>
              <a:t>0 </a:t>
            </a:r>
            <a:r>
              <a:rPr lang="zh-TW" altLang="en-US" dirty="0"/>
              <a:t>時顯示系統意外錯誤，請 稍後再試，若為 </a:t>
            </a:r>
            <a:r>
              <a:rPr lang="en-US" altLang="zh-TW" dirty="0"/>
              <a:t>1 </a:t>
            </a:r>
            <a:r>
              <a:rPr lang="zh-TW" altLang="en-US" dirty="0"/>
              <a:t>時顯示無法刪除該提醒。如圖 </a:t>
            </a:r>
            <a:r>
              <a:rPr lang="en-US" altLang="zh-TW" dirty="0"/>
              <a:t>21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39</a:t>
            </a:fld>
            <a:endParaRPr lang="zh-TW" altLang="en-US"/>
          </a:p>
        </p:txBody>
      </p:sp>
    </p:spTree>
    <p:extLst>
      <p:ext uri="{BB962C8B-B14F-4D97-AF65-F5344CB8AC3E}">
        <p14:creationId xmlns:p14="http://schemas.microsoft.com/office/powerpoint/2010/main" val="761079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希望年長者及現代生活步調快的人培養良好的服藥習慣及記得提醒的事項，</a:t>
            </a:r>
            <a:endParaRPr lang="en-US" altLang="zh-TW" dirty="0"/>
          </a:p>
          <a:p>
            <a:r>
              <a:rPr lang="zh-TW" altLang="en-US" dirty="0"/>
              <a:t>讓年長者可以利用簡單的操作記得吃藥。 </a:t>
            </a:r>
            <a:endParaRPr lang="en-US" altLang="zh-TW" dirty="0"/>
          </a:p>
          <a:p>
            <a:r>
              <a:rPr lang="zh-TW" altLang="en-US" dirty="0"/>
              <a:t>現在市面上有很多藥盒透 過發出聲音進行提醒，讓患者按照指定的時間進行服藥。</a:t>
            </a:r>
            <a:endParaRPr lang="en-US" altLang="zh-TW" dirty="0"/>
          </a:p>
          <a:p>
            <a:r>
              <a:rPr lang="zh-TW" altLang="en-US" dirty="0"/>
              <a:t> 而現在年輕人常常因為手機雖然有記錄，但是常常不小心移除到最後還是會忘記，為了解 決上述的問題，本專題所開發之提醒寶可以透過聲光效果達到醒目的提醒， 並且搭配手機 </a:t>
            </a:r>
            <a:r>
              <a:rPr lang="en-US" altLang="zh-TW" dirty="0"/>
              <a:t>App </a:t>
            </a:r>
            <a:r>
              <a:rPr lang="zh-TW" altLang="en-US" dirty="0"/>
              <a:t>進行新增刪除所需要的提醒再同步到盒子，讓現在使用手機的年輕族群也可以使用。然而現在許多年長者 不習慣使用智慧型手機 所以提醒寶也能單獨被使用，之後提醒寶 </a:t>
            </a:r>
            <a:r>
              <a:rPr lang="en-US" altLang="zh-TW" dirty="0"/>
              <a:t>APP </a:t>
            </a:r>
            <a:r>
              <a:rPr lang="zh-TW" altLang="en-US" dirty="0"/>
              <a:t>與提醒寶裝置連線時，</a:t>
            </a:r>
            <a:endParaRPr lang="en-US" altLang="zh-TW" dirty="0"/>
          </a:p>
          <a:p>
            <a:r>
              <a:rPr lang="zh-TW" altLang="en-US" dirty="0"/>
              <a:t>便可以自動同步所有的資訊，讓老人家與年輕族群都可以使用。</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a:t>
            </a:fld>
            <a:endParaRPr lang="zh-TW" altLang="en-US"/>
          </a:p>
        </p:txBody>
      </p:sp>
    </p:spTree>
    <p:extLst>
      <p:ext uri="{BB962C8B-B14F-4D97-AF65-F5344CB8AC3E}">
        <p14:creationId xmlns:p14="http://schemas.microsoft.com/office/powerpoint/2010/main" val="863476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40</a:t>
            </a:fld>
            <a:endParaRPr lang="zh-TW" altLang="en-US"/>
          </a:p>
        </p:txBody>
      </p:sp>
    </p:spTree>
    <p:extLst>
      <p:ext uri="{BB962C8B-B14F-4D97-AF65-F5344CB8AC3E}">
        <p14:creationId xmlns:p14="http://schemas.microsoft.com/office/powerpoint/2010/main" val="71310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41</a:t>
            </a:fld>
            <a:endParaRPr lang="zh-TW" altLang="en-US"/>
          </a:p>
        </p:txBody>
      </p:sp>
    </p:spTree>
    <p:extLst>
      <p:ext uri="{BB962C8B-B14F-4D97-AF65-F5344CB8AC3E}">
        <p14:creationId xmlns:p14="http://schemas.microsoft.com/office/powerpoint/2010/main" val="4066516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42</a:t>
            </a:fld>
            <a:endParaRPr lang="zh-TW" altLang="en-US"/>
          </a:p>
        </p:txBody>
      </p:sp>
    </p:spTree>
    <p:extLst>
      <p:ext uri="{BB962C8B-B14F-4D97-AF65-F5344CB8AC3E}">
        <p14:creationId xmlns:p14="http://schemas.microsoft.com/office/powerpoint/2010/main" val="1088462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43</a:t>
            </a:fld>
            <a:endParaRPr lang="zh-TW" altLang="en-US"/>
          </a:p>
        </p:txBody>
      </p:sp>
    </p:spTree>
    <p:extLst>
      <p:ext uri="{BB962C8B-B14F-4D97-AF65-F5344CB8AC3E}">
        <p14:creationId xmlns:p14="http://schemas.microsoft.com/office/powerpoint/2010/main" val="4292857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新增時間模組會先輸入日期時間及事項，接著尋找時間模組的位置，若是</a:t>
            </a:r>
            <a:r>
              <a:rPr lang="en-US" altLang="zh-TW" dirty="0" err="1"/>
              <a:t>idx</a:t>
            </a:r>
            <a:r>
              <a:rPr lang="en-US" altLang="zh-TW" dirty="0"/>
              <a:t>&lt;0 </a:t>
            </a:r>
            <a:r>
              <a:rPr lang="zh-TW" altLang="en-US" dirty="0"/>
              <a:t>會將日期時間及事項寫入文字檔。如圖 </a:t>
            </a:r>
            <a:r>
              <a:rPr lang="en-US" altLang="zh-TW" dirty="0"/>
              <a:t>27 </a:t>
            </a:r>
            <a:r>
              <a:rPr lang="zh-TW" altLang="en-US" dirty="0"/>
              <a:t>所示。</a:t>
            </a:r>
            <a:endParaRPr lang="en-US" altLang="zh-TW" dirty="0"/>
          </a:p>
          <a:p>
            <a:r>
              <a:rPr lang="zh-TW" altLang="en-US" dirty="0"/>
              <a:t>刪除時間模組會先輸入日期及時間，接著尋找時間位置模組。如圖 </a:t>
            </a:r>
            <a:r>
              <a:rPr lang="en-US" altLang="zh-TW" dirty="0"/>
              <a:t>28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44</a:t>
            </a:fld>
            <a:endParaRPr lang="zh-TW" altLang="en-US"/>
          </a:p>
        </p:txBody>
      </p:sp>
    </p:spTree>
    <p:extLst>
      <p:ext uri="{BB962C8B-B14F-4D97-AF65-F5344CB8AC3E}">
        <p14:creationId xmlns:p14="http://schemas.microsoft.com/office/powerpoint/2010/main" val="4018899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同步模組會先尋找狀態，若狀態為 </a:t>
            </a:r>
            <a:r>
              <a:rPr lang="en-US" altLang="zh-TW" dirty="0"/>
              <a:t>1 </a:t>
            </a:r>
            <a:r>
              <a:rPr lang="zh-TW" altLang="en-US" dirty="0"/>
              <a:t>會讀出日期的文字檔，接著判斷 該時間的提醒狀態，分為傳送刪除封包及傳送新增封包，若狀態為 </a:t>
            </a:r>
            <a:r>
              <a:rPr lang="en-US" altLang="zh-TW" dirty="0"/>
              <a:t>2</a:t>
            </a:r>
            <a:r>
              <a:rPr lang="zh-TW" altLang="en-US" dirty="0"/>
              <a:t>，會有 日期及時間，接著尋找時間位置模組，如圖 </a:t>
            </a:r>
            <a:r>
              <a:rPr lang="en-US" altLang="zh-TW" dirty="0"/>
              <a:t>29 </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45</a:t>
            </a:fld>
            <a:endParaRPr lang="zh-TW" altLang="en-US"/>
          </a:p>
        </p:txBody>
      </p:sp>
    </p:spTree>
    <p:extLst>
      <p:ext uri="{BB962C8B-B14F-4D97-AF65-F5344CB8AC3E}">
        <p14:creationId xmlns:p14="http://schemas.microsoft.com/office/powerpoint/2010/main" val="2037961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46</a:t>
            </a:fld>
            <a:endParaRPr lang="zh-TW" altLang="en-US"/>
          </a:p>
        </p:txBody>
      </p:sp>
    </p:spTree>
    <p:extLst>
      <p:ext uri="{BB962C8B-B14F-4D97-AF65-F5344CB8AC3E}">
        <p14:creationId xmlns:p14="http://schemas.microsoft.com/office/powerpoint/2010/main" val="3307033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47</a:t>
            </a:fld>
            <a:endParaRPr lang="zh-TW" altLang="en-US"/>
          </a:p>
        </p:txBody>
      </p:sp>
    </p:spTree>
    <p:extLst>
      <p:ext uri="{BB962C8B-B14F-4D97-AF65-F5344CB8AC3E}">
        <p14:creationId xmlns:p14="http://schemas.microsoft.com/office/powerpoint/2010/main" val="1722300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48</a:t>
            </a:fld>
            <a:endParaRPr lang="zh-TW" altLang="en-US"/>
          </a:p>
        </p:txBody>
      </p:sp>
    </p:spTree>
    <p:extLst>
      <p:ext uri="{BB962C8B-B14F-4D97-AF65-F5344CB8AC3E}">
        <p14:creationId xmlns:p14="http://schemas.microsoft.com/office/powerpoint/2010/main" val="2486159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物聯網</a:t>
            </a:r>
            <a:endParaRPr lang="en-US" altLang="zh-TW" dirty="0"/>
          </a:p>
          <a:p>
            <a:r>
              <a:rPr lang="zh-TW" altLang="en-US" dirty="0"/>
              <a:t>藍芽通訊</a:t>
            </a:r>
            <a:endParaRPr lang="en-US" altLang="zh-TW" dirty="0"/>
          </a:p>
          <a:p>
            <a:r>
              <a:rPr lang="zh-TW" altLang="en-US" dirty="0"/>
              <a:t>智慧家庭</a:t>
            </a:r>
            <a:endParaRPr lang="en-US" altLang="zh-TW" dirty="0"/>
          </a:p>
          <a:p>
            <a:r>
              <a:rPr lang="en-US" altLang="zh-TW" dirty="0"/>
              <a:t>SOC</a:t>
            </a:r>
            <a:r>
              <a:rPr lang="zh-TW" altLang="en-US" dirty="0"/>
              <a:t>開發版與感應器</a:t>
            </a:r>
            <a:endParaRPr lang="en-US" altLang="zh-TW" dirty="0"/>
          </a:p>
          <a:p>
            <a:r>
              <a:rPr lang="zh-TW" altLang="en-US" dirty="0"/>
              <a:t>色盲人口</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49</a:t>
            </a:fld>
            <a:endParaRPr lang="zh-TW" altLang="en-US"/>
          </a:p>
        </p:txBody>
      </p:sp>
    </p:spTree>
    <p:extLst>
      <p:ext uri="{BB962C8B-B14F-4D97-AF65-F5344CB8AC3E}">
        <p14:creationId xmlns:p14="http://schemas.microsoft.com/office/powerpoint/2010/main" val="207885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本文主要目的是在於研發智慧提醒裝置，並探討物聯網與無線通訊技術；本裝置包括兩部分：提醒寶 </a:t>
            </a:r>
            <a:r>
              <a:rPr lang="en-US" altLang="zh-TW" dirty="0"/>
              <a:t>APP </a:t>
            </a:r>
            <a:r>
              <a:rPr lang="zh-TW" altLang="en-US" dirty="0"/>
              <a:t>與提醒寶裝置，並使用來藍牙通訊技 術，處理兩者之間的封包傳遞。此外，系統將會提供罐頭訊息讓使用者選擇 及簡單操作方式及易懂介面讓使用者更方便的使用此研究項目。</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a:t>
            </a:fld>
            <a:endParaRPr lang="zh-TW" altLang="en-US"/>
          </a:p>
        </p:txBody>
      </p:sp>
    </p:spTree>
    <p:extLst>
      <p:ext uri="{BB962C8B-B14F-4D97-AF65-F5344CB8AC3E}">
        <p14:creationId xmlns:p14="http://schemas.microsoft.com/office/powerpoint/2010/main" val="1265470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開啟 </a:t>
            </a:r>
            <a:r>
              <a:rPr lang="en-US" altLang="zh-TW" dirty="0"/>
              <a:t>Remind Me APP </a:t>
            </a:r>
            <a:r>
              <a:rPr lang="zh-TW" altLang="en-US" dirty="0"/>
              <a:t>即進入「首頁」，系統會自動判斷是否有開啟藍 牙。若有連線，使用者點擊 ”連結” 按鈕後，進入「配對頁面」，如圖 </a:t>
            </a:r>
            <a:r>
              <a:rPr lang="en-US" altLang="zh-TW" dirty="0"/>
              <a:t>32(a) </a:t>
            </a:r>
            <a:r>
              <a:rPr lang="zh-TW" altLang="en-US" dirty="0"/>
              <a:t>所示。若藍牙沒有開啟，將跳出”您尚未開啟藍牙請開啟藍牙！”，如圖 </a:t>
            </a:r>
            <a:r>
              <a:rPr lang="en-US" altLang="zh-TW" dirty="0"/>
              <a:t>32(b) </a:t>
            </a:r>
            <a:r>
              <a:rPr lang="zh-TW" altLang="en-US" dirty="0"/>
              <a:t>所示。並跳出”確認藍牙已開啟並重新開啟提醒寶” ，如圖 </a:t>
            </a:r>
            <a:r>
              <a:rPr lang="en-US" altLang="zh-TW" dirty="0"/>
              <a:t>32(c)</a:t>
            </a:r>
            <a:r>
              <a:rPr lang="zh-TW" altLang="en-US" dirty="0"/>
              <a:t>所示。</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50</a:t>
            </a:fld>
            <a:endParaRPr lang="zh-TW" altLang="en-US"/>
          </a:p>
        </p:txBody>
      </p:sp>
    </p:spTree>
    <p:extLst>
      <p:ext uri="{BB962C8B-B14F-4D97-AF65-F5344CB8AC3E}">
        <p14:creationId xmlns:p14="http://schemas.microsoft.com/office/powerpoint/2010/main" val="648455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51</a:t>
            </a:fld>
            <a:endParaRPr lang="zh-TW" altLang="en-US"/>
          </a:p>
        </p:txBody>
      </p:sp>
    </p:spTree>
    <p:extLst>
      <p:ext uri="{BB962C8B-B14F-4D97-AF65-F5344CB8AC3E}">
        <p14:creationId xmlns:p14="http://schemas.microsoft.com/office/powerpoint/2010/main" val="19909338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52</a:t>
            </a:fld>
            <a:endParaRPr lang="zh-TW" altLang="en-US"/>
          </a:p>
        </p:txBody>
      </p:sp>
    </p:spTree>
    <p:extLst>
      <p:ext uri="{BB962C8B-B14F-4D97-AF65-F5344CB8AC3E}">
        <p14:creationId xmlns:p14="http://schemas.microsoft.com/office/powerpoint/2010/main" val="1677006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53</a:t>
            </a:fld>
            <a:endParaRPr lang="zh-TW" altLang="en-US"/>
          </a:p>
        </p:txBody>
      </p:sp>
    </p:spTree>
    <p:extLst>
      <p:ext uri="{BB962C8B-B14F-4D97-AF65-F5344CB8AC3E}">
        <p14:creationId xmlns:p14="http://schemas.microsoft.com/office/powerpoint/2010/main" val="439889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54</a:t>
            </a:fld>
            <a:endParaRPr lang="zh-TW" altLang="en-US"/>
          </a:p>
        </p:txBody>
      </p:sp>
    </p:spTree>
    <p:extLst>
      <p:ext uri="{BB962C8B-B14F-4D97-AF65-F5344CB8AC3E}">
        <p14:creationId xmlns:p14="http://schemas.microsoft.com/office/powerpoint/2010/main" val="274823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55</a:t>
            </a:fld>
            <a:endParaRPr lang="zh-TW" altLang="en-US"/>
          </a:p>
        </p:txBody>
      </p:sp>
    </p:spTree>
    <p:extLst>
      <p:ext uri="{BB962C8B-B14F-4D97-AF65-F5344CB8AC3E}">
        <p14:creationId xmlns:p14="http://schemas.microsoft.com/office/powerpoint/2010/main" val="1574339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56</a:t>
            </a:fld>
            <a:endParaRPr lang="zh-TW" altLang="en-US"/>
          </a:p>
        </p:txBody>
      </p:sp>
    </p:spTree>
    <p:extLst>
      <p:ext uri="{BB962C8B-B14F-4D97-AF65-F5344CB8AC3E}">
        <p14:creationId xmlns:p14="http://schemas.microsoft.com/office/powerpoint/2010/main" val="2373145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57</a:t>
            </a:fld>
            <a:endParaRPr lang="zh-TW" altLang="en-US"/>
          </a:p>
        </p:txBody>
      </p:sp>
    </p:spTree>
    <p:extLst>
      <p:ext uri="{BB962C8B-B14F-4D97-AF65-F5344CB8AC3E}">
        <p14:creationId xmlns:p14="http://schemas.microsoft.com/office/powerpoint/2010/main" val="1501959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58</a:t>
            </a:fld>
            <a:endParaRPr lang="zh-TW" altLang="en-US"/>
          </a:p>
        </p:txBody>
      </p:sp>
    </p:spTree>
    <p:extLst>
      <p:ext uri="{BB962C8B-B14F-4D97-AF65-F5344CB8AC3E}">
        <p14:creationId xmlns:p14="http://schemas.microsoft.com/office/powerpoint/2010/main" val="2918626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59</a:t>
            </a:fld>
            <a:endParaRPr lang="zh-TW" altLang="en-US"/>
          </a:p>
        </p:txBody>
      </p:sp>
    </p:spTree>
    <p:extLst>
      <p:ext uri="{BB962C8B-B14F-4D97-AF65-F5344CB8AC3E}">
        <p14:creationId xmlns:p14="http://schemas.microsoft.com/office/powerpoint/2010/main" val="242573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實際之電路設計與改造，還需考量到電壓、電流之問題，本專題為了實作出雛形系統，目前尚不考慮這些因素。</a:t>
            </a:r>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a:t>
            </a:fld>
            <a:endParaRPr lang="zh-TW" altLang="en-US"/>
          </a:p>
        </p:txBody>
      </p:sp>
    </p:spTree>
    <p:extLst>
      <p:ext uri="{BB962C8B-B14F-4D97-AF65-F5344CB8AC3E}">
        <p14:creationId xmlns:p14="http://schemas.microsoft.com/office/powerpoint/2010/main" val="309698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60</a:t>
            </a:fld>
            <a:endParaRPr lang="zh-TW" altLang="en-US"/>
          </a:p>
        </p:txBody>
      </p:sp>
    </p:spTree>
    <p:extLst>
      <p:ext uri="{BB962C8B-B14F-4D97-AF65-F5344CB8AC3E}">
        <p14:creationId xmlns:p14="http://schemas.microsoft.com/office/powerpoint/2010/main" val="2893618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61</a:t>
            </a:fld>
            <a:endParaRPr lang="zh-TW" altLang="en-US"/>
          </a:p>
        </p:txBody>
      </p:sp>
    </p:spTree>
    <p:extLst>
      <p:ext uri="{BB962C8B-B14F-4D97-AF65-F5344CB8AC3E}">
        <p14:creationId xmlns:p14="http://schemas.microsoft.com/office/powerpoint/2010/main" val="4251060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Device</a:t>
            </a:r>
          </a:p>
          <a:p>
            <a:r>
              <a:rPr lang="zh-TW" altLang="en-US" dirty="0"/>
              <a:t>進入封包定義模組後，會先接收封包接著判斷封包格式是否正確，如 果錯誤會顯示格式錯誤，反之判斷封包模組。如圖 </a:t>
            </a:r>
            <a:r>
              <a:rPr lang="en-US" altLang="zh-TW" dirty="0"/>
              <a:t>25 </a:t>
            </a:r>
            <a:r>
              <a:rPr lang="zh-TW" altLang="en-US" dirty="0"/>
              <a:t>所示。 </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62</a:t>
            </a:fld>
            <a:endParaRPr lang="zh-TW" altLang="en-US"/>
          </a:p>
        </p:txBody>
      </p:sp>
    </p:spTree>
    <p:extLst>
      <p:ext uri="{BB962C8B-B14F-4D97-AF65-F5344CB8AC3E}">
        <p14:creationId xmlns:p14="http://schemas.microsoft.com/office/powerpoint/2010/main" val="3101208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物聯網</a:t>
            </a:r>
            <a:endParaRPr lang="en-US" altLang="zh-TW" dirty="0"/>
          </a:p>
          <a:p>
            <a:r>
              <a:rPr lang="zh-TW" altLang="en-US" dirty="0"/>
              <a:t>藍芽通訊</a:t>
            </a:r>
            <a:endParaRPr lang="en-US" altLang="zh-TW" dirty="0"/>
          </a:p>
          <a:p>
            <a:r>
              <a:rPr lang="zh-TW" altLang="en-US" dirty="0"/>
              <a:t>智慧家庭</a:t>
            </a:r>
            <a:endParaRPr lang="en-US" altLang="zh-TW" dirty="0"/>
          </a:p>
          <a:p>
            <a:r>
              <a:rPr lang="en-US" altLang="zh-TW" dirty="0"/>
              <a:t>SOC</a:t>
            </a:r>
            <a:r>
              <a:rPr lang="zh-TW" altLang="en-US" dirty="0"/>
              <a:t>開發版與感應器</a:t>
            </a:r>
            <a:endParaRPr lang="en-US" altLang="zh-TW" dirty="0"/>
          </a:p>
          <a:p>
            <a:r>
              <a:rPr lang="zh-TW" altLang="en-US" dirty="0"/>
              <a:t>色盲人口</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63</a:t>
            </a:fld>
            <a:endParaRPr lang="zh-TW" altLang="en-US"/>
          </a:p>
        </p:txBody>
      </p:sp>
    </p:spTree>
    <p:extLst>
      <p:ext uri="{BB962C8B-B14F-4D97-AF65-F5344CB8AC3E}">
        <p14:creationId xmlns:p14="http://schemas.microsoft.com/office/powerpoint/2010/main" val="102109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本專題提出一基於物聯網與通訊技術為基礎之提醒裝置「提醒寶」。</a:t>
            </a:r>
            <a:endParaRPr lang="en-US" altLang="zh-TW" dirty="0"/>
          </a:p>
          <a:p>
            <a:r>
              <a:rPr lang="zh-TW" altLang="en-US" dirty="0"/>
              <a:t>對 於工作忙碌之現代人與銀髮族長者而言，要提醒自己的服藥時間以及留意各種的事項，這些事情都是很容易被忽略或是忘記，因而造成不少的困擾。 </a:t>
            </a:r>
            <a:endParaRPr lang="en-US" altLang="zh-TW" dirty="0"/>
          </a:p>
          <a:p>
            <a:r>
              <a:rPr lang="zh-TW" altLang="en-US" dirty="0"/>
              <a:t>為了解決上述之困擾與問題，因而本專題提出一操作簡單之提醒寶，具有 醒目之聲光提醒效果；</a:t>
            </a:r>
            <a:endParaRPr lang="en-US" altLang="zh-TW" dirty="0"/>
          </a:p>
          <a:p>
            <a:r>
              <a:rPr lang="zh-TW" altLang="en-US" dirty="0"/>
              <a:t>並且提供智慧手機的提醒寶 </a:t>
            </a:r>
            <a:r>
              <a:rPr lang="en-US" altLang="zh-TW" dirty="0"/>
              <a:t>App</a:t>
            </a:r>
            <a:r>
              <a:rPr lang="zh-TW" altLang="en-US" dirty="0"/>
              <a:t>，以方便習慣使用 智慧手機的使用者。</a:t>
            </a:r>
            <a:endParaRPr lang="en-US" altLang="zh-TW" dirty="0"/>
          </a:p>
          <a:p>
            <a:r>
              <a:rPr lang="zh-TW" altLang="en-US" dirty="0"/>
              <a:t>本專題所提出之提醒寶，為一專門用於提醒各種事項 之裝置與手機 </a:t>
            </a:r>
            <a:r>
              <a:rPr lang="en-US" altLang="zh-TW" dirty="0"/>
              <a:t>App</a:t>
            </a:r>
            <a:r>
              <a:rPr lang="zh-TW" altLang="en-US" dirty="0"/>
              <a:t>，不僅解決了使用便條紙與手機行事曆之不方便，也使用聲光效果強化了提醒之效果。</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64</a:t>
            </a:fld>
            <a:endParaRPr lang="zh-TW" altLang="en-US"/>
          </a:p>
        </p:txBody>
      </p:sp>
    </p:spTree>
    <p:extLst>
      <p:ext uri="{BB962C8B-B14F-4D97-AF65-F5344CB8AC3E}">
        <p14:creationId xmlns:p14="http://schemas.microsoft.com/office/powerpoint/2010/main" val="11776868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Remind Me</a:t>
            </a:r>
            <a:r>
              <a:rPr lang="zh-TW" altLang="en-US" dirty="0"/>
              <a:t>是一套連結手機</a:t>
            </a:r>
            <a:r>
              <a:rPr lang="en-US" altLang="zh-TW" dirty="0"/>
              <a:t>app</a:t>
            </a:r>
            <a:r>
              <a:rPr lang="zh-TW" altLang="en-US" dirty="0"/>
              <a:t>的提醒系統，未來也有高度的擴展性， 但還有些許細節未做到完美，</a:t>
            </a:r>
            <a:endParaRPr lang="en-US" altLang="zh-TW" dirty="0"/>
          </a:p>
          <a:p>
            <a:r>
              <a:rPr lang="zh-TW" altLang="en-US" dirty="0"/>
              <a:t>我們希望之後系統能：</a:t>
            </a:r>
            <a:r>
              <a:rPr lang="en-US" altLang="zh-TW" dirty="0"/>
              <a:t>1.</a:t>
            </a:r>
            <a:r>
              <a:rPr lang="zh-TW" altLang="en-US" dirty="0"/>
              <a:t>讓聲音更大聲。</a:t>
            </a:r>
            <a:r>
              <a:rPr lang="en-US" altLang="zh-TW" dirty="0"/>
              <a:t>2.</a:t>
            </a:r>
            <a:r>
              <a:rPr lang="zh-TW" altLang="en-US" dirty="0"/>
              <a:t>能 更省電，操作更順手。</a:t>
            </a:r>
            <a:r>
              <a:rPr lang="en-US" altLang="zh-TW" dirty="0"/>
              <a:t>3.</a:t>
            </a:r>
            <a:r>
              <a:rPr lang="zh-TW" altLang="en-US" dirty="0"/>
              <a:t>縮小體積</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65</a:t>
            </a:fld>
            <a:endParaRPr lang="zh-TW" altLang="en-US"/>
          </a:p>
        </p:txBody>
      </p:sp>
    </p:spTree>
    <p:extLst>
      <p:ext uri="{BB962C8B-B14F-4D97-AF65-F5344CB8AC3E}">
        <p14:creationId xmlns:p14="http://schemas.microsoft.com/office/powerpoint/2010/main" val="1310443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物聯網</a:t>
            </a:r>
            <a:endParaRPr lang="en-US" altLang="zh-TW" dirty="0"/>
          </a:p>
          <a:p>
            <a:r>
              <a:rPr lang="zh-TW" altLang="en-US" dirty="0"/>
              <a:t>藍芽通訊</a:t>
            </a:r>
            <a:endParaRPr lang="en-US" altLang="zh-TW" dirty="0"/>
          </a:p>
          <a:p>
            <a:r>
              <a:rPr lang="zh-TW" altLang="en-US" dirty="0"/>
              <a:t>智慧家庭</a:t>
            </a:r>
            <a:endParaRPr lang="en-US" altLang="zh-TW" dirty="0"/>
          </a:p>
          <a:p>
            <a:r>
              <a:rPr lang="en-US" altLang="zh-TW" dirty="0"/>
              <a:t>SOC</a:t>
            </a:r>
            <a:r>
              <a:rPr lang="zh-TW" altLang="en-US" dirty="0"/>
              <a:t>開發版與感應器</a:t>
            </a:r>
            <a:endParaRPr lang="en-US" altLang="zh-TW" dirty="0"/>
          </a:p>
          <a:p>
            <a:r>
              <a:rPr lang="zh-TW" altLang="en-US" dirty="0"/>
              <a:t>色盲人口</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66</a:t>
            </a:fld>
            <a:endParaRPr lang="zh-TW" altLang="en-US"/>
          </a:p>
        </p:txBody>
      </p:sp>
    </p:spTree>
    <p:extLst>
      <p:ext uri="{BB962C8B-B14F-4D97-AF65-F5344CB8AC3E}">
        <p14:creationId xmlns:p14="http://schemas.microsoft.com/office/powerpoint/2010/main" val="2765224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徐暐智（</a:t>
            </a:r>
            <a:r>
              <a:rPr lang="en-US" altLang="zh-TW" dirty="0"/>
              <a:t>2010</a:t>
            </a:r>
            <a:r>
              <a:rPr lang="zh-TW" altLang="en-US" dirty="0"/>
              <a:t>）。 </a:t>
            </a:r>
            <a:r>
              <a:rPr lang="en-US" altLang="zh-TW" dirty="0"/>
              <a:t>《</a:t>
            </a:r>
            <a:r>
              <a:rPr lang="zh-TW" altLang="en-US" dirty="0"/>
              <a:t>智慧藥盒服藥提醒與分藥系統之開發</a:t>
            </a:r>
            <a:r>
              <a:rPr lang="en-US" altLang="zh-TW" dirty="0"/>
              <a:t>》</a:t>
            </a:r>
            <a:r>
              <a:rPr lang="zh-TW" altLang="en-US" dirty="0"/>
              <a:t>。國立台 灣大學機械工程學研究所碩士論文。 </a:t>
            </a:r>
            <a:r>
              <a:rPr lang="en-US" altLang="zh-TW" dirty="0"/>
              <a:t>【2】</a:t>
            </a:r>
            <a:r>
              <a:rPr lang="zh-TW" altLang="en-US" dirty="0"/>
              <a:t>林志穎</a:t>
            </a:r>
            <a:r>
              <a:rPr lang="en-US" altLang="zh-TW" dirty="0"/>
              <a:t>(2010)</a:t>
            </a:r>
            <a:r>
              <a:rPr lang="zh-TW" altLang="en-US" dirty="0"/>
              <a:t>。增進居家用藥安全與提醒之裝置。成功大學工程科學 系學位論文 </a:t>
            </a:r>
            <a:r>
              <a:rPr lang="en-US" altLang="zh-TW" dirty="0"/>
              <a:t>【3】</a:t>
            </a:r>
            <a:r>
              <a:rPr lang="zh-TW" altLang="en-US" dirty="0"/>
              <a:t>周碩彥</a:t>
            </a:r>
            <a:r>
              <a:rPr lang="en-US" altLang="zh-TW" dirty="0"/>
              <a:t>(2015)</a:t>
            </a:r>
            <a:r>
              <a:rPr lang="zh-TW" altLang="en-US" dirty="0"/>
              <a:t>，「物聯網發展趨勢展示內容」研究報告 </a:t>
            </a:r>
            <a:r>
              <a:rPr lang="en-US" altLang="zh-TW" dirty="0"/>
              <a:t>【4】</a:t>
            </a:r>
            <a:r>
              <a:rPr lang="zh-TW" altLang="en-US" dirty="0"/>
              <a:t>李達生、翁仲銘、彭永新（</a:t>
            </a:r>
            <a:r>
              <a:rPr lang="en-US" altLang="zh-TW" dirty="0"/>
              <a:t>2012</a:t>
            </a:r>
            <a:r>
              <a:rPr lang="zh-TW" altLang="en-US" dirty="0"/>
              <a:t>），</a:t>
            </a:r>
            <a:r>
              <a:rPr lang="en-US" altLang="zh-TW" dirty="0"/>
              <a:t>《</a:t>
            </a:r>
            <a:r>
              <a:rPr lang="zh-TW" altLang="en-US" dirty="0"/>
              <a:t>物聯網核心技術、原理與應用</a:t>
            </a:r>
            <a:r>
              <a:rPr lang="en-US" altLang="zh-TW" dirty="0"/>
              <a:t>》</a:t>
            </a:r>
            <a:r>
              <a:rPr lang="zh-TW" altLang="en-US" dirty="0"/>
              <a:t>， 前程文化。 </a:t>
            </a:r>
            <a:r>
              <a:rPr lang="en-US" altLang="zh-TW" dirty="0"/>
              <a:t>【5】</a:t>
            </a:r>
            <a:r>
              <a:rPr lang="zh-TW" altLang="en-US" dirty="0"/>
              <a:t>張志勇、翁仲銘、石貴平、廖文華（</a:t>
            </a:r>
            <a:r>
              <a:rPr lang="en-US" altLang="zh-TW" dirty="0"/>
              <a:t>2013</a:t>
            </a:r>
            <a:r>
              <a:rPr lang="zh-TW" altLang="en-US" dirty="0"/>
              <a:t>）。</a:t>
            </a:r>
            <a:r>
              <a:rPr lang="en-US" altLang="zh-TW" dirty="0"/>
              <a:t>《</a:t>
            </a:r>
            <a:r>
              <a:rPr lang="zh-TW" altLang="en-US" dirty="0"/>
              <a:t>物聯網概論</a:t>
            </a:r>
            <a:r>
              <a:rPr lang="en-US" altLang="zh-TW" dirty="0"/>
              <a:t>》</a:t>
            </a:r>
            <a:r>
              <a:rPr lang="zh-TW" altLang="en-US" dirty="0"/>
              <a:t>，碁峰。 </a:t>
            </a:r>
            <a:r>
              <a:rPr lang="en-US" altLang="zh-TW" dirty="0"/>
              <a:t>【6】International Telecommunication Union, ITU Internet Reports 2005</a:t>
            </a:r>
            <a:r>
              <a:rPr lang="zh-TW" altLang="en-US" dirty="0"/>
              <a:t>： </a:t>
            </a:r>
            <a:r>
              <a:rPr lang="en-US" altLang="zh-TW" dirty="0"/>
              <a:t>The Internet of Things</a:t>
            </a:r>
            <a:r>
              <a:rPr lang="zh-TW" altLang="en-US" dirty="0"/>
              <a:t>（</a:t>
            </a:r>
            <a:r>
              <a:rPr lang="en-US" altLang="zh-TW" dirty="0"/>
              <a:t>2005</a:t>
            </a:r>
            <a:r>
              <a:rPr lang="zh-TW" altLang="en-US" dirty="0"/>
              <a:t>） </a:t>
            </a:r>
            <a:r>
              <a:rPr lang="en-US" altLang="zh-TW" dirty="0"/>
              <a:t>【7】Diane McMichael </a:t>
            </a:r>
            <a:r>
              <a:rPr lang="en-US" altLang="zh-TW" dirty="0" err="1"/>
              <a:t>Gilster,Bluetooth</a:t>
            </a:r>
            <a:r>
              <a:rPr lang="en-US" altLang="zh-TW" dirty="0"/>
              <a:t> End to End , Wiley(2002) 【8】Michael McRoberts(2010),Beginning </a:t>
            </a:r>
            <a:r>
              <a:rPr lang="en-US" altLang="zh-TW" dirty="0" err="1"/>
              <a:t>Arduino,Springer</a:t>
            </a:r>
            <a:r>
              <a:rPr lang="en-US" altLang="zh-TW" dirty="0"/>
              <a:t>-Verlag New York Inc 【9】a-Si TFT LCD Single Chip Driver 240RGBx320 Resolution and 262K color</a:t>
            </a:r>
            <a:r>
              <a:rPr lang="zh-TW" altLang="en-US" dirty="0"/>
              <a:t>：</a:t>
            </a:r>
            <a:r>
              <a:rPr lang="en-US" altLang="zh-TW" dirty="0"/>
              <a:t>https://cdn-shop.adafruit.com/datasheets/ILI9340.pdf 【10】</a:t>
            </a:r>
            <a:r>
              <a:rPr lang="zh-TW" altLang="en-US" dirty="0"/>
              <a:t>以開關切換 </a:t>
            </a:r>
            <a:r>
              <a:rPr lang="en-US" altLang="zh-TW" dirty="0"/>
              <a:t>LED </a:t>
            </a:r>
            <a:r>
              <a:rPr lang="zh-TW" altLang="en-US" dirty="0"/>
              <a:t>明滅狀態－葉難： </a:t>
            </a:r>
            <a:r>
              <a:rPr lang="en-US" altLang="zh-TW" dirty="0"/>
              <a:t>http://yehnan.blogspot.com/2012/02/arduinoled.html 【11】Arduino </a:t>
            </a:r>
            <a:r>
              <a:rPr lang="zh-TW" altLang="en-US" dirty="0"/>
              <a:t>筆記（</a:t>
            </a:r>
            <a:r>
              <a:rPr lang="en-US" altLang="zh-TW" dirty="0"/>
              <a:t>16</a:t>
            </a:r>
            <a:r>
              <a:rPr lang="zh-TW" altLang="en-US" dirty="0"/>
              <a:t>）：讀取</a:t>
            </a:r>
            <a:r>
              <a:rPr lang="en-US" altLang="zh-TW" dirty="0"/>
              <a:t>/</a:t>
            </a:r>
            <a:r>
              <a:rPr lang="zh-TW" altLang="en-US" dirty="0"/>
              <a:t>寫入 </a:t>
            </a:r>
            <a:r>
              <a:rPr lang="en-US" altLang="zh-TW" dirty="0"/>
              <a:t>SD </a:t>
            </a:r>
            <a:r>
              <a:rPr lang="zh-TW" altLang="en-US" dirty="0"/>
              <a:t>卡資料： </a:t>
            </a:r>
            <a:r>
              <a:rPr lang="en-US" altLang="zh-TW" dirty="0"/>
              <a:t>http://atceiling.blogspot.com/2017/03/arduino-sd.html</a:t>
            </a:r>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67</a:t>
            </a:fld>
            <a:endParaRPr lang="zh-TW" altLang="en-US"/>
          </a:p>
        </p:txBody>
      </p:sp>
    </p:spTree>
    <p:extLst>
      <p:ext uri="{BB962C8B-B14F-4D97-AF65-F5344CB8AC3E}">
        <p14:creationId xmlns:p14="http://schemas.microsoft.com/office/powerpoint/2010/main" val="1546606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68</a:t>
            </a:fld>
            <a:endParaRPr lang="zh-TW" altLang="en-US"/>
          </a:p>
        </p:txBody>
      </p:sp>
    </p:spTree>
    <p:extLst>
      <p:ext uri="{BB962C8B-B14F-4D97-AF65-F5344CB8AC3E}">
        <p14:creationId xmlns:p14="http://schemas.microsoft.com/office/powerpoint/2010/main" val="414592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物聯網</a:t>
            </a:r>
            <a:endParaRPr lang="en-US" altLang="zh-TW" dirty="0"/>
          </a:p>
          <a:p>
            <a:r>
              <a:rPr lang="zh-TW" altLang="en-US" dirty="0"/>
              <a:t>藍芽通訊</a:t>
            </a:r>
            <a:endParaRPr lang="en-US" altLang="zh-TW" dirty="0"/>
          </a:p>
          <a:p>
            <a:r>
              <a:rPr lang="zh-TW" altLang="en-US" dirty="0"/>
              <a:t>智慧家庭</a:t>
            </a:r>
            <a:endParaRPr lang="en-US" altLang="zh-TW" dirty="0"/>
          </a:p>
          <a:p>
            <a:r>
              <a:rPr lang="en-US" altLang="zh-TW" dirty="0"/>
              <a:t>SOC</a:t>
            </a:r>
            <a:r>
              <a:rPr lang="zh-TW" altLang="en-US" dirty="0"/>
              <a:t>開發版與感應器</a:t>
            </a:r>
            <a:endParaRPr lang="en-US" altLang="zh-TW" dirty="0"/>
          </a:p>
          <a:p>
            <a:r>
              <a:rPr lang="zh-TW" altLang="en-US" dirty="0"/>
              <a:t>色盲人口</a:t>
            </a:r>
            <a:endParaRPr lang="en-US" altLang="zh-TW"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7</a:t>
            </a:fld>
            <a:endParaRPr lang="zh-TW" altLang="en-US"/>
          </a:p>
        </p:txBody>
      </p:sp>
    </p:spTree>
    <p:extLst>
      <p:ext uri="{BB962C8B-B14F-4D97-AF65-F5344CB8AC3E}">
        <p14:creationId xmlns:p14="http://schemas.microsoft.com/office/powerpoint/2010/main" val="206555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8</a:t>
            </a:fld>
            <a:endParaRPr lang="zh-TW" altLang="en-US"/>
          </a:p>
        </p:txBody>
      </p:sp>
    </p:spTree>
    <p:extLst>
      <p:ext uri="{BB962C8B-B14F-4D97-AF65-F5344CB8AC3E}">
        <p14:creationId xmlns:p14="http://schemas.microsoft.com/office/powerpoint/2010/main" val="3158255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BC602F-CE84-4FB4-A8F3-3F1F0886936C}" type="slidenum">
              <a:rPr lang="zh-TW" altLang="en-US" smtClean="0"/>
              <a:t>9</a:t>
            </a:fld>
            <a:endParaRPr lang="zh-TW" altLang="en-US"/>
          </a:p>
        </p:txBody>
      </p:sp>
    </p:spTree>
    <p:extLst>
      <p:ext uri="{BB962C8B-B14F-4D97-AF65-F5344CB8AC3E}">
        <p14:creationId xmlns:p14="http://schemas.microsoft.com/office/powerpoint/2010/main" val="20308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485871-CB71-4A0A-BB65-9522EF4F603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E91D3DC-2974-4486-B87B-CC515DE25C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0A4ED52-6311-46F1-A994-665E6FFF8323}"/>
              </a:ext>
            </a:extLst>
          </p:cNvPr>
          <p:cNvSpPr>
            <a:spLocks noGrp="1"/>
          </p:cNvSpPr>
          <p:nvPr>
            <p:ph type="dt" sz="half" idx="10"/>
          </p:nvPr>
        </p:nvSpPr>
        <p:spPr/>
        <p:txBody>
          <a:bodyPr/>
          <a:lstStyle/>
          <a:p>
            <a:fld id="{A3C338A8-A522-49E5-97E2-CA0A2A2C74EC}" type="datetime1">
              <a:rPr lang="zh-TW" altLang="en-US" smtClean="0"/>
              <a:t>2021/11/25</a:t>
            </a:fld>
            <a:endParaRPr lang="zh-TW" altLang="en-US"/>
          </a:p>
        </p:txBody>
      </p:sp>
      <p:sp>
        <p:nvSpPr>
          <p:cNvPr id="5" name="頁尾版面配置區 4">
            <a:extLst>
              <a:ext uri="{FF2B5EF4-FFF2-40B4-BE49-F238E27FC236}">
                <a16:creationId xmlns:a16="http://schemas.microsoft.com/office/drawing/2014/main" id="{14E20CCA-C585-4D37-A934-4B35D7E454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9DCC7E-8200-4880-8D6E-20C9D27FB772}"/>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234788232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D96F76-BBD3-4730-91CE-940F79D399D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6B04F74-918B-42CE-87B4-E3A528D7EF4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BD5EA42-7490-4A1B-8A10-615ACC89B395}"/>
              </a:ext>
            </a:extLst>
          </p:cNvPr>
          <p:cNvSpPr>
            <a:spLocks noGrp="1"/>
          </p:cNvSpPr>
          <p:nvPr>
            <p:ph type="dt" sz="half" idx="10"/>
          </p:nvPr>
        </p:nvSpPr>
        <p:spPr/>
        <p:txBody>
          <a:bodyPr/>
          <a:lstStyle/>
          <a:p>
            <a:fld id="{F7CC1344-E6BE-4C8E-A691-DF8193AC8C47}" type="datetime1">
              <a:rPr lang="zh-TW" altLang="en-US" smtClean="0"/>
              <a:t>2021/11/25</a:t>
            </a:fld>
            <a:endParaRPr lang="zh-TW" altLang="en-US"/>
          </a:p>
        </p:txBody>
      </p:sp>
      <p:sp>
        <p:nvSpPr>
          <p:cNvPr id="5" name="頁尾版面配置區 4">
            <a:extLst>
              <a:ext uri="{FF2B5EF4-FFF2-40B4-BE49-F238E27FC236}">
                <a16:creationId xmlns:a16="http://schemas.microsoft.com/office/drawing/2014/main" id="{65D331EE-5B44-4408-8E95-1F02AC0BC0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7DCC5A-F069-4D07-9E04-CD9D7941991A}"/>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14575677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707926E-5790-499F-A2B2-9771D4951C1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A0D8558-F603-4488-9E7D-FEBA6DE53B1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3FCE09-5BDB-4633-BE9A-9E1F8B526FEC}"/>
              </a:ext>
            </a:extLst>
          </p:cNvPr>
          <p:cNvSpPr>
            <a:spLocks noGrp="1"/>
          </p:cNvSpPr>
          <p:nvPr>
            <p:ph type="dt" sz="half" idx="10"/>
          </p:nvPr>
        </p:nvSpPr>
        <p:spPr/>
        <p:txBody>
          <a:bodyPr/>
          <a:lstStyle/>
          <a:p>
            <a:fld id="{9B8DFD1C-CAE5-485E-A4A1-C04AAAA1A47C}" type="datetime1">
              <a:rPr lang="zh-TW" altLang="en-US" smtClean="0"/>
              <a:t>2021/11/25</a:t>
            </a:fld>
            <a:endParaRPr lang="zh-TW" altLang="en-US"/>
          </a:p>
        </p:txBody>
      </p:sp>
      <p:sp>
        <p:nvSpPr>
          <p:cNvPr id="5" name="頁尾版面配置區 4">
            <a:extLst>
              <a:ext uri="{FF2B5EF4-FFF2-40B4-BE49-F238E27FC236}">
                <a16:creationId xmlns:a16="http://schemas.microsoft.com/office/drawing/2014/main" id="{38F61E41-B609-4CC4-AE31-B0102839D0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AB8644A-6A81-4618-ACA2-A34FC1279C13}"/>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306280286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A52D6F35-2A93-4DCC-B2AD-5CE7B926E689}"/>
              </a:ext>
            </a:extLst>
          </p:cNvPr>
          <p:cNvGrpSpPr/>
          <p:nvPr userDrawn="1"/>
        </p:nvGrpSpPr>
        <p:grpSpPr>
          <a:xfrm rot="10800000">
            <a:off x="0" y="5886191"/>
            <a:ext cx="12245340" cy="971809"/>
            <a:chOff x="0" y="-6069"/>
            <a:chExt cx="12192000" cy="971809"/>
          </a:xfrm>
        </p:grpSpPr>
        <p:pic>
          <p:nvPicPr>
            <p:cNvPr id="11" name="圖片 10">
              <a:extLst>
                <a:ext uri="{FF2B5EF4-FFF2-40B4-BE49-F238E27FC236}">
                  <a16:creationId xmlns:a16="http://schemas.microsoft.com/office/drawing/2014/main" id="{083FEC74-2425-4FD3-BF3D-D3C5071B2D7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2" name="圖片 11">
              <a:extLst>
                <a:ext uri="{FF2B5EF4-FFF2-40B4-BE49-F238E27FC236}">
                  <a16:creationId xmlns:a16="http://schemas.microsoft.com/office/drawing/2014/main" id="{D1E30C5F-FB7D-4D60-8146-C0163B1A5CC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4" name="日期版面配置區 3">
            <a:extLst>
              <a:ext uri="{FF2B5EF4-FFF2-40B4-BE49-F238E27FC236}">
                <a16:creationId xmlns:a16="http://schemas.microsoft.com/office/drawing/2014/main" id="{08731F66-1C28-4F28-AFA9-01CCFF8112BE}"/>
              </a:ext>
            </a:extLst>
          </p:cNvPr>
          <p:cNvSpPr>
            <a:spLocks noGrp="1"/>
          </p:cNvSpPr>
          <p:nvPr userDrawn="1">
            <p:ph type="dt" sz="half" idx="10"/>
          </p:nvPr>
        </p:nvSpPr>
        <p:spPr/>
        <p:txBody>
          <a:bodyPr/>
          <a:lstStyle/>
          <a:p>
            <a:fld id="{46AFE657-4F70-49A8-80B3-5B20D7F8D1D7}" type="datetime1">
              <a:rPr lang="zh-TW" altLang="en-US" smtClean="0"/>
              <a:t>2021/11/25</a:t>
            </a:fld>
            <a:endParaRPr lang="zh-TW" altLang="en-US"/>
          </a:p>
        </p:txBody>
      </p:sp>
      <p:sp>
        <p:nvSpPr>
          <p:cNvPr id="5" name="頁尾版面配置區 4">
            <a:extLst>
              <a:ext uri="{FF2B5EF4-FFF2-40B4-BE49-F238E27FC236}">
                <a16:creationId xmlns:a16="http://schemas.microsoft.com/office/drawing/2014/main" id="{51D0DA4C-8702-42A7-B15F-1E9A35E2449E}"/>
              </a:ext>
            </a:extLst>
          </p:cNvPr>
          <p:cNvSpPr>
            <a:spLocks noGrp="1"/>
          </p:cNvSpPr>
          <p:nvPr userDrawn="1">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9D401DC-D156-4864-9B1B-78B27870E89B}"/>
              </a:ext>
            </a:extLst>
          </p:cNvPr>
          <p:cNvSpPr>
            <a:spLocks noGrp="1"/>
          </p:cNvSpPr>
          <p:nvPr userDrawn="1">
            <p:ph type="sldNum" sz="quarter" idx="12"/>
          </p:nvPr>
        </p:nvSpPr>
        <p:spPr>
          <a:xfrm>
            <a:off x="10919964" y="6350282"/>
            <a:ext cx="719586" cy="501650"/>
          </a:xfrm>
        </p:spPr>
        <p:txBody>
          <a:bodyPr/>
          <a:lstStyle>
            <a:lvl1pPr algn="ctr">
              <a:defRPr sz="2800"/>
            </a:lvl1pPr>
          </a:lstStyle>
          <a:p>
            <a:fld id="{20245263-B1B0-4E87-A095-ADC539157F21}" type="slidenum">
              <a:rPr lang="zh-TW" altLang="en-US" smtClean="0"/>
              <a:pPr/>
              <a:t>‹#›</a:t>
            </a:fld>
            <a:endParaRPr lang="zh-TW" altLang="en-US" dirty="0"/>
          </a:p>
        </p:txBody>
      </p:sp>
      <p:grpSp>
        <p:nvGrpSpPr>
          <p:cNvPr id="18" name="群組 17">
            <a:extLst>
              <a:ext uri="{FF2B5EF4-FFF2-40B4-BE49-F238E27FC236}">
                <a16:creationId xmlns:a16="http://schemas.microsoft.com/office/drawing/2014/main" id="{032AC2BA-3EBE-40D4-8DB9-70259F543D18}"/>
              </a:ext>
            </a:extLst>
          </p:cNvPr>
          <p:cNvGrpSpPr/>
          <p:nvPr userDrawn="1"/>
        </p:nvGrpSpPr>
        <p:grpSpPr>
          <a:xfrm>
            <a:off x="-53340" y="-6069"/>
            <a:ext cx="12245340" cy="971809"/>
            <a:chOff x="0" y="-6069"/>
            <a:chExt cx="12192000" cy="971809"/>
          </a:xfrm>
        </p:grpSpPr>
        <p:pic>
          <p:nvPicPr>
            <p:cNvPr id="19" name="圖片 18">
              <a:extLst>
                <a:ext uri="{FF2B5EF4-FFF2-40B4-BE49-F238E27FC236}">
                  <a16:creationId xmlns:a16="http://schemas.microsoft.com/office/drawing/2014/main" id="{40E20EE5-4DA6-443D-B161-11F8D04815B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0" name="圖片 19">
              <a:extLst>
                <a:ext uri="{FF2B5EF4-FFF2-40B4-BE49-F238E27FC236}">
                  <a16:creationId xmlns:a16="http://schemas.microsoft.com/office/drawing/2014/main" id="{A1C74295-0E96-41D6-83D3-F4C8CB9CC26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7298432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6C60C-E29D-45FD-B0E4-8356FCB500DF}"/>
              </a:ext>
            </a:extLst>
          </p:cNvPr>
          <p:cNvSpPr>
            <a:spLocks noGrp="1"/>
          </p:cNvSpPr>
          <p:nvPr>
            <p:ph type="title" hasCustomPrompt="1"/>
          </p:nvPr>
        </p:nvSpPr>
        <p:spPr>
          <a:xfrm>
            <a:off x="3117349" y="2735555"/>
            <a:ext cx="5957303" cy="1386890"/>
          </a:xfrm>
        </p:spPr>
        <p:txBody>
          <a:bodyPr anchor="ctr"/>
          <a:lstStyle>
            <a:lvl1pPr algn="ctr">
              <a:defRPr sz="6000"/>
            </a:lvl1pPr>
          </a:lstStyle>
          <a:p>
            <a:r>
              <a:rPr lang="zh-TW" altLang="en-US" dirty="0"/>
              <a:t>標題</a:t>
            </a:r>
          </a:p>
        </p:txBody>
      </p:sp>
      <p:sp>
        <p:nvSpPr>
          <p:cNvPr id="6" name="投影片編號版面配置區 5">
            <a:extLst>
              <a:ext uri="{FF2B5EF4-FFF2-40B4-BE49-F238E27FC236}">
                <a16:creationId xmlns:a16="http://schemas.microsoft.com/office/drawing/2014/main" id="{5024FF9C-C961-4A0F-AB0F-0DBA0178E9C7}"/>
              </a:ext>
            </a:extLst>
          </p:cNvPr>
          <p:cNvSpPr>
            <a:spLocks noGrp="1"/>
          </p:cNvSpPr>
          <p:nvPr>
            <p:ph type="sldNum" sz="quarter" idx="12"/>
          </p:nvPr>
        </p:nvSpPr>
        <p:spPr>
          <a:xfrm>
            <a:off x="10876547" y="6323566"/>
            <a:ext cx="1080289" cy="349949"/>
          </a:xfrm>
        </p:spPr>
        <p:txBody>
          <a:bodyPr/>
          <a:lstStyle>
            <a:lvl1pPr algn="ctr">
              <a:defRPr lang="zh-TW" altLang="en-US" sz="2800" b="1" kern="1200" baseline="0" smtClean="0">
                <a:solidFill>
                  <a:schemeClr val="tx1"/>
                </a:solidFill>
                <a:latin typeface="微軟正黑體" panose="020B0604030504040204" pitchFamily="34" charset="-120"/>
                <a:ea typeface="微軟正黑體" panose="020B0604030504040204" pitchFamily="34" charset="-120"/>
                <a:cs typeface="+mn-cs"/>
              </a:defRPr>
            </a:lvl1pPr>
          </a:lstStyle>
          <a:p>
            <a:fld id="{20245263-B1B0-4E87-A095-ADC539157F21}" type="slidenum">
              <a:rPr lang="en-US" altLang="zh-TW" smtClean="0"/>
              <a:pPr/>
              <a:t>‹#›</a:t>
            </a:fld>
            <a:endParaRPr lang="en-US" dirty="0"/>
          </a:p>
        </p:txBody>
      </p:sp>
    </p:spTree>
    <p:extLst>
      <p:ext uri="{BB962C8B-B14F-4D97-AF65-F5344CB8AC3E}">
        <p14:creationId xmlns:p14="http://schemas.microsoft.com/office/powerpoint/2010/main" val="199835632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錄">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9DF2578E-3B06-402B-9EEA-BF82781E66DB}"/>
              </a:ext>
            </a:extLst>
          </p:cNvPr>
          <p:cNvSpPr>
            <a:spLocks noGrp="1"/>
          </p:cNvSpPr>
          <p:nvPr>
            <p:ph type="dt" sz="half" idx="10"/>
          </p:nvPr>
        </p:nvSpPr>
        <p:spPr/>
        <p:txBody>
          <a:bodyPr/>
          <a:lstStyle/>
          <a:p>
            <a:fld id="{0493EA3F-E448-4309-9E32-7DEAE9EEF51B}" type="datetime1">
              <a:rPr lang="zh-TW" altLang="en-US" smtClean="0"/>
              <a:t>2021/11/25</a:t>
            </a:fld>
            <a:endParaRPr lang="zh-TW" altLang="en-US"/>
          </a:p>
        </p:txBody>
      </p:sp>
      <p:sp>
        <p:nvSpPr>
          <p:cNvPr id="6" name="頁尾版面配置區 5">
            <a:extLst>
              <a:ext uri="{FF2B5EF4-FFF2-40B4-BE49-F238E27FC236}">
                <a16:creationId xmlns:a16="http://schemas.microsoft.com/office/drawing/2014/main" id="{49A30B89-6A6B-4B11-A082-073E48A61AC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946F865-FFFB-408F-995F-1D4A17403F63}"/>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2759801427"/>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577A7-D894-4657-B9D9-9C49B8369AF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CF870F9-B626-49E1-A08E-D324D1C44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21B43CE-9332-498A-B332-B72E7B1E302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9015CD8-29D9-47F6-8A7C-A85D01799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394BA1D-B529-4FD1-AA0B-4FE481D25D1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77361E1-18C1-4809-B528-604CB6A7199B}"/>
              </a:ext>
            </a:extLst>
          </p:cNvPr>
          <p:cNvSpPr>
            <a:spLocks noGrp="1"/>
          </p:cNvSpPr>
          <p:nvPr>
            <p:ph type="dt" sz="half" idx="10"/>
          </p:nvPr>
        </p:nvSpPr>
        <p:spPr/>
        <p:txBody>
          <a:bodyPr/>
          <a:lstStyle/>
          <a:p>
            <a:fld id="{CE7DADF6-C93D-48AE-87A4-1F5E92A5A317}" type="datetime1">
              <a:rPr lang="zh-TW" altLang="en-US" smtClean="0"/>
              <a:t>2021/11/25</a:t>
            </a:fld>
            <a:endParaRPr lang="zh-TW" altLang="en-US"/>
          </a:p>
        </p:txBody>
      </p:sp>
      <p:sp>
        <p:nvSpPr>
          <p:cNvPr id="8" name="頁尾版面配置區 7">
            <a:extLst>
              <a:ext uri="{FF2B5EF4-FFF2-40B4-BE49-F238E27FC236}">
                <a16:creationId xmlns:a16="http://schemas.microsoft.com/office/drawing/2014/main" id="{FFB37418-8632-4B3A-926B-2929691F604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DD634A5-4190-428B-8046-1484C3E39219}"/>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417916184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D6682-C266-4355-A1D0-58DC0419F29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25C8CAB-299B-4049-A219-662148648B98}"/>
              </a:ext>
            </a:extLst>
          </p:cNvPr>
          <p:cNvSpPr>
            <a:spLocks noGrp="1"/>
          </p:cNvSpPr>
          <p:nvPr>
            <p:ph type="dt" sz="half" idx="10"/>
          </p:nvPr>
        </p:nvSpPr>
        <p:spPr/>
        <p:txBody>
          <a:bodyPr/>
          <a:lstStyle/>
          <a:p>
            <a:fld id="{45CCDFE2-BEBA-46AA-A595-CB981DE51AA3}" type="datetime1">
              <a:rPr lang="zh-TW" altLang="en-US" smtClean="0"/>
              <a:t>2021/11/25</a:t>
            </a:fld>
            <a:endParaRPr lang="zh-TW" altLang="en-US"/>
          </a:p>
        </p:txBody>
      </p:sp>
      <p:sp>
        <p:nvSpPr>
          <p:cNvPr id="4" name="頁尾版面配置區 3">
            <a:extLst>
              <a:ext uri="{FF2B5EF4-FFF2-40B4-BE49-F238E27FC236}">
                <a16:creationId xmlns:a16="http://schemas.microsoft.com/office/drawing/2014/main" id="{218D62B9-15CE-44D8-8BB2-BADDA8DED19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46BB58E-C854-42A2-AE68-BF430BC9F4E7}"/>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404868113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930A969-DCC9-4358-A5CC-BE71F1CEF6AA}"/>
              </a:ext>
            </a:extLst>
          </p:cNvPr>
          <p:cNvSpPr>
            <a:spLocks noGrp="1"/>
          </p:cNvSpPr>
          <p:nvPr>
            <p:ph type="dt" sz="half" idx="10"/>
          </p:nvPr>
        </p:nvSpPr>
        <p:spPr/>
        <p:txBody>
          <a:bodyPr/>
          <a:lstStyle/>
          <a:p>
            <a:fld id="{0EB1C0EA-DA46-4BDE-8774-1D7E7EC3845B}" type="datetime1">
              <a:rPr lang="zh-TW" altLang="en-US" smtClean="0"/>
              <a:t>2021/11/25</a:t>
            </a:fld>
            <a:endParaRPr lang="zh-TW" altLang="en-US"/>
          </a:p>
        </p:txBody>
      </p:sp>
      <p:sp>
        <p:nvSpPr>
          <p:cNvPr id="3" name="頁尾版面配置區 2">
            <a:extLst>
              <a:ext uri="{FF2B5EF4-FFF2-40B4-BE49-F238E27FC236}">
                <a16:creationId xmlns:a16="http://schemas.microsoft.com/office/drawing/2014/main" id="{24B15645-B624-4E98-BF04-85433DE3BC1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4C4765B-84F1-4A3E-A38F-A2568B31F172}"/>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214898454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8EAEDB-68D6-46B6-ADA9-C3A7E2A1A52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03F9584-D551-4F89-992F-156C186C6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6DDB86B-6A06-4A12-ABB3-EA38109B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14E325E-7693-4190-9E25-4A197ABE6CD8}"/>
              </a:ext>
            </a:extLst>
          </p:cNvPr>
          <p:cNvSpPr>
            <a:spLocks noGrp="1"/>
          </p:cNvSpPr>
          <p:nvPr>
            <p:ph type="dt" sz="half" idx="10"/>
          </p:nvPr>
        </p:nvSpPr>
        <p:spPr/>
        <p:txBody>
          <a:bodyPr/>
          <a:lstStyle/>
          <a:p>
            <a:fld id="{116129F5-FA97-429F-80E8-3FA7C90A4B19}" type="datetime1">
              <a:rPr lang="zh-TW" altLang="en-US" smtClean="0"/>
              <a:t>2021/11/25</a:t>
            </a:fld>
            <a:endParaRPr lang="zh-TW" altLang="en-US"/>
          </a:p>
        </p:txBody>
      </p:sp>
      <p:sp>
        <p:nvSpPr>
          <p:cNvPr id="6" name="頁尾版面配置區 5">
            <a:extLst>
              <a:ext uri="{FF2B5EF4-FFF2-40B4-BE49-F238E27FC236}">
                <a16:creationId xmlns:a16="http://schemas.microsoft.com/office/drawing/2014/main" id="{BF031092-4390-47F0-972E-52AF27D8E25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A6BBCEE-8D46-4A43-B62B-00BE584112A9}"/>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66518164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69EDB-688F-4B3C-B698-5290B0D0AC7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3F25C05-B435-4519-9730-56265E0F92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0885080-3CA7-4A7B-9CE2-B5A70A154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AE9A3A1-37B9-4A47-9A6A-BF586A3981A1}"/>
              </a:ext>
            </a:extLst>
          </p:cNvPr>
          <p:cNvSpPr>
            <a:spLocks noGrp="1"/>
          </p:cNvSpPr>
          <p:nvPr>
            <p:ph type="dt" sz="half" idx="10"/>
          </p:nvPr>
        </p:nvSpPr>
        <p:spPr/>
        <p:txBody>
          <a:bodyPr/>
          <a:lstStyle/>
          <a:p>
            <a:fld id="{8CE93850-BCA8-4D6E-98CC-15D4C2DCE709}" type="datetime1">
              <a:rPr lang="zh-TW" altLang="en-US" smtClean="0"/>
              <a:t>2021/11/25</a:t>
            </a:fld>
            <a:endParaRPr lang="zh-TW" altLang="en-US"/>
          </a:p>
        </p:txBody>
      </p:sp>
      <p:sp>
        <p:nvSpPr>
          <p:cNvPr id="6" name="頁尾版面配置區 5">
            <a:extLst>
              <a:ext uri="{FF2B5EF4-FFF2-40B4-BE49-F238E27FC236}">
                <a16:creationId xmlns:a16="http://schemas.microsoft.com/office/drawing/2014/main" id="{1FCA5094-888C-4919-B13F-F3F2F54732D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C0D3E9F-4580-4155-8200-639D06E5CFE9}"/>
              </a:ext>
            </a:extLst>
          </p:cNvPr>
          <p:cNvSpPr>
            <a:spLocks noGrp="1"/>
          </p:cNvSpPr>
          <p:nvPr>
            <p:ph type="sldNum" sz="quarter" idx="12"/>
          </p:nvPr>
        </p:nvSpPr>
        <p:spPr/>
        <p:txBody>
          <a:bodyPr/>
          <a:lstStyle/>
          <a:p>
            <a:fld id="{20245263-B1B0-4E87-A095-ADC539157F21}" type="slidenum">
              <a:rPr lang="zh-TW" altLang="en-US" smtClean="0"/>
              <a:t>‹#›</a:t>
            </a:fld>
            <a:endParaRPr lang="zh-TW" altLang="en-US"/>
          </a:p>
        </p:txBody>
      </p:sp>
    </p:spTree>
    <p:extLst>
      <p:ext uri="{BB962C8B-B14F-4D97-AF65-F5344CB8AC3E}">
        <p14:creationId xmlns:p14="http://schemas.microsoft.com/office/powerpoint/2010/main" val="51737030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DC5481E-EAF3-4506-B360-5ED4F948C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0FA27D2-ECCD-416B-A15F-86E8880E1D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CF16523-DE11-42E1-9B85-395154F8E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微軟正黑體" panose="020B0604030504040204" pitchFamily="34" charset="-120"/>
                <a:ea typeface="微軟正黑體" panose="020B0604030504040204" pitchFamily="34" charset="-120"/>
              </a:defRPr>
            </a:lvl1pPr>
          </a:lstStyle>
          <a:p>
            <a:fld id="{B4ACF62A-AB2F-46D5-8AF5-BED1C9FBF459}" type="datetime1">
              <a:rPr lang="zh-TW" altLang="en-US" smtClean="0"/>
              <a:pPr/>
              <a:t>2021/11/25</a:t>
            </a:fld>
            <a:endParaRPr lang="zh-TW" altLang="en-US"/>
          </a:p>
        </p:txBody>
      </p:sp>
      <p:sp>
        <p:nvSpPr>
          <p:cNvPr id="5" name="頁尾版面配置區 4">
            <a:extLst>
              <a:ext uri="{FF2B5EF4-FFF2-40B4-BE49-F238E27FC236}">
                <a16:creationId xmlns:a16="http://schemas.microsoft.com/office/drawing/2014/main" id="{D5BA5B94-B264-411A-B85E-EDD330937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投影片編號版面配置區 5">
            <a:extLst>
              <a:ext uri="{FF2B5EF4-FFF2-40B4-BE49-F238E27FC236}">
                <a16:creationId xmlns:a16="http://schemas.microsoft.com/office/drawing/2014/main" id="{F2CF8385-1798-4560-BB56-38A90FCD8921}"/>
              </a:ext>
            </a:extLst>
          </p:cNvPr>
          <p:cNvSpPr>
            <a:spLocks noGrp="1"/>
          </p:cNvSpPr>
          <p:nvPr>
            <p:ph type="sldNum" sz="quarter" idx="4"/>
          </p:nvPr>
        </p:nvSpPr>
        <p:spPr>
          <a:xfrm>
            <a:off x="9261763" y="6339609"/>
            <a:ext cx="2743200" cy="365125"/>
          </a:xfrm>
          <a:prstGeom prst="rect">
            <a:avLst/>
          </a:prstGeom>
        </p:spPr>
        <p:txBody>
          <a:bodyPr vert="horz" lIns="91440" tIns="45720" rIns="91440" bIns="45720" rtlCol="0" anchor="ctr"/>
          <a:lstStyle>
            <a:lvl1pPr algn="r">
              <a:defRPr sz="1800" b="1" baseline="0">
                <a:solidFill>
                  <a:schemeClr val="tx1"/>
                </a:solidFill>
                <a:latin typeface="微軟正黑體" panose="020B0604030504040204" pitchFamily="34" charset="-120"/>
                <a:ea typeface="微軟正黑體" panose="020B0604030504040204" pitchFamily="34" charset="-120"/>
              </a:defRPr>
            </a:lvl1pPr>
          </a:lstStyle>
          <a:p>
            <a:fld id="{20245263-B1B0-4E87-A095-ADC539157F21}" type="slidenum">
              <a:rPr lang="zh-TW" altLang="en-US" smtClean="0"/>
              <a:pPr/>
              <a:t>‹#›</a:t>
            </a:fld>
            <a:endParaRPr lang="zh-TW" altLang="en-US" dirty="0"/>
          </a:p>
        </p:txBody>
      </p:sp>
    </p:spTree>
    <p:extLst>
      <p:ext uri="{BB962C8B-B14F-4D97-AF65-F5344CB8AC3E}">
        <p14:creationId xmlns:p14="http://schemas.microsoft.com/office/powerpoint/2010/main" val="2975384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hdr="0" ftr="0" dt="0"/>
  <p:txStyles>
    <p:title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microsoft.com/office/2007/relationships/hdphoto" Target="../media/hdphoto1.wdp"/><Relationship Id="rId4" Type="http://schemas.openxmlformats.org/officeDocument/2006/relationships/image" Target="../media/image49.png"/><Relationship Id="rId9"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microsoft.com/office/2007/relationships/hdphoto" Target="../media/hdphoto1.wdp"/><Relationship Id="rId4" Type="http://schemas.openxmlformats.org/officeDocument/2006/relationships/image" Target="../media/image57.png"/><Relationship Id="rId9"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microsoft.com/office/2007/relationships/hdphoto" Target="../media/hdphoto6.wdp"/><Relationship Id="rId9"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7" Type="http://schemas.microsoft.com/office/2007/relationships/hdphoto" Target="../media/hdphoto1.wdp"/><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0.png"/><Relationship Id="rId7"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4.png"/><Relationship Id="rId7"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75.png"/><Relationship Id="rId4" Type="http://schemas.microsoft.com/office/2007/relationships/hdphoto" Target="../media/hdphoto12.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10" Type="http://schemas.microsoft.com/office/2007/relationships/hdphoto" Target="../media/hdphoto1.wdp"/><Relationship Id="rId4" Type="http://schemas.microsoft.com/office/2007/relationships/hdphoto" Target="../media/hdphoto2.wdp"/><Relationship Id="rId9" Type="http://schemas.openxmlformats.org/officeDocument/2006/relationships/image" Target="../media/image2.png"/></Relationships>
</file>

<file path=ppt/slides/_rels/slide6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10" Type="http://schemas.microsoft.com/office/2007/relationships/hdphoto" Target="../media/hdphoto1.wdp"/><Relationship Id="rId4" Type="http://schemas.openxmlformats.org/officeDocument/2006/relationships/image" Target="../media/image79.svg"/><Relationship Id="rId9" Type="http://schemas.openxmlformats.org/officeDocument/2006/relationships/image" Target="../media/image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88.png"/><Relationship Id="rId3" Type="http://schemas.microsoft.com/office/2007/relationships/hdphoto" Target="../media/hdphoto1.wdp"/><Relationship Id="rId7" Type="http://schemas.openxmlformats.org/officeDocument/2006/relationships/image" Target="../media/image8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1CB9F61C-7946-4842-B3D2-8EF12B517E7C}"/>
              </a:ext>
            </a:extLst>
          </p:cNvPr>
          <p:cNvGrpSpPr/>
          <p:nvPr/>
        </p:nvGrpSpPr>
        <p:grpSpPr>
          <a:xfrm>
            <a:off x="294111" y="990600"/>
            <a:ext cx="5904233" cy="7415862"/>
            <a:chOff x="294111" y="990600"/>
            <a:chExt cx="5904233" cy="7415862"/>
          </a:xfrm>
        </p:grpSpPr>
        <p:sp>
          <p:nvSpPr>
            <p:cNvPr id="26" name="手繪多邊形: 圖案 25">
              <a:extLst>
                <a:ext uri="{FF2B5EF4-FFF2-40B4-BE49-F238E27FC236}">
                  <a16:creationId xmlns:a16="http://schemas.microsoft.com/office/drawing/2014/main" id="{A3EDB59E-9769-4B9C-BC1A-115478B844EF}"/>
                </a:ext>
              </a:extLst>
            </p:cNvPr>
            <p:cNvSpPr/>
            <p:nvPr/>
          </p:nvSpPr>
          <p:spPr>
            <a:xfrm rot="2700000">
              <a:off x="1543319" y="3751437"/>
              <a:ext cx="6348097" cy="2961953"/>
            </a:xfrm>
            <a:custGeom>
              <a:avLst/>
              <a:gdLst>
                <a:gd name="connsiteX0" fmla="*/ 1466179 w 6348097"/>
                <a:gd name="connsiteY0" fmla="*/ 1871125 h 2961953"/>
                <a:gd name="connsiteX1" fmla="*/ 5184594 w 6348097"/>
                <a:gd name="connsiteY1" fmla="*/ 1871124 h 2961953"/>
                <a:gd name="connsiteX2" fmla="*/ 4093765 w 6348097"/>
                <a:gd name="connsiteY2" fmla="*/ 2961952 h 2961953"/>
                <a:gd name="connsiteX3" fmla="*/ 1466179 w 6348097"/>
                <a:gd name="connsiteY3" fmla="*/ 2961953 h 2961953"/>
                <a:gd name="connsiteX4" fmla="*/ 1466179 w 6348097"/>
                <a:gd name="connsiteY4" fmla="*/ 1090829 h 2961953"/>
                <a:gd name="connsiteX5" fmla="*/ 5964888 w 6348097"/>
                <a:gd name="connsiteY5" fmla="*/ 1090829 h 2961953"/>
                <a:gd name="connsiteX6" fmla="*/ 5184594 w 6348097"/>
                <a:gd name="connsiteY6" fmla="*/ 1871123 h 2961953"/>
                <a:gd name="connsiteX7" fmla="*/ 1466179 w 6348097"/>
                <a:gd name="connsiteY7" fmla="*/ 1871124 h 2961953"/>
                <a:gd name="connsiteX8" fmla="*/ 0 w 6348097"/>
                <a:gd name="connsiteY8" fmla="*/ 0 h 2961953"/>
                <a:gd name="connsiteX9" fmla="*/ 6348097 w 6348097"/>
                <a:gd name="connsiteY9" fmla="*/ 0 h 2961953"/>
                <a:gd name="connsiteX10" fmla="*/ 6348096 w 6348097"/>
                <a:gd name="connsiteY10" fmla="*/ 707619 h 2961953"/>
                <a:gd name="connsiteX11" fmla="*/ 5964887 w 6348097"/>
                <a:gd name="connsiteY11" fmla="*/ 1090829 h 2961953"/>
                <a:gd name="connsiteX12" fmla="*/ 1466178 w 6348097"/>
                <a:gd name="connsiteY12" fmla="*/ 1090828 h 2961953"/>
                <a:gd name="connsiteX13" fmla="*/ 1466178 w 6348097"/>
                <a:gd name="connsiteY13" fmla="*/ 1871124 h 2961953"/>
                <a:gd name="connsiteX14" fmla="*/ 0 w 6348097"/>
                <a:gd name="connsiteY14" fmla="*/ 1871124 h 296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8097" h="2961953">
                  <a:moveTo>
                    <a:pt x="1466179" y="1871125"/>
                  </a:moveTo>
                  <a:lnTo>
                    <a:pt x="5184594" y="1871124"/>
                  </a:lnTo>
                  <a:lnTo>
                    <a:pt x="4093765" y="2961952"/>
                  </a:lnTo>
                  <a:lnTo>
                    <a:pt x="1466179" y="2961953"/>
                  </a:lnTo>
                  <a:close/>
                  <a:moveTo>
                    <a:pt x="1466179" y="1090829"/>
                  </a:moveTo>
                  <a:lnTo>
                    <a:pt x="5964888" y="1090829"/>
                  </a:lnTo>
                  <a:lnTo>
                    <a:pt x="5184594" y="1871123"/>
                  </a:lnTo>
                  <a:lnTo>
                    <a:pt x="1466179" y="1871124"/>
                  </a:lnTo>
                  <a:close/>
                  <a:moveTo>
                    <a:pt x="0" y="0"/>
                  </a:moveTo>
                  <a:lnTo>
                    <a:pt x="6348097" y="0"/>
                  </a:lnTo>
                  <a:lnTo>
                    <a:pt x="6348096" y="707619"/>
                  </a:lnTo>
                  <a:lnTo>
                    <a:pt x="5964887" y="1090829"/>
                  </a:lnTo>
                  <a:lnTo>
                    <a:pt x="1466178" y="1090828"/>
                  </a:lnTo>
                  <a:lnTo>
                    <a:pt x="1466178" y="1871124"/>
                  </a:lnTo>
                  <a:lnTo>
                    <a:pt x="0" y="1871124"/>
                  </a:lnTo>
                  <a:close/>
                </a:path>
              </a:pathLst>
            </a:custGeom>
            <a:solidFill>
              <a:srgbClr val="DDD9C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pic>
          <p:nvPicPr>
            <p:cNvPr id="1028" name="Picture 4" descr="電球のフラットアイコン素材">
              <a:extLst>
                <a:ext uri="{FF2B5EF4-FFF2-40B4-BE49-F238E27FC236}">
                  <a16:creationId xmlns:a16="http://schemas.microsoft.com/office/drawing/2014/main" id="{86108B75-48DC-44A8-B5BC-80033B03DB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4111"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矩形 11">
            <a:extLst>
              <a:ext uri="{FF2B5EF4-FFF2-40B4-BE49-F238E27FC236}">
                <a16:creationId xmlns:a16="http://schemas.microsoft.com/office/drawing/2014/main" id="{C3574D9C-A594-4522-941F-648D2801C96B}"/>
              </a:ext>
            </a:extLst>
          </p:cNvPr>
          <p:cNvSpPr/>
          <p:nvPr/>
        </p:nvSpPr>
        <p:spPr>
          <a:xfrm>
            <a:off x="5518484" y="0"/>
            <a:ext cx="5454316"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F5B27DA4-28E3-4E91-847F-21F9BEE43409}"/>
              </a:ext>
            </a:extLst>
          </p:cNvPr>
          <p:cNvSpPr>
            <a:spLocks noGrp="1"/>
          </p:cNvSpPr>
          <p:nvPr>
            <p:ph type="ctrTitle"/>
          </p:nvPr>
        </p:nvSpPr>
        <p:spPr>
          <a:xfrm>
            <a:off x="5690238" y="1612987"/>
            <a:ext cx="5053263" cy="1488657"/>
          </a:xfrm>
        </p:spPr>
        <p:txBody>
          <a:bodyPr anchor="ctr">
            <a:noAutofit/>
          </a:bodyPr>
          <a:lstStyle/>
          <a:p>
            <a:r>
              <a:rPr lang="en-US" altLang="zh-TW" sz="4800" dirty="0"/>
              <a:t>Remind Me</a:t>
            </a:r>
            <a:br>
              <a:rPr lang="en-US" altLang="zh-TW" sz="4800" dirty="0"/>
            </a:br>
            <a:r>
              <a:rPr lang="zh-TW" altLang="en-US" sz="3200" dirty="0"/>
              <a:t>提醒寶</a:t>
            </a:r>
            <a:endParaRPr lang="zh-TW" altLang="en-US" sz="4800" dirty="0"/>
          </a:p>
        </p:txBody>
      </p:sp>
      <p:sp>
        <p:nvSpPr>
          <p:cNvPr id="3" name="副標題 2">
            <a:extLst>
              <a:ext uri="{FF2B5EF4-FFF2-40B4-BE49-F238E27FC236}">
                <a16:creationId xmlns:a16="http://schemas.microsoft.com/office/drawing/2014/main" id="{169EC5EA-0784-4C5E-8592-8E67BF616552}"/>
              </a:ext>
            </a:extLst>
          </p:cNvPr>
          <p:cNvSpPr>
            <a:spLocks noGrp="1"/>
          </p:cNvSpPr>
          <p:nvPr>
            <p:ph type="subTitle" idx="1"/>
          </p:nvPr>
        </p:nvSpPr>
        <p:spPr>
          <a:xfrm>
            <a:off x="5690238" y="3550821"/>
            <a:ext cx="5053263" cy="2546945"/>
          </a:xfrm>
        </p:spPr>
        <p:txBody>
          <a:bodyPr>
            <a:normAutofit/>
          </a:bodyPr>
          <a:lstStyle/>
          <a:p>
            <a:r>
              <a:rPr lang="zh-TW" altLang="en-US" dirty="0"/>
              <a:t>指導老師：彭建文</a:t>
            </a:r>
          </a:p>
          <a:p>
            <a:r>
              <a:rPr lang="zh-TW" altLang="en-US" dirty="0"/>
              <a:t>作者：呂怡靜、倪佳筠、黃仕杰</a:t>
            </a:r>
            <a:endParaRPr lang="en-US" altLang="zh-TW" dirty="0"/>
          </a:p>
          <a:p>
            <a:r>
              <a:rPr lang="zh-TW" altLang="en-US" dirty="0"/>
              <a:t>專題日期：中華民國 </a:t>
            </a:r>
            <a:r>
              <a:rPr lang="en-US" altLang="zh-TW" dirty="0"/>
              <a:t>107 </a:t>
            </a:r>
            <a:r>
              <a:rPr lang="zh-TW" altLang="en-US" dirty="0"/>
              <a:t>年 </a:t>
            </a:r>
            <a:r>
              <a:rPr lang="en-US" altLang="zh-TW" dirty="0"/>
              <a:t>12 </a:t>
            </a:r>
            <a:r>
              <a:rPr lang="zh-TW" altLang="en-US" dirty="0"/>
              <a:t>月</a:t>
            </a:r>
            <a:endParaRPr lang="en-US" altLang="zh-TW" dirty="0"/>
          </a:p>
          <a:p>
            <a:r>
              <a:rPr lang="zh-TW" altLang="en-US" dirty="0"/>
              <a:t>報告人：敖啟桓</a:t>
            </a:r>
          </a:p>
          <a:p>
            <a:r>
              <a:rPr lang="zh-TW" altLang="en-US" dirty="0"/>
              <a:t>報告時間：</a:t>
            </a:r>
            <a:r>
              <a:rPr lang="en-US" altLang="zh-TW" dirty="0"/>
              <a:t>2021/11/11</a:t>
            </a:r>
            <a:endParaRPr lang="zh-TW" altLang="en-US" sz="2000" dirty="0"/>
          </a:p>
        </p:txBody>
      </p:sp>
      <p:cxnSp>
        <p:nvCxnSpPr>
          <p:cNvPr id="5" name="直線接點 4">
            <a:extLst>
              <a:ext uri="{FF2B5EF4-FFF2-40B4-BE49-F238E27FC236}">
                <a16:creationId xmlns:a16="http://schemas.microsoft.com/office/drawing/2014/main" id="{A0279F0E-2518-4945-8B8F-F3EC0CD3D6B8}"/>
              </a:ext>
            </a:extLst>
          </p:cNvPr>
          <p:cNvCxnSpPr>
            <a:cxnSpLocks/>
          </p:cNvCxnSpPr>
          <p:nvPr/>
        </p:nvCxnSpPr>
        <p:spPr>
          <a:xfrm>
            <a:off x="5518484" y="3215944"/>
            <a:ext cx="5454316" cy="0"/>
          </a:xfrm>
          <a:prstGeom prst="line">
            <a:avLst/>
          </a:prstGeom>
          <a:ln w="127000" cap="rnd">
            <a:solidFill>
              <a:srgbClr val="FFD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53DCED0C-B370-4B04-814B-2D6D9AB688A5}"/>
              </a:ext>
            </a:extLst>
          </p:cNvPr>
          <p:cNvGrpSpPr/>
          <p:nvPr/>
        </p:nvGrpSpPr>
        <p:grpSpPr>
          <a:xfrm>
            <a:off x="-53340" y="-6069"/>
            <a:ext cx="12245340" cy="971809"/>
            <a:chOff x="0" y="-6069"/>
            <a:chExt cx="12192000" cy="971809"/>
          </a:xfrm>
        </p:grpSpPr>
        <p:pic>
          <p:nvPicPr>
            <p:cNvPr id="14" name="圖片 13">
              <a:extLst>
                <a:ext uri="{FF2B5EF4-FFF2-40B4-BE49-F238E27FC236}">
                  <a16:creationId xmlns:a16="http://schemas.microsoft.com/office/drawing/2014/main" id="{DABCF05C-59D6-4BFF-87CC-A52F86B9B67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3B005C0F-6DA7-400D-89D9-25E9C4D3411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22" name="圖片 21">
            <a:extLst>
              <a:ext uri="{FF2B5EF4-FFF2-40B4-BE49-F238E27FC236}">
                <a16:creationId xmlns:a16="http://schemas.microsoft.com/office/drawing/2014/main" id="{05A73E0A-426B-4EEE-890B-23ECC5029F3C}"/>
              </a:ext>
            </a:extLst>
          </p:cNvPr>
          <p:cNvPicPr>
            <a:picLocks noChangeAspect="1"/>
          </p:cNvPicPr>
          <p:nvPr/>
        </p:nvPicPr>
        <p:blipFill>
          <a:blip r:embed="rId7"/>
          <a:stretch>
            <a:fillRect/>
          </a:stretch>
        </p:blipFill>
        <p:spPr>
          <a:xfrm rot="10800000">
            <a:off x="0" y="5936769"/>
            <a:ext cx="12192000" cy="964922"/>
          </a:xfrm>
          <a:prstGeom prst="rect">
            <a:avLst/>
          </a:prstGeom>
        </p:spPr>
      </p:pic>
      <p:pic>
        <p:nvPicPr>
          <p:cNvPr id="6" name="圖片 5">
            <a:extLst>
              <a:ext uri="{FF2B5EF4-FFF2-40B4-BE49-F238E27FC236}">
                <a16:creationId xmlns:a16="http://schemas.microsoft.com/office/drawing/2014/main" id="{11553F88-8D0D-4B31-9C37-6344E274D521}"/>
              </a:ext>
            </a:extLst>
          </p:cNvPr>
          <p:cNvPicPr>
            <a:picLocks noChangeAspect="1"/>
          </p:cNvPicPr>
          <p:nvPr/>
        </p:nvPicPr>
        <p:blipFill>
          <a:blip r:embed="rId8"/>
          <a:stretch>
            <a:fillRect/>
          </a:stretch>
        </p:blipFill>
        <p:spPr>
          <a:xfrm>
            <a:off x="-63380" y="-40551"/>
            <a:ext cx="8369882" cy="6942243"/>
          </a:xfrm>
          <a:prstGeom prst="rect">
            <a:avLst/>
          </a:prstGeom>
        </p:spPr>
      </p:pic>
      <p:pic>
        <p:nvPicPr>
          <p:cNvPr id="16" name="圖片 15">
            <a:extLst>
              <a:ext uri="{FF2B5EF4-FFF2-40B4-BE49-F238E27FC236}">
                <a16:creationId xmlns:a16="http://schemas.microsoft.com/office/drawing/2014/main" id="{909E734D-B2C5-48CF-A7E7-36EEC5FD32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8226" b="99597" l="12709" r="60368">
                        <a14:foregroundMark x1="43311" y1="52621" x2="44147" y2="62500"/>
                        <a14:foregroundMark x1="44147" y1="62500" x2="41137" y2="79234"/>
                        <a14:foregroundMark x1="41137" y1="79234" x2="36957" y2="87903"/>
                        <a14:foregroundMark x1="36957" y1="87903" x2="35786" y2="96573"/>
                        <a14:foregroundMark x1="35786" y1="96573" x2="36120" y2="96976"/>
                        <a14:foregroundMark x1="54682" y1="47581" x2="56522" y2="67742"/>
                        <a14:foregroundMark x1="59496" y1="62736" x2="59532" y2="63105"/>
                        <a14:foregroundMark x1="59335" y1="61089" x2="59408" y2="61832"/>
                        <a14:foregroundMark x1="58919" y1="56829" x2="59335" y2="61089"/>
                        <a14:foregroundMark x1="59532" y1="63105" x2="58027" y2="63911"/>
                        <a14:foregroundMark x1="38963" y1="28427" x2="38963" y2="28427"/>
                        <a14:foregroundMark x1="59532" y1="30242" x2="59532" y2="30242"/>
                        <a14:foregroundMark x1="48829" y1="95766" x2="48328" y2="98790"/>
                        <a14:foregroundMark x1="42308" y1="42540" x2="51171" y2="51411"/>
                        <a14:foregroundMark x1="51171" y1="51411" x2="54515" y2="65726"/>
                        <a14:foregroundMark x1="36120" y1="98185" x2="37124" y2="98992"/>
                        <a14:foregroundMark x1="29599" y1="98790" x2="29599" y2="98790"/>
                        <a14:foregroundMark x1="26923" y1="76008" x2="21237" y2="81855"/>
                        <a14:foregroundMark x1="22408" y1="83266" x2="20234" y2="89919"/>
                        <a14:foregroundMark x1="20234" y1="89919" x2="20234" y2="89919"/>
                        <a14:foregroundMark x1="20067" y1="89113" x2="15552" y2="96976"/>
                        <a14:foregroundMark x1="15552" y1="96371" x2="12876" y2="99597"/>
                        <a14:foregroundMark x1="50502" y1="64516" x2="50502" y2="85887"/>
                        <a14:foregroundMark x1="55686" y1="43952" x2="58863" y2="60685"/>
                        <a14:foregroundMark x1="59170" y1="61089" x2="59197" y2="61694"/>
                        <a14:foregroundMark x1="58834" y1="53629" x2="59170" y2="61089"/>
                        <a14:foregroundMark x1="58779" y1="52419" x2="58834" y2="53629"/>
                        <a14:foregroundMark x1="58724" y1="51210" x2="58779" y2="52419"/>
                        <a14:foregroundMark x1="58361" y1="43145" x2="58724" y2="51210"/>
                        <a14:foregroundMark x1="60368" y1="53629" x2="60368" y2="53629"/>
                        <a14:backgroundMark x1="41639" y1="91331" x2="41639" y2="98185"/>
                        <a14:backgroundMark x1="43144" y1="91532" x2="43144" y2="93952"/>
                        <a14:backgroundMark x1="43980" y1="90726" x2="43311" y2="92540"/>
                        <a14:backgroundMark x1="27090" y1="33065" x2="26923" y2="38508"/>
                        <a14:backgroundMark x1="61442" y1="48296" x2="61873" y2="50202"/>
                        <a14:backgroundMark x1="61204" y1="64718" x2="61873" y2="62702"/>
                        <a14:backgroundMark x1="61037" y1="64516" x2="61766" y2="61526"/>
                        <a14:backgroundMark x1="61204" y1="63306" x2="61478" y2="61544"/>
                        <a14:backgroundMark x1="61538" y1="49194" x2="61538" y2="50436"/>
                        <a14:backgroundMark x1="61265" y1="61558" x2="61204" y2="63105"/>
                        <a14:backgroundMark x1="61204" y1="63105" x2="60870" y2="63710"/>
                        <a14:backgroundMark x1="59365" y1="41532" x2="59753" y2="43054"/>
                        <a14:backgroundMark x1="61371" y1="51210" x2="61371" y2="51210"/>
                        <a14:backgroundMark x1="61538" y1="52419" x2="61538" y2="52419"/>
                        <a14:backgroundMark x1="61371" y1="53629" x2="61371" y2="53629"/>
                        <a14:backgroundMark x1="61371" y1="61089" x2="61371" y2="61089"/>
                        <a14:backgroundMark x1="62207" y1="55847" x2="62207" y2="55847"/>
                        <a14:backgroundMark x1="62207" y1="58266" x2="62207" y2="58266"/>
                      </a14:backgroundRemoval>
                    </a14:imgEffect>
                  </a14:imgLayer>
                </a14:imgProps>
              </a:ext>
            </a:extLst>
          </a:blip>
          <a:srcRect l="19512" t="21490" r="36183"/>
          <a:stretch/>
        </p:blipFill>
        <p:spPr>
          <a:xfrm>
            <a:off x="-1939811" y="985668"/>
            <a:ext cx="4791997" cy="5916024"/>
          </a:xfrm>
          <a:prstGeom prst="rect">
            <a:avLst/>
          </a:prstGeom>
        </p:spPr>
      </p:pic>
      <p:pic>
        <p:nvPicPr>
          <p:cNvPr id="19" name="圖片 18">
            <a:extLst>
              <a:ext uri="{FF2B5EF4-FFF2-40B4-BE49-F238E27FC236}">
                <a16:creationId xmlns:a16="http://schemas.microsoft.com/office/drawing/2014/main" id="{F955546F-4786-4A3F-B0AB-18DA4A1EE558}"/>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28226" b="99597" l="12876" r="59532">
                        <a14:foregroundMark x1="43311" y1="52621" x2="44147" y2="62500"/>
                        <a14:foregroundMark x1="44147" y1="62500" x2="41137" y2="79234"/>
                        <a14:foregroundMark x1="41137" y1="79234" x2="36957" y2="87903"/>
                        <a14:foregroundMark x1="36957" y1="87903" x2="35786" y2="96573"/>
                        <a14:foregroundMark x1="35786" y1="96573" x2="36120" y2="96976"/>
                        <a14:foregroundMark x1="54682" y1="47581" x2="56522" y2="67742"/>
                        <a14:foregroundMark x1="58528" y1="52823" x2="59532" y2="63105"/>
                        <a14:foregroundMark x1="59532" y1="63105" x2="58027" y2="63911"/>
                        <a14:foregroundMark x1="38963" y1="28427" x2="38963" y2="28427"/>
                        <a14:foregroundMark x1="59532" y1="30242" x2="59532" y2="30242"/>
                        <a14:foregroundMark x1="48829" y1="95766" x2="48328" y2="98790"/>
                        <a14:foregroundMark x1="42308" y1="42540" x2="51171" y2="51411"/>
                        <a14:foregroundMark x1="51171" y1="51411" x2="54515" y2="65726"/>
                        <a14:foregroundMark x1="36120" y1="98185" x2="37124" y2="98992"/>
                        <a14:foregroundMark x1="29599" y1="98790" x2="29599" y2="98790"/>
                        <a14:foregroundMark x1="26923" y1="76008" x2="21237" y2="81855"/>
                        <a14:foregroundMark x1="22408" y1="83266" x2="20234" y2="89919"/>
                        <a14:foregroundMark x1="20234" y1="89919" x2="20234" y2="89919"/>
                        <a14:foregroundMark x1="20067" y1="89113" x2="15552" y2="96976"/>
                        <a14:foregroundMark x1="15552" y1="96371" x2="12876" y2="99597"/>
                        <a14:foregroundMark x1="50502" y1="64516" x2="50502" y2="85887"/>
                        <a14:backgroundMark x1="41639" y1="91331" x2="41639" y2="98185"/>
                        <a14:backgroundMark x1="43144" y1="91532" x2="43144" y2="93952"/>
                        <a14:backgroundMark x1="43980" y1="90726" x2="43311" y2="92540"/>
                        <a14:backgroundMark x1="27090" y1="33065" x2="26923" y2="38508"/>
                        <a14:backgroundMark x1="61371" y1="47984" x2="61873" y2="50202"/>
                        <a14:backgroundMark x1="61204" y1="64718" x2="61873" y2="62702"/>
                        <a14:backgroundMark x1="61037" y1="64516" x2="61873" y2="61089"/>
                        <a14:backgroundMark x1="61204" y1="63306" x2="61706" y2="60081"/>
                        <a14:backgroundMark x1="61538" y1="49194" x2="61538" y2="52621"/>
                        <a14:backgroundMark x1="61538" y1="52823" x2="61538" y2="54032"/>
                      </a14:backgroundRemoval>
                    </a14:imgEffect>
                  </a14:imgLayer>
                </a14:imgProps>
              </a:ext>
            </a:extLst>
          </a:blip>
          <a:srcRect l="19512" t="21490" r="36183"/>
          <a:stretch/>
        </p:blipFill>
        <p:spPr>
          <a:xfrm flipH="1">
            <a:off x="4867525" y="1796829"/>
            <a:ext cx="4624471" cy="5916024"/>
          </a:xfrm>
          <a:prstGeom prst="rect">
            <a:avLst/>
          </a:prstGeom>
        </p:spPr>
      </p:pic>
    </p:spTree>
    <p:extLst>
      <p:ext uri="{BB962C8B-B14F-4D97-AF65-F5344CB8AC3E}">
        <p14:creationId xmlns:p14="http://schemas.microsoft.com/office/powerpoint/2010/main" val="1795704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BDDA803-7C54-4788-B1E9-4FBDF295A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98"/>
          <a:stretch/>
        </p:blipFill>
        <p:spPr bwMode="auto">
          <a:xfrm>
            <a:off x="595086" y="2798415"/>
            <a:ext cx="3494682" cy="405958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群組 18">
            <a:extLst>
              <a:ext uri="{FF2B5EF4-FFF2-40B4-BE49-F238E27FC236}">
                <a16:creationId xmlns:a16="http://schemas.microsoft.com/office/drawing/2014/main" id="{40036FB6-AE0F-4EA5-A811-47CA42AED8A7}"/>
              </a:ext>
            </a:extLst>
          </p:cNvPr>
          <p:cNvGrpSpPr/>
          <p:nvPr/>
        </p:nvGrpSpPr>
        <p:grpSpPr>
          <a:xfrm rot="10800000">
            <a:off x="0" y="5886191"/>
            <a:ext cx="12245340" cy="971809"/>
            <a:chOff x="0" y="-6069"/>
            <a:chExt cx="12192000" cy="971809"/>
          </a:xfrm>
        </p:grpSpPr>
        <p:pic>
          <p:nvPicPr>
            <p:cNvPr id="20" name="圖片 19">
              <a:extLst>
                <a:ext uri="{FF2B5EF4-FFF2-40B4-BE49-F238E27FC236}">
                  <a16:creationId xmlns:a16="http://schemas.microsoft.com/office/drawing/2014/main" id="{F5CCF2C1-BFB9-4D51-A015-1F4C5E8A593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888F2EF7-8A0C-45F9-A501-F289220712C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智慧家庭</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10</a:t>
            </a:fld>
            <a:endParaRPr lang="en-US" dirty="0"/>
          </a:p>
        </p:txBody>
      </p:sp>
      <p:sp>
        <p:nvSpPr>
          <p:cNvPr id="11" name="文字方塊 10">
            <a:extLst>
              <a:ext uri="{FF2B5EF4-FFF2-40B4-BE49-F238E27FC236}">
                <a16:creationId xmlns:a16="http://schemas.microsoft.com/office/drawing/2014/main" id="{A88EF0B2-94CA-4717-90E6-F18DD142CB50}"/>
              </a:ext>
            </a:extLst>
          </p:cNvPr>
          <p:cNvSpPr txBox="1"/>
          <p:nvPr/>
        </p:nvSpPr>
        <p:spPr>
          <a:xfrm>
            <a:off x="595086" y="2072305"/>
            <a:ext cx="6154056" cy="646331"/>
          </a:xfrm>
          <a:prstGeom prst="rect">
            <a:avLst/>
          </a:prstGeom>
          <a:noFill/>
        </p:spPr>
        <p:txBody>
          <a:bodyPr wrap="square">
            <a:spAutoFit/>
          </a:bodyPr>
          <a:lstStyle/>
          <a:p>
            <a:r>
              <a:rPr lang="zh-TW" altLang="en-US" sz="3600" b="1" dirty="0">
                <a:latin typeface="Consolas" panose="020B0609020204030204" pitchFamily="49" charset="0"/>
                <a:ea typeface="微軟正黑體" panose="020B0604030504040204" pitchFamily="34" charset="-120"/>
              </a:rPr>
              <a:t>四大應用領域：</a:t>
            </a:r>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pSp>
        <p:nvGrpSpPr>
          <p:cNvPr id="10" name="群組 9">
            <a:extLst>
              <a:ext uri="{FF2B5EF4-FFF2-40B4-BE49-F238E27FC236}">
                <a16:creationId xmlns:a16="http://schemas.microsoft.com/office/drawing/2014/main" id="{3B88F429-5F47-41ED-869E-F076E0067F33}"/>
              </a:ext>
            </a:extLst>
          </p:cNvPr>
          <p:cNvGrpSpPr/>
          <p:nvPr/>
        </p:nvGrpSpPr>
        <p:grpSpPr>
          <a:xfrm>
            <a:off x="4962037" y="1264263"/>
            <a:ext cx="2711535" cy="2311665"/>
            <a:chOff x="4998718" y="1286395"/>
            <a:chExt cx="2711535" cy="2311665"/>
          </a:xfrm>
        </p:grpSpPr>
        <p:sp>
          <p:nvSpPr>
            <p:cNvPr id="12" name="矩形: 圓角 11">
              <a:extLst>
                <a:ext uri="{FF2B5EF4-FFF2-40B4-BE49-F238E27FC236}">
                  <a16:creationId xmlns:a16="http://schemas.microsoft.com/office/drawing/2014/main" id="{40A82731-96DB-401A-8379-6443E5EC8C15}"/>
                </a:ext>
              </a:extLst>
            </p:cNvPr>
            <p:cNvSpPr/>
            <p:nvPr/>
          </p:nvSpPr>
          <p:spPr>
            <a:xfrm>
              <a:off x="4998718" y="1286395"/>
              <a:ext cx="2711535" cy="2311665"/>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節能環保</a:t>
              </a:r>
            </a:p>
          </p:txBody>
        </p:sp>
        <p:pic>
          <p:nvPicPr>
            <p:cNvPr id="7172" name="Picture 4" descr="永續不只是環保議題，它與經濟不對立！蔡其昌：推動永續發展，我－ESG永續台灣">
              <a:extLst>
                <a:ext uri="{FF2B5EF4-FFF2-40B4-BE49-F238E27FC236}">
                  <a16:creationId xmlns:a16="http://schemas.microsoft.com/office/drawing/2014/main" id="{54936F4C-EF75-4F0F-8A75-1CCBB2F33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762" y="1793605"/>
              <a:ext cx="2325446" cy="17440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9" name="群組 8">
            <a:extLst>
              <a:ext uri="{FF2B5EF4-FFF2-40B4-BE49-F238E27FC236}">
                <a16:creationId xmlns:a16="http://schemas.microsoft.com/office/drawing/2014/main" id="{577753BD-19BE-4FEB-9DD9-329718666262}"/>
              </a:ext>
            </a:extLst>
          </p:cNvPr>
          <p:cNvGrpSpPr/>
          <p:nvPr/>
        </p:nvGrpSpPr>
        <p:grpSpPr>
          <a:xfrm>
            <a:off x="7836514" y="1266825"/>
            <a:ext cx="2744488" cy="2310505"/>
            <a:chOff x="8828972" y="1266825"/>
            <a:chExt cx="2744488" cy="2310505"/>
          </a:xfrm>
        </p:grpSpPr>
        <p:sp>
          <p:nvSpPr>
            <p:cNvPr id="17" name="矩形: 圓角 16">
              <a:extLst>
                <a:ext uri="{FF2B5EF4-FFF2-40B4-BE49-F238E27FC236}">
                  <a16:creationId xmlns:a16="http://schemas.microsoft.com/office/drawing/2014/main" id="{A4257C62-4E40-42F2-B756-4FED0990A770}"/>
                </a:ext>
              </a:extLst>
            </p:cNvPr>
            <p:cNvSpPr/>
            <p:nvPr/>
          </p:nvSpPr>
          <p:spPr>
            <a:xfrm>
              <a:off x="8828972" y="1266825"/>
              <a:ext cx="2744488" cy="2310505"/>
            </a:xfrm>
            <a:prstGeom prst="roundRect">
              <a:avLst>
                <a:gd name="adj" fmla="val 932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安全</a:t>
              </a:r>
            </a:p>
          </p:txBody>
        </p:sp>
        <p:pic>
          <p:nvPicPr>
            <p:cNvPr id="7174" name="Picture 6" descr="台美安全家影片介紹-最簡單好用的線上法規查詢工具與檢驗報告管理系統">
              <a:extLst>
                <a:ext uri="{FF2B5EF4-FFF2-40B4-BE49-F238E27FC236}">
                  <a16:creationId xmlns:a16="http://schemas.microsoft.com/office/drawing/2014/main" id="{723D2AEA-86F9-4EE2-8BAB-5CB9977271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64" r="21149"/>
            <a:stretch/>
          </p:blipFill>
          <p:spPr bwMode="auto">
            <a:xfrm>
              <a:off x="9249659" y="1695716"/>
              <a:ext cx="1903115" cy="188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26BBEBBD-A39C-45A7-B07F-2E5EDD676ED3}"/>
              </a:ext>
            </a:extLst>
          </p:cNvPr>
          <p:cNvGrpSpPr/>
          <p:nvPr/>
        </p:nvGrpSpPr>
        <p:grpSpPr>
          <a:xfrm>
            <a:off x="4962037" y="3668398"/>
            <a:ext cx="2744488" cy="2385077"/>
            <a:chOff x="5042216" y="3696142"/>
            <a:chExt cx="2668037" cy="2380380"/>
          </a:xfrm>
        </p:grpSpPr>
        <p:sp>
          <p:nvSpPr>
            <p:cNvPr id="18" name="矩形: 圓角 17">
              <a:extLst>
                <a:ext uri="{FF2B5EF4-FFF2-40B4-BE49-F238E27FC236}">
                  <a16:creationId xmlns:a16="http://schemas.microsoft.com/office/drawing/2014/main" id="{FC295702-D28F-4E4A-8C98-767F851F6ACD}"/>
                </a:ext>
              </a:extLst>
            </p:cNvPr>
            <p:cNvSpPr/>
            <p:nvPr/>
          </p:nvSpPr>
          <p:spPr>
            <a:xfrm>
              <a:off x="5042216" y="3696142"/>
              <a:ext cx="2668037" cy="2310505"/>
            </a:xfrm>
            <a:prstGeom prst="roundRect">
              <a:avLst>
                <a:gd name="adj" fmla="val 932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舒適娛樂</a:t>
              </a:r>
            </a:p>
          </p:txBody>
        </p:sp>
        <p:pic>
          <p:nvPicPr>
            <p:cNvPr id="7176" name="Picture 8" descr="歌ってみたのイラスト">
              <a:extLst>
                <a:ext uri="{FF2B5EF4-FFF2-40B4-BE49-F238E27FC236}">
                  <a16:creationId xmlns:a16="http://schemas.microsoft.com/office/drawing/2014/main" id="{EC6BFCD4-A177-4724-809F-71BB99F2E6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6292" y="4154066"/>
              <a:ext cx="2203387" cy="19224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3" name="群組 22">
            <a:extLst>
              <a:ext uri="{FF2B5EF4-FFF2-40B4-BE49-F238E27FC236}">
                <a16:creationId xmlns:a16="http://schemas.microsoft.com/office/drawing/2014/main" id="{C070A705-5DE7-49A5-A3E0-F61049DD6D11}"/>
              </a:ext>
            </a:extLst>
          </p:cNvPr>
          <p:cNvGrpSpPr/>
          <p:nvPr/>
        </p:nvGrpSpPr>
        <p:grpSpPr>
          <a:xfrm>
            <a:off x="7835366" y="3678584"/>
            <a:ext cx="2744488" cy="2310505"/>
            <a:chOff x="8827824" y="3678584"/>
            <a:chExt cx="2744488" cy="2310505"/>
          </a:xfrm>
        </p:grpSpPr>
        <p:sp>
          <p:nvSpPr>
            <p:cNvPr id="16" name="矩形: 圓角 15">
              <a:extLst>
                <a:ext uri="{FF2B5EF4-FFF2-40B4-BE49-F238E27FC236}">
                  <a16:creationId xmlns:a16="http://schemas.microsoft.com/office/drawing/2014/main" id="{3FB547EB-6799-4423-BF24-2B45B5A68E5F}"/>
                </a:ext>
              </a:extLst>
            </p:cNvPr>
            <p:cNvSpPr/>
            <p:nvPr/>
          </p:nvSpPr>
          <p:spPr>
            <a:xfrm>
              <a:off x="8827824" y="3678584"/>
              <a:ext cx="2744488" cy="2310505"/>
            </a:xfrm>
            <a:prstGeom prst="roundRect">
              <a:avLst>
                <a:gd name="adj" fmla="val 932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老年</a:t>
              </a:r>
              <a:r>
                <a:rPr lang="en-US" altLang="zh-TW" sz="2400" b="1"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chemeClr val="tx1"/>
                  </a:solidFill>
                  <a:latin typeface="微軟正黑體" panose="020B0604030504040204" pitchFamily="34" charset="-120"/>
                  <a:ea typeface="微軟正黑體" panose="020B0604030504040204" pitchFamily="34" charset="-120"/>
                </a:rPr>
                <a:t>家庭護理</a:t>
              </a:r>
            </a:p>
          </p:txBody>
        </p:sp>
        <p:pic>
          <p:nvPicPr>
            <p:cNvPr id="7178" name="Picture 10" descr="家庭護理服務需求大省府擬直接派護工上門| 安省| 老人護理| PSW | 大紀元">
              <a:extLst>
                <a:ext uri="{FF2B5EF4-FFF2-40B4-BE49-F238E27FC236}">
                  <a16:creationId xmlns:a16="http://schemas.microsoft.com/office/drawing/2014/main" id="{A07A1EBF-23AB-4F53-B350-90D2BD9EDB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896" r="17228" b="36343"/>
            <a:stretch/>
          </p:blipFill>
          <p:spPr bwMode="auto">
            <a:xfrm>
              <a:off x="9029288" y="4387617"/>
              <a:ext cx="2341561" cy="1345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4055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17">
                                          <p:stCondLst>
                                            <p:cond delay="0"/>
                                          </p:stCondLst>
                                        </p:cTn>
                                        <p:tgtEl>
                                          <p:spTgt spid="11"/>
                                        </p:tgtEl>
                                      </p:cBhvr>
                                    </p:animEffect>
                                    <p:anim calcmode="lin" valueType="num">
                                      <p:cBhvr>
                                        <p:cTn id="8" dur="683"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11"/>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11"/>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11"/>
                                        </p:tgtEl>
                                        <p:attrNameLst>
                                          <p:attrName>ppt_y</p:attrName>
                                        </p:attrNameLst>
                                      </p:cBhvr>
                                      <p:tavLst>
                                        <p:tav tm="0" fmla="#ppt_y-sin(pi*$)/81">
                                          <p:val>
                                            <p:fltVal val="0"/>
                                          </p:val>
                                        </p:tav>
                                        <p:tav tm="100000">
                                          <p:val>
                                            <p:fltVal val="1"/>
                                          </p:val>
                                        </p:tav>
                                      </p:tavLst>
                                    </p:anim>
                                    <p:animScale>
                                      <p:cBhvr>
                                        <p:cTn id="13" dur="10">
                                          <p:stCondLst>
                                            <p:cond delay="244"/>
                                          </p:stCondLst>
                                        </p:cTn>
                                        <p:tgtEl>
                                          <p:spTgt spid="11"/>
                                        </p:tgtEl>
                                      </p:cBhvr>
                                      <p:to x="100000" y="60000"/>
                                    </p:animScale>
                                    <p:animScale>
                                      <p:cBhvr>
                                        <p:cTn id="14" dur="62" decel="50000">
                                          <p:stCondLst>
                                            <p:cond delay="254"/>
                                          </p:stCondLst>
                                        </p:cTn>
                                        <p:tgtEl>
                                          <p:spTgt spid="11"/>
                                        </p:tgtEl>
                                      </p:cBhvr>
                                      <p:to x="100000" y="100000"/>
                                    </p:animScale>
                                    <p:animScale>
                                      <p:cBhvr>
                                        <p:cTn id="15" dur="10">
                                          <p:stCondLst>
                                            <p:cond delay="492"/>
                                          </p:stCondLst>
                                        </p:cTn>
                                        <p:tgtEl>
                                          <p:spTgt spid="11"/>
                                        </p:tgtEl>
                                      </p:cBhvr>
                                      <p:to x="100000" y="80000"/>
                                    </p:animScale>
                                    <p:animScale>
                                      <p:cBhvr>
                                        <p:cTn id="16" dur="62" decel="50000">
                                          <p:stCondLst>
                                            <p:cond delay="502"/>
                                          </p:stCondLst>
                                        </p:cTn>
                                        <p:tgtEl>
                                          <p:spTgt spid="11"/>
                                        </p:tgtEl>
                                      </p:cBhvr>
                                      <p:to x="100000" y="100000"/>
                                    </p:animScale>
                                    <p:animScale>
                                      <p:cBhvr>
                                        <p:cTn id="17" dur="10">
                                          <p:stCondLst>
                                            <p:cond delay="616"/>
                                          </p:stCondLst>
                                        </p:cTn>
                                        <p:tgtEl>
                                          <p:spTgt spid="11"/>
                                        </p:tgtEl>
                                      </p:cBhvr>
                                      <p:to x="100000" y="90000"/>
                                    </p:animScale>
                                    <p:animScale>
                                      <p:cBhvr>
                                        <p:cTn id="18" dur="62" decel="50000">
                                          <p:stCondLst>
                                            <p:cond delay="625"/>
                                          </p:stCondLst>
                                        </p:cTn>
                                        <p:tgtEl>
                                          <p:spTgt spid="11"/>
                                        </p:tgtEl>
                                      </p:cBhvr>
                                      <p:to x="100000" y="100000"/>
                                    </p:animScale>
                                    <p:animScale>
                                      <p:cBhvr>
                                        <p:cTn id="19" dur="10">
                                          <p:stCondLst>
                                            <p:cond delay="678"/>
                                          </p:stCondLst>
                                        </p:cTn>
                                        <p:tgtEl>
                                          <p:spTgt spid="11"/>
                                        </p:tgtEl>
                                      </p:cBhvr>
                                      <p:to x="100000" y="95000"/>
                                    </p:animScale>
                                    <p:animScale>
                                      <p:cBhvr>
                                        <p:cTn id="20" dur="62" decel="50000">
                                          <p:stCondLst>
                                            <p:cond delay="688"/>
                                          </p:stCondLst>
                                        </p:cTn>
                                        <p:tgtEl>
                                          <p:spTgt spid="11"/>
                                        </p:tgtEl>
                                      </p:cBhvr>
                                      <p:to x="100000" y="100000"/>
                                    </p:animScale>
                                  </p:childTnLst>
                                </p:cTn>
                              </p:par>
                            </p:childTnLst>
                          </p:cTn>
                        </p:par>
                        <p:par>
                          <p:cTn id="21" fill="hold">
                            <p:stCondLst>
                              <p:cond delay="750"/>
                            </p:stCondLst>
                            <p:childTnLst>
                              <p:par>
                                <p:cTn id="22" presetID="26" presetClass="entr" presetSubtype="0" fill="hold" nodeType="after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wipe(down)">
                                      <p:cBhvr>
                                        <p:cTn id="24" dur="217">
                                          <p:stCondLst>
                                            <p:cond delay="0"/>
                                          </p:stCondLst>
                                        </p:cTn>
                                        <p:tgtEl>
                                          <p:spTgt spid="7170"/>
                                        </p:tgtEl>
                                      </p:cBhvr>
                                    </p:animEffect>
                                    <p:anim calcmode="lin" valueType="num">
                                      <p:cBhvr>
                                        <p:cTn id="25" dur="683" tmFilter="0,0; 0.14,0.36; 0.43,0.73; 0.71,0.91; 1.0,1.0">
                                          <p:stCondLst>
                                            <p:cond delay="0"/>
                                          </p:stCondLst>
                                        </p:cTn>
                                        <p:tgtEl>
                                          <p:spTgt spid="7170"/>
                                        </p:tgtEl>
                                        <p:attrNameLst>
                                          <p:attrName>ppt_x</p:attrName>
                                        </p:attrNameLst>
                                      </p:cBhvr>
                                      <p:tavLst>
                                        <p:tav tm="0">
                                          <p:val>
                                            <p:strVal val="#ppt_x-0.25"/>
                                          </p:val>
                                        </p:tav>
                                        <p:tav tm="100000">
                                          <p:val>
                                            <p:strVal val="#ppt_x"/>
                                          </p:val>
                                        </p:tav>
                                      </p:tavLst>
                                    </p:anim>
                                    <p:anim calcmode="lin" valueType="num">
                                      <p:cBhvr>
                                        <p:cTn id="26" dur="249" tmFilter="0.0,0.0; 0.25,0.07; 0.50,0.2; 0.75,0.467; 1.0,1.0">
                                          <p:stCondLst>
                                            <p:cond delay="0"/>
                                          </p:stCondLst>
                                        </p:cTn>
                                        <p:tgtEl>
                                          <p:spTgt spid="7170"/>
                                        </p:tgtEl>
                                        <p:attrNameLst>
                                          <p:attrName>ppt_y</p:attrName>
                                        </p:attrNameLst>
                                      </p:cBhvr>
                                      <p:tavLst>
                                        <p:tav tm="0" fmla="#ppt_y-sin(pi*$)/3">
                                          <p:val>
                                            <p:fltVal val="0.5"/>
                                          </p:val>
                                        </p:tav>
                                        <p:tav tm="100000">
                                          <p:val>
                                            <p:fltVal val="1"/>
                                          </p:val>
                                        </p:tav>
                                      </p:tavLst>
                                    </p:anim>
                                    <p:anim calcmode="lin" valueType="num">
                                      <p:cBhvr>
                                        <p:cTn id="27" dur="249" tmFilter="0, 0; 0.125,0.2665; 0.25,0.4; 0.375,0.465; 0.5,0.5;  0.625,0.535; 0.75,0.6; 0.875,0.7335; 1,1">
                                          <p:stCondLst>
                                            <p:cond delay="249"/>
                                          </p:stCondLst>
                                        </p:cTn>
                                        <p:tgtEl>
                                          <p:spTgt spid="7170"/>
                                        </p:tgtEl>
                                        <p:attrNameLst>
                                          <p:attrName>ppt_y</p:attrName>
                                        </p:attrNameLst>
                                      </p:cBhvr>
                                      <p:tavLst>
                                        <p:tav tm="0" fmla="#ppt_y-sin(pi*$)/9">
                                          <p:val>
                                            <p:fltVal val="0"/>
                                          </p:val>
                                        </p:tav>
                                        <p:tav tm="100000">
                                          <p:val>
                                            <p:fltVal val="1"/>
                                          </p:val>
                                        </p:tav>
                                      </p:tavLst>
                                    </p:anim>
                                    <p:anim calcmode="lin" valueType="num">
                                      <p:cBhvr>
                                        <p:cTn id="28" dur="124" tmFilter="0, 0; 0.125,0.2665; 0.25,0.4; 0.375,0.465; 0.5,0.5;  0.625,0.535; 0.75,0.6; 0.875,0.7335; 1,1">
                                          <p:stCondLst>
                                            <p:cond delay="497"/>
                                          </p:stCondLst>
                                        </p:cTn>
                                        <p:tgtEl>
                                          <p:spTgt spid="7170"/>
                                        </p:tgtEl>
                                        <p:attrNameLst>
                                          <p:attrName>ppt_y</p:attrName>
                                        </p:attrNameLst>
                                      </p:cBhvr>
                                      <p:tavLst>
                                        <p:tav tm="0" fmla="#ppt_y-sin(pi*$)/27">
                                          <p:val>
                                            <p:fltVal val="0"/>
                                          </p:val>
                                        </p:tav>
                                        <p:tav tm="100000">
                                          <p:val>
                                            <p:fltVal val="1"/>
                                          </p:val>
                                        </p:tav>
                                      </p:tavLst>
                                    </p:anim>
                                    <p:anim calcmode="lin" valueType="num">
                                      <p:cBhvr>
                                        <p:cTn id="29" dur="62" tmFilter="0, 0; 0.125,0.2665; 0.25,0.4; 0.375,0.465; 0.5,0.5;  0.625,0.535; 0.75,0.6; 0.875,0.7335; 1,1">
                                          <p:stCondLst>
                                            <p:cond delay="621"/>
                                          </p:stCondLst>
                                        </p:cTn>
                                        <p:tgtEl>
                                          <p:spTgt spid="7170"/>
                                        </p:tgtEl>
                                        <p:attrNameLst>
                                          <p:attrName>ppt_y</p:attrName>
                                        </p:attrNameLst>
                                      </p:cBhvr>
                                      <p:tavLst>
                                        <p:tav tm="0" fmla="#ppt_y-sin(pi*$)/81">
                                          <p:val>
                                            <p:fltVal val="0"/>
                                          </p:val>
                                        </p:tav>
                                        <p:tav tm="100000">
                                          <p:val>
                                            <p:fltVal val="1"/>
                                          </p:val>
                                        </p:tav>
                                      </p:tavLst>
                                    </p:anim>
                                    <p:animScale>
                                      <p:cBhvr>
                                        <p:cTn id="30" dur="10">
                                          <p:stCondLst>
                                            <p:cond delay="244"/>
                                          </p:stCondLst>
                                        </p:cTn>
                                        <p:tgtEl>
                                          <p:spTgt spid="7170"/>
                                        </p:tgtEl>
                                      </p:cBhvr>
                                      <p:to x="100000" y="60000"/>
                                    </p:animScale>
                                    <p:animScale>
                                      <p:cBhvr>
                                        <p:cTn id="31" dur="62" decel="50000">
                                          <p:stCondLst>
                                            <p:cond delay="254"/>
                                          </p:stCondLst>
                                        </p:cTn>
                                        <p:tgtEl>
                                          <p:spTgt spid="7170"/>
                                        </p:tgtEl>
                                      </p:cBhvr>
                                      <p:to x="100000" y="100000"/>
                                    </p:animScale>
                                    <p:animScale>
                                      <p:cBhvr>
                                        <p:cTn id="32" dur="10">
                                          <p:stCondLst>
                                            <p:cond delay="492"/>
                                          </p:stCondLst>
                                        </p:cTn>
                                        <p:tgtEl>
                                          <p:spTgt spid="7170"/>
                                        </p:tgtEl>
                                      </p:cBhvr>
                                      <p:to x="100000" y="80000"/>
                                    </p:animScale>
                                    <p:animScale>
                                      <p:cBhvr>
                                        <p:cTn id="33" dur="62" decel="50000">
                                          <p:stCondLst>
                                            <p:cond delay="502"/>
                                          </p:stCondLst>
                                        </p:cTn>
                                        <p:tgtEl>
                                          <p:spTgt spid="7170"/>
                                        </p:tgtEl>
                                      </p:cBhvr>
                                      <p:to x="100000" y="100000"/>
                                    </p:animScale>
                                    <p:animScale>
                                      <p:cBhvr>
                                        <p:cTn id="34" dur="10">
                                          <p:stCondLst>
                                            <p:cond delay="616"/>
                                          </p:stCondLst>
                                        </p:cTn>
                                        <p:tgtEl>
                                          <p:spTgt spid="7170"/>
                                        </p:tgtEl>
                                      </p:cBhvr>
                                      <p:to x="100000" y="90000"/>
                                    </p:animScale>
                                    <p:animScale>
                                      <p:cBhvr>
                                        <p:cTn id="35" dur="62" decel="50000">
                                          <p:stCondLst>
                                            <p:cond delay="625"/>
                                          </p:stCondLst>
                                        </p:cTn>
                                        <p:tgtEl>
                                          <p:spTgt spid="7170"/>
                                        </p:tgtEl>
                                      </p:cBhvr>
                                      <p:to x="100000" y="100000"/>
                                    </p:animScale>
                                    <p:animScale>
                                      <p:cBhvr>
                                        <p:cTn id="36" dur="10">
                                          <p:stCondLst>
                                            <p:cond delay="678"/>
                                          </p:stCondLst>
                                        </p:cTn>
                                        <p:tgtEl>
                                          <p:spTgt spid="7170"/>
                                        </p:tgtEl>
                                      </p:cBhvr>
                                      <p:to x="100000" y="95000"/>
                                    </p:animScale>
                                    <p:animScale>
                                      <p:cBhvr>
                                        <p:cTn id="37" dur="62" decel="50000">
                                          <p:stCondLst>
                                            <p:cond delay="688"/>
                                          </p:stCondLst>
                                        </p:cTn>
                                        <p:tgtEl>
                                          <p:spTgt spid="7170"/>
                                        </p:tgtEl>
                                      </p:cBhvr>
                                      <p:to x="100000" y="100000"/>
                                    </p:animScale>
                                  </p:childTnLst>
                                </p:cTn>
                              </p:par>
                              <p:par>
                                <p:cTn id="38" presetID="3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90"/>
                                          </p:val>
                                        </p:tav>
                                        <p:tav tm="100000">
                                          <p:val>
                                            <p:fltVal val="0"/>
                                          </p:val>
                                        </p:tav>
                                      </p:tavLst>
                                    </p:anim>
                                    <p:animEffect transition="in" filter="fade">
                                      <p:cBhvr>
                                        <p:cTn id="43" dur="500"/>
                                        <p:tgtEl>
                                          <p:spTgt spid="10"/>
                                        </p:tgtEl>
                                      </p:cBhvr>
                                    </p:animEffect>
                                  </p:childTnLst>
                                </p:cTn>
                              </p:par>
                              <p:par>
                                <p:cTn id="44" presetID="31"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 calcmode="lin" valueType="num">
                                      <p:cBhvr>
                                        <p:cTn id="48" dur="500" fill="hold"/>
                                        <p:tgtEl>
                                          <p:spTgt spid="9"/>
                                        </p:tgtEl>
                                        <p:attrNameLst>
                                          <p:attrName>style.rotation</p:attrName>
                                        </p:attrNameLst>
                                      </p:cBhvr>
                                      <p:tavLst>
                                        <p:tav tm="0">
                                          <p:val>
                                            <p:fltVal val="90"/>
                                          </p:val>
                                        </p:tav>
                                        <p:tav tm="100000">
                                          <p:val>
                                            <p:fltVal val="0"/>
                                          </p:val>
                                        </p:tav>
                                      </p:tavLst>
                                    </p:anim>
                                    <p:animEffect transition="in" filter="fade">
                                      <p:cBhvr>
                                        <p:cTn id="49" dur="500"/>
                                        <p:tgtEl>
                                          <p:spTgt spid="9"/>
                                        </p:tgtEl>
                                      </p:cBhvr>
                                    </p:animEffect>
                                  </p:childTnLst>
                                </p:cTn>
                              </p:par>
                              <p:par>
                                <p:cTn id="50" presetID="3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 calcmode="lin" valueType="num">
                                      <p:cBhvr>
                                        <p:cTn id="54" dur="500" fill="hold"/>
                                        <p:tgtEl>
                                          <p:spTgt spid="22"/>
                                        </p:tgtEl>
                                        <p:attrNameLst>
                                          <p:attrName>style.rotation</p:attrName>
                                        </p:attrNameLst>
                                      </p:cBhvr>
                                      <p:tavLst>
                                        <p:tav tm="0">
                                          <p:val>
                                            <p:fltVal val="90"/>
                                          </p:val>
                                        </p:tav>
                                        <p:tav tm="100000">
                                          <p:val>
                                            <p:fltVal val="0"/>
                                          </p:val>
                                        </p:tav>
                                      </p:tavLst>
                                    </p:anim>
                                    <p:animEffect transition="in" filter="fade">
                                      <p:cBhvr>
                                        <p:cTn id="55" dur="500"/>
                                        <p:tgtEl>
                                          <p:spTgt spid="22"/>
                                        </p:tgtEl>
                                      </p:cBhvr>
                                    </p:animEffect>
                                  </p:childTnLst>
                                </p:cTn>
                              </p:par>
                              <p:par>
                                <p:cTn id="56" presetID="3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90"/>
                                          </p:val>
                                        </p:tav>
                                        <p:tav tm="100000">
                                          <p:val>
                                            <p:fltVal val="0"/>
                                          </p:val>
                                        </p:tav>
                                      </p:tavLst>
                                    </p:anim>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11</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6" name="直線接點 15">
            <a:extLst>
              <a:ext uri="{FF2B5EF4-FFF2-40B4-BE49-F238E27FC236}">
                <a16:creationId xmlns:a16="http://schemas.microsoft.com/office/drawing/2014/main" id="{029BD0C5-1299-43F7-A095-5560F6C301D9}"/>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6327524E-E672-4F38-9882-33C725703414}"/>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824E6255-274E-43A2-B3CC-38E4FAC0D849}"/>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4470E18A-CEA0-4738-BB60-F9E5CA5573F4}"/>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3200" dirty="0"/>
              <a:t>SOC </a:t>
            </a:r>
            <a:r>
              <a:rPr lang="zh-TW" altLang="en-US" sz="3200" dirty="0"/>
              <a:t>開發板</a:t>
            </a:r>
            <a:endParaRPr lang="zh-TW" altLang="en-US" sz="2800" dirty="0"/>
          </a:p>
        </p:txBody>
      </p:sp>
      <p:sp>
        <p:nvSpPr>
          <p:cNvPr id="20" name="文字方塊 19">
            <a:extLst>
              <a:ext uri="{FF2B5EF4-FFF2-40B4-BE49-F238E27FC236}">
                <a16:creationId xmlns:a16="http://schemas.microsoft.com/office/drawing/2014/main" id="{F3446869-FBE7-4ED2-87B9-F8629FC912E6}"/>
              </a:ext>
            </a:extLst>
          </p:cNvPr>
          <p:cNvSpPr txBox="1"/>
          <p:nvPr/>
        </p:nvSpPr>
        <p:spPr>
          <a:xfrm>
            <a:off x="778041" y="2044005"/>
            <a:ext cx="10002254" cy="1077218"/>
          </a:xfrm>
          <a:prstGeom prst="rect">
            <a:avLst/>
          </a:prstGeom>
          <a:noFill/>
        </p:spPr>
        <p:txBody>
          <a:bodyPr wrap="square">
            <a:spAutoFit/>
          </a:bodyPr>
          <a:lstStyle/>
          <a:p>
            <a:r>
              <a:rPr lang="en-US" altLang="zh-TW" sz="3200" b="1" dirty="0">
                <a:latin typeface="Consolas" panose="020B0609020204030204" pitchFamily="49" charset="0"/>
                <a:ea typeface="微軟正黑體" panose="020B0604030504040204" pitchFamily="34" charset="-120"/>
              </a:rPr>
              <a:t>Arduino</a:t>
            </a:r>
            <a:r>
              <a:rPr lang="zh-TW" altLang="en-US" sz="3200" b="1" dirty="0">
                <a:latin typeface="Consolas" panose="020B0609020204030204" pitchFamily="49" charset="0"/>
                <a:ea typeface="微軟正黑體" panose="020B0604030504040204" pitchFamily="34" charset="-120"/>
              </a:rPr>
              <a:t>是一塊開放原始碼發展出來的</a:t>
            </a:r>
            <a:r>
              <a:rPr lang="en-US" altLang="zh-TW" sz="3200" b="1" dirty="0">
                <a:latin typeface="Consolas" panose="020B0609020204030204" pitchFamily="49" charset="0"/>
                <a:ea typeface="微軟正黑體" panose="020B0604030504040204" pitchFamily="34" charset="-120"/>
              </a:rPr>
              <a:t>I/O</a:t>
            </a:r>
            <a:r>
              <a:rPr lang="zh-TW" altLang="en-US" sz="3200" b="1" dirty="0">
                <a:latin typeface="Consolas" panose="020B0609020204030204" pitchFamily="49" charset="0"/>
                <a:ea typeface="微軟正黑體" panose="020B0604030504040204" pitchFamily="34" charset="-120"/>
              </a:rPr>
              <a:t>介面控制板，</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包含了硬體與軟體兩大部分，支援</a:t>
            </a:r>
            <a:r>
              <a:rPr lang="en-US" altLang="zh-TW" sz="3200" b="1" dirty="0">
                <a:latin typeface="Consolas" panose="020B0609020204030204" pitchFamily="49" charset="0"/>
                <a:ea typeface="微軟正黑體" panose="020B0604030504040204" pitchFamily="34" charset="-120"/>
              </a:rPr>
              <a:t>USB</a:t>
            </a:r>
            <a:r>
              <a:rPr lang="zh-TW" altLang="en-US" sz="3200" b="1" dirty="0">
                <a:latin typeface="Consolas" panose="020B0609020204030204" pitchFamily="49" charset="0"/>
                <a:ea typeface="微軟正黑體" panose="020B0604030504040204" pitchFamily="34" charset="-120"/>
              </a:rPr>
              <a:t>資料傳輸。</a:t>
            </a:r>
          </a:p>
        </p:txBody>
      </p:sp>
      <p:grpSp>
        <p:nvGrpSpPr>
          <p:cNvPr id="11" name="群組 10">
            <a:extLst>
              <a:ext uri="{FF2B5EF4-FFF2-40B4-BE49-F238E27FC236}">
                <a16:creationId xmlns:a16="http://schemas.microsoft.com/office/drawing/2014/main" id="{96994978-2B80-4005-9C05-8D5DE69F4F23}"/>
              </a:ext>
            </a:extLst>
          </p:cNvPr>
          <p:cNvGrpSpPr/>
          <p:nvPr/>
        </p:nvGrpSpPr>
        <p:grpSpPr>
          <a:xfrm>
            <a:off x="4202697" y="3293815"/>
            <a:ext cx="3393574" cy="2821886"/>
            <a:chOff x="4042276" y="3515440"/>
            <a:chExt cx="3393574" cy="2821886"/>
          </a:xfrm>
        </p:grpSpPr>
        <p:pic>
          <p:nvPicPr>
            <p:cNvPr id="8" name="圖片 7">
              <a:extLst>
                <a:ext uri="{FF2B5EF4-FFF2-40B4-BE49-F238E27FC236}">
                  <a16:creationId xmlns:a16="http://schemas.microsoft.com/office/drawing/2014/main" id="{5E04B0FA-ACFA-40F3-AA37-FB2767F6A7C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10" b="89865" l="8606" r="92191">
                          <a14:foregroundMark x1="10199" y1="55856" x2="11394" y2="63514"/>
                          <a14:foregroundMark x1="13865" y1="48874" x2="13068" y2="42793"/>
                          <a14:foregroundMark x1="12271" y1="45045" x2="15458" y2="43694"/>
                          <a14:foregroundMark x1="28845" y1="57658" x2="37769" y2="52703"/>
                          <a14:foregroundMark x1="16733" y1="89414" x2="20080" y2="86036"/>
                          <a14:foregroundMark x1="13865" y1="86712" x2="13865" y2="86712"/>
                          <a14:foregroundMark x1="8685" y1="65090" x2="8685" y2="65090"/>
                          <a14:foregroundMark x1="8685" y1="66892" x2="8685" y2="62838"/>
                          <a14:foregroundMark x1="57052" y1="57432" x2="75618" y2="40090"/>
                          <a14:foregroundMark x1="70040" y1="54054" x2="80797" y2="39414"/>
                          <a14:foregroundMark x1="80000" y1="55180" x2="86295" y2="37613"/>
                          <a14:foregroundMark x1="86295" y1="37613" x2="85817" y2="31306"/>
                          <a14:foregroundMark x1="73307" y1="31306" x2="78486" y2="22072"/>
                          <a14:foregroundMark x1="78486" y1="22072" x2="84701" y2="19144"/>
                          <a14:foregroundMark x1="84701" y1="19144" x2="87809" y2="43694"/>
                          <a14:foregroundMark x1="87331" y1="34459" x2="91155" y2="52703"/>
                          <a14:foregroundMark x1="92191" y1="40766" x2="88845" y2="45270"/>
                          <a14:foregroundMark x1="57131" y1="57658" x2="59203" y2="77027"/>
                          <a14:foregroundMark x1="56096" y1="51577" x2="60797" y2="43919"/>
                          <a14:foregroundMark x1="57928" y1="45946" x2="59920" y2="43243"/>
                        </a14:backgroundRemoval>
                      </a14:imgEffect>
                    </a14:imgLayer>
                  </a14:imgProps>
                </a:ext>
              </a:extLst>
            </a:blip>
            <a:srcRect l="5647" t="11506" r="53254" b="2876"/>
            <a:stretch/>
          </p:blipFill>
          <p:spPr>
            <a:xfrm rot="1246914">
              <a:off x="4042276" y="3836171"/>
              <a:ext cx="3393574" cy="2501155"/>
            </a:xfrm>
            <a:prstGeom prst="rect">
              <a:avLst/>
            </a:prstGeom>
          </p:spPr>
        </p:pic>
        <p:sp>
          <p:nvSpPr>
            <p:cNvPr id="21" name="文字方塊 20">
              <a:extLst>
                <a:ext uri="{FF2B5EF4-FFF2-40B4-BE49-F238E27FC236}">
                  <a16:creationId xmlns:a16="http://schemas.microsoft.com/office/drawing/2014/main" id="{32D1DCFB-6F74-46DC-95D8-1671C52E378F}"/>
                </a:ext>
              </a:extLst>
            </p:cNvPr>
            <p:cNvSpPr txBox="1"/>
            <p:nvPr/>
          </p:nvSpPr>
          <p:spPr>
            <a:xfrm>
              <a:off x="4042276" y="3515440"/>
              <a:ext cx="3393574" cy="646331"/>
            </a:xfrm>
            <a:prstGeom prst="rect">
              <a:avLst/>
            </a:prstGeom>
            <a:noFill/>
          </p:spPr>
          <p:txBody>
            <a:bodyPr wrap="square">
              <a:spAutoFit/>
            </a:bodyPr>
            <a:lstStyle/>
            <a:p>
              <a:r>
                <a:rPr lang="en-US" altLang="zh-TW" sz="3600" b="1" dirty="0">
                  <a:latin typeface="Consolas" panose="020B0609020204030204" pitchFamily="49" charset="0"/>
                  <a:ea typeface="微軟正黑體" panose="020B0604030504040204" pitchFamily="34" charset="-120"/>
                </a:rPr>
                <a:t>Arduino Mega</a:t>
              </a:r>
              <a:endParaRPr lang="zh-TW" altLang="en-US" sz="3600" b="1" dirty="0">
                <a:latin typeface="Consolas" panose="020B0609020204030204" pitchFamily="49" charset="0"/>
                <a:ea typeface="微軟正黑體" panose="020B0604030504040204" pitchFamily="34" charset="-120"/>
              </a:endParaRPr>
            </a:p>
          </p:txBody>
        </p:sp>
      </p:grpSp>
      <p:sp>
        <p:nvSpPr>
          <p:cNvPr id="22" name="矩形 21">
            <a:extLst>
              <a:ext uri="{FF2B5EF4-FFF2-40B4-BE49-F238E27FC236}">
                <a16:creationId xmlns:a16="http://schemas.microsoft.com/office/drawing/2014/main" id="{84CC1895-3599-498E-9CCB-5E378FC9CC61}"/>
              </a:ext>
            </a:extLst>
          </p:cNvPr>
          <p:cNvSpPr/>
          <p:nvPr/>
        </p:nvSpPr>
        <p:spPr>
          <a:xfrm>
            <a:off x="3272838" y="1118153"/>
            <a:ext cx="2627474"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latin typeface="微軟正黑體" panose="020B0604030504040204" pitchFamily="34" charset="-120"/>
                <a:ea typeface="微軟正黑體" panose="020B0604030504040204" pitchFamily="34" charset="-120"/>
                <a:cs typeface="+mj-cs"/>
              </a:rPr>
              <a:t>Arduino Mega</a:t>
            </a:r>
          </a:p>
        </p:txBody>
      </p:sp>
      <p:grpSp>
        <p:nvGrpSpPr>
          <p:cNvPr id="23" name="群組 22">
            <a:extLst>
              <a:ext uri="{FF2B5EF4-FFF2-40B4-BE49-F238E27FC236}">
                <a16:creationId xmlns:a16="http://schemas.microsoft.com/office/drawing/2014/main" id="{679DE337-86D8-444D-B9A0-4AD203205089}"/>
              </a:ext>
            </a:extLst>
          </p:cNvPr>
          <p:cNvGrpSpPr/>
          <p:nvPr/>
        </p:nvGrpSpPr>
        <p:grpSpPr>
          <a:xfrm>
            <a:off x="-53340" y="-10175"/>
            <a:ext cx="12245340" cy="971809"/>
            <a:chOff x="0" y="-6069"/>
            <a:chExt cx="12192000" cy="971809"/>
          </a:xfrm>
        </p:grpSpPr>
        <p:pic>
          <p:nvPicPr>
            <p:cNvPr id="24" name="圖片 23">
              <a:extLst>
                <a:ext uri="{FF2B5EF4-FFF2-40B4-BE49-F238E27FC236}">
                  <a16:creationId xmlns:a16="http://schemas.microsoft.com/office/drawing/2014/main" id="{E121FD6F-DDBA-4815-BE90-C671F88ADFF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5" name="圖片 24">
              <a:extLst>
                <a:ext uri="{FF2B5EF4-FFF2-40B4-BE49-F238E27FC236}">
                  <a16:creationId xmlns:a16="http://schemas.microsoft.com/office/drawing/2014/main" id="{B2CD83EB-AA92-4115-AE07-A03D05E7BB3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9397758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12</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8" name="圖片 7">
            <a:extLst>
              <a:ext uri="{FF2B5EF4-FFF2-40B4-BE49-F238E27FC236}">
                <a16:creationId xmlns:a16="http://schemas.microsoft.com/office/drawing/2014/main" id="{3688D04C-360E-4704-AEFF-104446D99BE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10" b="89790" l="9648" r="89991">
                        <a14:foregroundMark x1="11993" y1="70871" x2="9648" y2="49249"/>
                        <a14:foregroundMark x1="9648" y1="49249" x2="16592" y2="43544"/>
                        <a14:foregroundMark x1="24436" y1="71772" x2="31560" y2="64865"/>
                        <a14:foregroundMark x1="31560" y1="64865" x2="31560" y2="64865"/>
                        <a14:foregroundMark x1="37421" y1="61261" x2="37421" y2="61261"/>
                        <a14:foregroundMark x1="38774" y1="60961" x2="38774" y2="60961"/>
                        <a14:foregroundMark x1="39856" y1="60060" x2="35167" y2="63664"/>
                        <a14:foregroundMark x1="38593" y1="58258" x2="36700" y2="39640"/>
                        <a14:foregroundMark x1="38954" y1="54655" x2="38233" y2="37538"/>
                        <a14:foregroundMark x1="39495" y1="56456" x2="38413" y2="39039"/>
                        <a14:foregroundMark x1="39946" y1="59760" x2="39134" y2="40541"/>
                        <a14:foregroundMark x1="38774" y1="38138" x2="38774" y2="38138"/>
                        <a14:foregroundMark x1="38864" y1="36937" x2="38864" y2="36937"/>
                        <a14:foregroundMark x1="38864" y1="39339" x2="38864" y2="39339"/>
                        <a14:foregroundMark x1="32822" y1="28228" x2="32822" y2="28228"/>
                        <a14:foregroundMark x1="32101" y1="27928" x2="21912" y2="33333"/>
                        <a14:foregroundMark x1="19206" y1="29429" x2="21821" y2="28829"/>
                        <a14:foregroundMark x1="20649" y1="27027" x2="20649" y2="27027"/>
                        <a14:backgroundMark x1="11091" y1="42943" x2="11091" y2="42943"/>
                      </a14:backgroundRemoval>
                    </a14:imgEffect>
                  </a14:imgLayer>
                </a14:imgProps>
              </a:ext>
            </a:extLst>
          </a:blip>
          <a:srcRect l="7781" t="20242" r="58657" b="15019"/>
          <a:stretch/>
        </p:blipFill>
        <p:spPr>
          <a:xfrm rot="711094">
            <a:off x="1143136" y="3361976"/>
            <a:ext cx="4968789" cy="2877850"/>
          </a:xfrm>
          <a:prstGeom prst="rect">
            <a:avLst/>
          </a:prstGeom>
        </p:spPr>
      </p:pic>
      <p:cxnSp>
        <p:nvCxnSpPr>
          <p:cNvPr id="18" name="直線接點 17">
            <a:extLst>
              <a:ext uri="{FF2B5EF4-FFF2-40B4-BE49-F238E27FC236}">
                <a16:creationId xmlns:a16="http://schemas.microsoft.com/office/drawing/2014/main" id="{6C168A30-D06B-48AF-8D78-4D58451E6A18}"/>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9" name="直線接點 18">
            <a:extLst>
              <a:ext uri="{FF2B5EF4-FFF2-40B4-BE49-F238E27FC236}">
                <a16:creationId xmlns:a16="http://schemas.microsoft.com/office/drawing/2014/main" id="{80C4F64C-9280-4D8D-91DD-BC89F79C7B2E}"/>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0" name="矩形 19">
            <a:extLst>
              <a:ext uri="{FF2B5EF4-FFF2-40B4-BE49-F238E27FC236}">
                <a16:creationId xmlns:a16="http://schemas.microsoft.com/office/drawing/2014/main" id="{115BDF9F-076D-4E37-B8C0-2E28071FF598}"/>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標題 3">
            <a:extLst>
              <a:ext uri="{FF2B5EF4-FFF2-40B4-BE49-F238E27FC236}">
                <a16:creationId xmlns:a16="http://schemas.microsoft.com/office/drawing/2014/main" id="{18D3A96C-68F4-4147-ADA4-C79E6DC1DD77}"/>
              </a:ext>
            </a:extLst>
          </p:cNvPr>
          <p:cNvSpPr txBox="1">
            <a:spLocks/>
          </p:cNvSpPr>
          <p:nvPr/>
        </p:nvSpPr>
        <p:spPr>
          <a:xfrm>
            <a:off x="70956" y="1038303"/>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控制模組</a:t>
            </a:r>
            <a:endParaRPr lang="en-US" altLang="zh-TW" sz="3600" dirty="0"/>
          </a:p>
        </p:txBody>
      </p:sp>
      <p:sp>
        <p:nvSpPr>
          <p:cNvPr id="22" name="矩形 21">
            <a:extLst>
              <a:ext uri="{FF2B5EF4-FFF2-40B4-BE49-F238E27FC236}">
                <a16:creationId xmlns:a16="http://schemas.microsoft.com/office/drawing/2014/main" id="{290FF6EB-F15E-448D-AAB8-B9AC6701CF71}"/>
              </a:ext>
            </a:extLst>
          </p:cNvPr>
          <p:cNvSpPr/>
          <p:nvPr/>
        </p:nvSpPr>
        <p:spPr>
          <a:xfrm>
            <a:off x="3272838" y="1118153"/>
            <a:ext cx="182855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latin typeface="微軟正黑體" panose="020B0604030504040204" pitchFamily="34" charset="-120"/>
                <a:ea typeface="微軟正黑體" panose="020B0604030504040204" pitchFamily="34" charset="-120"/>
                <a:cs typeface="+mj-cs"/>
              </a:rPr>
              <a:t>DS323119</a:t>
            </a:r>
          </a:p>
        </p:txBody>
      </p:sp>
      <p:sp>
        <p:nvSpPr>
          <p:cNvPr id="23" name="文字方塊 22">
            <a:extLst>
              <a:ext uri="{FF2B5EF4-FFF2-40B4-BE49-F238E27FC236}">
                <a16:creationId xmlns:a16="http://schemas.microsoft.com/office/drawing/2014/main" id="{12D56CCD-BE42-4BD6-8C6F-0EB6AA700C0F}"/>
              </a:ext>
            </a:extLst>
          </p:cNvPr>
          <p:cNvSpPr txBox="1"/>
          <p:nvPr/>
        </p:nvSpPr>
        <p:spPr>
          <a:xfrm>
            <a:off x="641683" y="2043209"/>
            <a:ext cx="9881937" cy="1077218"/>
          </a:xfrm>
          <a:prstGeom prst="rect">
            <a:avLst/>
          </a:prstGeom>
          <a:noFill/>
        </p:spPr>
        <p:txBody>
          <a:bodyPr wrap="square">
            <a:spAutoFit/>
          </a:bodyPr>
          <a:lstStyle/>
          <a:p>
            <a:r>
              <a:rPr lang="en-US" altLang="zh-TW" sz="3200" b="1" dirty="0">
                <a:latin typeface="Consolas" panose="020B0609020204030204" pitchFamily="49" charset="0"/>
                <a:ea typeface="微軟正黑體" panose="020B0604030504040204" pitchFamily="34" charset="-120"/>
              </a:rPr>
              <a:t>DS3231199</a:t>
            </a:r>
            <a:r>
              <a:rPr lang="zh-TW" altLang="en-US" sz="3200" b="1" dirty="0">
                <a:latin typeface="Consolas" panose="020B0609020204030204" pitchFamily="49" charset="0"/>
                <a:ea typeface="微軟正黑體" panose="020B0604030504040204" pitchFamily="34" charset="-120"/>
              </a:rPr>
              <a:t>是低成本、高精度 </a:t>
            </a:r>
            <a:r>
              <a:rPr lang="en-US" altLang="zh-TW" sz="3200" b="1" dirty="0">
                <a:latin typeface="Consolas" panose="020B0609020204030204" pitchFamily="49" charset="0"/>
                <a:ea typeface="微軟正黑體" panose="020B0604030504040204" pitchFamily="34" charset="-120"/>
              </a:rPr>
              <a:t>I2C </a:t>
            </a:r>
            <a:r>
              <a:rPr lang="zh-TW" altLang="en-US" sz="3200" b="1" dirty="0">
                <a:latin typeface="Consolas" panose="020B0609020204030204" pitchFamily="49" charset="0"/>
                <a:ea typeface="微軟正黑體" panose="020B0604030504040204" pitchFamily="34" charset="-120"/>
              </a:rPr>
              <a:t>即時時鐘</a:t>
            </a:r>
            <a:r>
              <a:rPr lang="en-US" altLang="zh-TW" sz="3200" b="1" dirty="0">
                <a:latin typeface="Consolas" panose="020B0609020204030204" pitchFamily="49" charset="0"/>
                <a:ea typeface="微軟正黑體" panose="020B0604030504040204" pitchFamily="34" charset="-120"/>
              </a:rPr>
              <a:t>(RTC)</a:t>
            </a:r>
            <a:r>
              <a:rPr lang="zh-TW" altLang="en-US" sz="3200" b="1" dirty="0">
                <a:latin typeface="Consolas" panose="020B0609020204030204" pitchFamily="49" charset="0"/>
                <a:ea typeface="微軟正黑體" panose="020B0604030504040204" pitchFamily="34" charset="-120"/>
              </a:rPr>
              <a:t>，</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具有集成的溫補晶振</a:t>
            </a:r>
            <a:r>
              <a:rPr lang="en-US" altLang="zh-TW" sz="3200" b="1" dirty="0">
                <a:latin typeface="Consolas" panose="020B0609020204030204" pitchFamily="49" charset="0"/>
                <a:ea typeface="微軟正黑體" panose="020B0604030504040204" pitchFamily="34" charset="-120"/>
              </a:rPr>
              <a:t>(TCXO)</a:t>
            </a:r>
            <a:r>
              <a:rPr lang="zh-TW" altLang="en-US" sz="3200" b="1" dirty="0">
                <a:latin typeface="Consolas" panose="020B0609020204030204" pitchFamily="49" charset="0"/>
                <a:ea typeface="微軟正黑體" panose="020B0604030504040204" pitchFamily="34" charset="-120"/>
              </a:rPr>
              <a:t>和晶體。</a:t>
            </a:r>
          </a:p>
        </p:txBody>
      </p:sp>
      <p:grpSp>
        <p:nvGrpSpPr>
          <p:cNvPr id="27" name="群組 26">
            <a:extLst>
              <a:ext uri="{FF2B5EF4-FFF2-40B4-BE49-F238E27FC236}">
                <a16:creationId xmlns:a16="http://schemas.microsoft.com/office/drawing/2014/main" id="{385F479B-4BDB-4EAD-93A1-A2234E40DC69}"/>
              </a:ext>
            </a:extLst>
          </p:cNvPr>
          <p:cNvGrpSpPr/>
          <p:nvPr/>
        </p:nvGrpSpPr>
        <p:grpSpPr>
          <a:xfrm>
            <a:off x="6039853" y="3555587"/>
            <a:ext cx="5884396" cy="1642055"/>
            <a:chOff x="6039853" y="3555587"/>
            <a:chExt cx="5884396" cy="1642055"/>
          </a:xfrm>
        </p:grpSpPr>
        <p:sp>
          <p:nvSpPr>
            <p:cNvPr id="26" name="矩形: 圓角 25">
              <a:extLst>
                <a:ext uri="{FF2B5EF4-FFF2-40B4-BE49-F238E27FC236}">
                  <a16:creationId xmlns:a16="http://schemas.microsoft.com/office/drawing/2014/main" id="{1E17CA30-4C7E-43C1-AFA4-8BADF8F68675}"/>
                </a:ext>
              </a:extLst>
            </p:cNvPr>
            <p:cNvSpPr/>
            <p:nvPr/>
          </p:nvSpPr>
          <p:spPr>
            <a:xfrm>
              <a:off x="6039853" y="3555587"/>
              <a:ext cx="5884396" cy="1642055"/>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5793BF70-D847-49DD-B521-C09E35DE3764}"/>
                </a:ext>
              </a:extLst>
            </p:cNvPr>
            <p:cNvSpPr txBox="1"/>
            <p:nvPr/>
          </p:nvSpPr>
          <p:spPr>
            <a:xfrm>
              <a:off x="6255094" y="3838005"/>
              <a:ext cx="5453915" cy="1077218"/>
            </a:xfrm>
            <a:prstGeom prst="rect">
              <a:avLst/>
            </a:prstGeom>
            <a:noFill/>
          </p:spPr>
          <p:txBody>
            <a:bodyPr wrap="square">
              <a:spAutoFit/>
            </a:bodyPr>
            <a:lstStyle/>
            <a:p>
              <a:r>
                <a:rPr lang="zh-TW" altLang="en-US" sz="3200" b="1" dirty="0">
                  <a:latin typeface="Consolas" panose="020B0609020204030204" pitchFamily="49" charset="0"/>
                  <a:ea typeface="微軟正黑體" panose="020B0604030504040204" pitchFamily="34" charset="-120"/>
                </a:rPr>
                <a:t>包含電池輸入端，</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斷開電源仍可保持精確計時。</a:t>
              </a:r>
              <a:endParaRPr lang="zh-TW" altLang="en-US" sz="2800" b="1" dirty="0">
                <a:latin typeface="Consolas" panose="020B0609020204030204" pitchFamily="49" charset="0"/>
                <a:ea typeface="微軟正黑體" panose="020B0604030504040204" pitchFamily="34" charset="-120"/>
              </a:endParaRPr>
            </a:p>
          </p:txBody>
        </p:sp>
      </p:grpSp>
      <p:grpSp>
        <p:nvGrpSpPr>
          <p:cNvPr id="28" name="群組 27">
            <a:extLst>
              <a:ext uri="{FF2B5EF4-FFF2-40B4-BE49-F238E27FC236}">
                <a16:creationId xmlns:a16="http://schemas.microsoft.com/office/drawing/2014/main" id="{DBD5950A-D4AB-44B5-8D5E-99D4CEBB248E}"/>
              </a:ext>
            </a:extLst>
          </p:cNvPr>
          <p:cNvGrpSpPr/>
          <p:nvPr/>
        </p:nvGrpSpPr>
        <p:grpSpPr>
          <a:xfrm>
            <a:off x="-53340" y="-10175"/>
            <a:ext cx="12245340" cy="971809"/>
            <a:chOff x="0" y="-6069"/>
            <a:chExt cx="12192000" cy="971809"/>
          </a:xfrm>
        </p:grpSpPr>
        <p:pic>
          <p:nvPicPr>
            <p:cNvPr id="29" name="圖片 28">
              <a:extLst>
                <a:ext uri="{FF2B5EF4-FFF2-40B4-BE49-F238E27FC236}">
                  <a16:creationId xmlns:a16="http://schemas.microsoft.com/office/drawing/2014/main" id="{8318DBBB-B2B8-48D8-BC50-B378421AC2F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0" name="圖片 29">
              <a:extLst>
                <a:ext uri="{FF2B5EF4-FFF2-40B4-BE49-F238E27FC236}">
                  <a16:creationId xmlns:a16="http://schemas.microsoft.com/office/drawing/2014/main" id="{27C08EA4-7074-4877-A351-54F87575A01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782012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13</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9" name="圖片 8">
            <a:extLst>
              <a:ext uri="{FF2B5EF4-FFF2-40B4-BE49-F238E27FC236}">
                <a16:creationId xmlns:a16="http://schemas.microsoft.com/office/drawing/2014/main" id="{91F467A9-D963-4453-B9CB-E98FF8D1F3A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26" b="89970" l="9228" r="89973">
                        <a14:foregroundMark x1="9228" y1="44377" x2="18456" y2="40426"/>
                      </a14:backgroundRemoval>
                    </a14:imgEffect>
                  </a14:imgLayer>
                </a14:imgProps>
              </a:ext>
            </a:extLst>
          </a:blip>
          <a:srcRect l="5467" t="18389" r="51513" b="7382"/>
          <a:stretch/>
        </p:blipFill>
        <p:spPr>
          <a:xfrm>
            <a:off x="6485192" y="3512685"/>
            <a:ext cx="4618102" cy="2326105"/>
          </a:xfrm>
          <a:prstGeom prst="rect">
            <a:avLst/>
          </a:prstGeom>
        </p:spPr>
      </p:pic>
      <p:cxnSp>
        <p:nvCxnSpPr>
          <p:cNvPr id="11" name="直線接點 10">
            <a:extLst>
              <a:ext uri="{FF2B5EF4-FFF2-40B4-BE49-F238E27FC236}">
                <a16:creationId xmlns:a16="http://schemas.microsoft.com/office/drawing/2014/main" id="{BD843178-C732-45B8-A784-1C554F1BAACB}"/>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2" name="直線接點 11">
            <a:extLst>
              <a:ext uri="{FF2B5EF4-FFF2-40B4-BE49-F238E27FC236}">
                <a16:creationId xmlns:a16="http://schemas.microsoft.com/office/drawing/2014/main" id="{37EA4273-383D-4EEC-AC42-7BE13A1FC12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6" name="矩形 15">
            <a:extLst>
              <a:ext uri="{FF2B5EF4-FFF2-40B4-BE49-F238E27FC236}">
                <a16:creationId xmlns:a16="http://schemas.microsoft.com/office/drawing/2014/main" id="{039B3579-8176-456F-814B-ABA1B571E2E3}"/>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標題 3">
            <a:extLst>
              <a:ext uri="{FF2B5EF4-FFF2-40B4-BE49-F238E27FC236}">
                <a16:creationId xmlns:a16="http://schemas.microsoft.com/office/drawing/2014/main" id="{657E22E7-9921-4D96-9114-48F589647640}"/>
              </a:ext>
            </a:extLst>
          </p:cNvPr>
          <p:cNvSpPr txBox="1">
            <a:spLocks/>
          </p:cNvSpPr>
          <p:nvPr/>
        </p:nvSpPr>
        <p:spPr>
          <a:xfrm>
            <a:off x="70956" y="1038303"/>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控制模組</a:t>
            </a:r>
            <a:endParaRPr lang="en-US" altLang="zh-TW" sz="3600" dirty="0"/>
          </a:p>
        </p:txBody>
      </p:sp>
      <p:sp>
        <p:nvSpPr>
          <p:cNvPr id="18" name="矩形 17">
            <a:extLst>
              <a:ext uri="{FF2B5EF4-FFF2-40B4-BE49-F238E27FC236}">
                <a16:creationId xmlns:a16="http://schemas.microsoft.com/office/drawing/2014/main" id="{65CB03B7-AD6D-4A9E-A384-B5AA1E155C25}"/>
              </a:ext>
            </a:extLst>
          </p:cNvPr>
          <p:cNvSpPr/>
          <p:nvPr/>
        </p:nvSpPr>
        <p:spPr>
          <a:xfrm>
            <a:off x="3272838" y="1118153"/>
            <a:ext cx="174834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藍牙模組</a:t>
            </a:r>
            <a:endParaRPr lang="en-US" altLang="zh-TW" sz="2400" b="1" dirty="0">
              <a:solidFill>
                <a:schemeClr val="tx1"/>
              </a:solidFill>
              <a:latin typeface="微軟正黑體" panose="020B0604030504040204" pitchFamily="34" charset="-120"/>
              <a:ea typeface="微軟正黑體" panose="020B0604030504040204" pitchFamily="34" charset="-120"/>
              <a:cs typeface="+mj-cs"/>
            </a:endParaRPr>
          </a:p>
        </p:txBody>
      </p:sp>
      <p:sp>
        <p:nvSpPr>
          <p:cNvPr id="19" name="文字方塊 18">
            <a:extLst>
              <a:ext uri="{FF2B5EF4-FFF2-40B4-BE49-F238E27FC236}">
                <a16:creationId xmlns:a16="http://schemas.microsoft.com/office/drawing/2014/main" id="{D5631EBF-DEE1-4E34-BFB7-37D48BF5FADD}"/>
              </a:ext>
            </a:extLst>
          </p:cNvPr>
          <p:cNvSpPr txBox="1"/>
          <p:nvPr/>
        </p:nvSpPr>
        <p:spPr>
          <a:xfrm>
            <a:off x="623487" y="2120206"/>
            <a:ext cx="8255820" cy="1077218"/>
          </a:xfrm>
          <a:prstGeom prst="rect">
            <a:avLst/>
          </a:prstGeom>
          <a:noFill/>
        </p:spPr>
        <p:txBody>
          <a:bodyPr wrap="square">
            <a:spAutoFit/>
          </a:bodyPr>
          <a:lstStyle/>
          <a:p>
            <a:r>
              <a:rPr lang="zh-TW" altLang="en-US" sz="3200" b="1" dirty="0">
                <a:latin typeface="Consolas" panose="020B0609020204030204" pitchFamily="49" charset="0"/>
                <a:ea typeface="微軟正黑體" panose="020B0604030504040204" pitchFamily="34" charset="-120"/>
              </a:rPr>
              <a:t>使用藍牙模組無需了解複雜的藍牙底層協議</a:t>
            </a:r>
            <a:r>
              <a:rPr lang="en-US" altLang="zh-TW" sz="3200" b="1" dirty="0">
                <a:latin typeface="Consolas" panose="020B0609020204030204" pitchFamily="49" charset="0"/>
                <a:ea typeface="微軟正黑體" panose="020B0604030504040204" pitchFamily="34" charset="-120"/>
              </a:rPr>
              <a:t>. </a:t>
            </a:r>
            <a:r>
              <a:rPr lang="zh-TW" altLang="en-US" sz="3200" b="1" dirty="0">
                <a:latin typeface="Consolas" panose="020B0609020204030204" pitchFamily="49" charset="0"/>
                <a:ea typeface="微軟正黑體" panose="020B0604030504040204" pitchFamily="34" charset="-120"/>
              </a:rPr>
              <a:t>最基本的設定有</a:t>
            </a:r>
            <a:r>
              <a:rPr lang="en-US" altLang="zh-TW" sz="3200" b="1" dirty="0">
                <a:latin typeface="Consolas" panose="020B0609020204030204" pitchFamily="49" charset="0"/>
                <a:ea typeface="微軟正黑體" panose="020B0604030504040204" pitchFamily="34" charset="-120"/>
              </a:rPr>
              <a:t>4</a:t>
            </a:r>
            <a:r>
              <a:rPr lang="zh-TW" altLang="en-US" sz="3200" b="1" dirty="0">
                <a:latin typeface="Consolas" panose="020B0609020204030204" pitchFamily="49" charset="0"/>
                <a:ea typeface="微軟正黑體" panose="020B0604030504040204" pitchFamily="34" charset="-120"/>
              </a:rPr>
              <a:t>個</a:t>
            </a:r>
            <a:r>
              <a:rPr lang="en-US" altLang="zh-TW" sz="3200" b="1" dirty="0">
                <a:latin typeface="Consolas" panose="020B0609020204030204" pitchFamily="49" charset="0"/>
                <a:ea typeface="微軟正黑體" panose="020B0604030504040204" pitchFamily="34" charset="-120"/>
              </a:rPr>
              <a:t>AT</a:t>
            </a:r>
            <a:r>
              <a:rPr lang="zh-TW" altLang="en-US" sz="3200" b="1" dirty="0">
                <a:latin typeface="Consolas" panose="020B0609020204030204" pitchFamily="49" charset="0"/>
                <a:ea typeface="微軟正黑體" panose="020B0604030504040204" pitchFamily="34" charset="-120"/>
              </a:rPr>
              <a:t>指令</a:t>
            </a:r>
            <a:r>
              <a:rPr lang="en-US" altLang="zh-TW" sz="3200" b="1" dirty="0">
                <a:latin typeface="Consolas" panose="020B0609020204030204" pitchFamily="49" charset="0"/>
                <a:ea typeface="微軟正黑體" panose="020B0604030504040204" pitchFamily="34" charset="-120"/>
              </a:rPr>
              <a:t>:</a:t>
            </a:r>
            <a:endParaRPr lang="zh-TW" altLang="en-US" sz="3200" b="1" dirty="0">
              <a:latin typeface="Consolas" panose="020B0609020204030204" pitchFamily="49" charset="0"/>
              <a:ea typeface="微軟正黑體" panose="020B0604030504040204" pitchFamily="34" charset="-120"/>
            </a:endParaRPr>
          </a:p>
        </p:txBody>
      </p:sp>
      <p:sp>
        <p:nvSpPr>
          <p:cNvPr id="20" name="文字方塊 19">
            <a:extLst>
              <a:ext uri="{FF2B5EF4-FFF2-40B4-BE49-F238E27FC236}">
                <a16:creationId xmlns:a16="http://schemas.microsoft.com/office/drawing/2014/main" id="{BC0C9839-D4D3-4D00-BE3B-CFB4D5AB7E81}"/>
              </a:ext>
            </a:extLst>
          </p:cNvPr>
          <p:cNvSpPr txBox="1"/>
          <p:nvPr/>
        </p:nvSpPr>
        <p:spPr>
          <a:xfrm>
            <a:off x="1482951" y="3530466"/>
            <a:ext cx="3395359" cy="2308324"/>
          </a:xfrm>
          <a:prstGeom prst="rect">
            <a:avLst/>
          </a:prstGeom>
          <a:noFill/>
        </p:spPr>
        <p:txBody>
          <a:bodyPr wrap="square">
            <a:spAutoFit/>
          </a:bodyPr>
          <a:lstStyle/>
          <a:p>
            <a:pPr marL="514350" indent="-514350">
              <a:buFont typeface="+mj-lt"/>
              <a:buAutoNum type="arabicPeriod"/>
            </a:pPr>
            <a:r>
              <a:rPr lang="zh-TW" altLang="en-US" sz="3600" b="1" dirty="0">
                <a:latin typeface="Consolas" panose="020B0609020204030204" pitchFamily="49" charset="0"/>
                <a:ea typeface="微軟正黑體" panose="020B0604030504040204" pitchFamily="34" charset="-120"/>
              </a:rPr>
              <a:t>測試通訊</a:t>
            </a:r>
            <a:endParaRPr lang="en-US" altLang="zh-TW" sz="3600" b="1" dirty="0">
              <a:latin typeface="Consolas" panose="020B0609020204030204" pitchFamily="49" charset="0"/>
              <a:ea typeface="微軟正黑體" panose="020B0604030504040204" pitchFamily="34" charset="-120"/>
            </a:endParaRPr>
          </a:p>
          <a:p>
            <a:pPr marL="514350" indent="-514350">
              <a:buFont typeface="+mj-lt"/>
              <a:buAutoNum type="arabicPeriod"/>
            </a:pPr>
            <a:r>
              <a:rPr lang="zh-TW" altLang="en-US" sz="3600" b="1" dirty="0">
                <a:latin typeface="Consolas" panose="020B0609020204030204" pitchFamily="49" charset="0"/>
                <a:ea typeface="微軟正黑體" panose="020B0604030504040204" pitchFamily="34" charset="-120"/>
              </a:rPr>
              <a:t>改名稱</a:t>
            </a:r>
            <a:endParaRPr lang="en-US" altLang="zh-TW" sz="3600" b="1" dirty="0">
              <a:latin typeface="Consolas" panose="020B0609020204030204" pitchFamily="49" charset="0"/>
              <a:ea typeface="微軟正黑體" panose="020B0604030504040204" pitchFamily="34" charset="-120"/>
            </a:endParaRPr>
          </a:p>
          <a:p>
            <a:pPr marL="514350" indent="-514350">
              <a:buFont typeface="+mj-lt"/>
              <a:buAutoNum type="arabicPeriod"/>
            </a:pPr>
            <a:r>
              <a:rPr lang="zh-TW" altLang="en-US" sz="3600" b="1" dirty="0">
                <a:latin typeface="Consolas" panose="020B0609020204030204" pitchFamily="49" charset="0"/>
                <a:ea typeface="微軟正黑體" panose="020B0604030504040204" pitchFamily="34" charset="-120"/>
              </a:rPr>
              <a:t>改波特率</a:t>
            </a:r>
            <a:endParaRPr lang="en-US" altLang="zh-TW" sz="3600" b="1" dirty="0">
              <a:latin typeface="Consolas" panose="020B0609020204030204" pitchFamily="49" charset="0"/>
              <a:ea typeface="微軟正黑體" panose="020B0604030504040204" pitchFamily="34" charset="-120"/>
            </a:endParaRPr>
          </a:p>
          <a:p>
            <a:pPr marL="514350" indent="-514350">
              <a:buFont typeface="+mj-lt"/>
              <a:buAutoNum type="arabicPeriod"/>
            </a:pPr>
            <a:r>
              <a:rPr lang="zh-TW" altLang="en-US" sz="3600" b="1" dirty="0">
                <a:latin typeface="Consolas" panose="020B0609020204030204" pitchFamily="49" charset="0"/>
                <a:ea typeface="微軟正黑體" panose="020B0604030504040204" pitchFamily="34" charset="-120"/>
              </a:rPr>
              <a:t>改配對密碼</a:t>
            </a:r>
          </a:p>
        </p:txBody>
      </p:sp>
      <p:grpSp>
        <p:nvGrpSpPr>
          <p:cNvPr id="21" name="群組 20">
            <a:extLst>
              <a:ext uri="{FF2B5EF4-FFF2-40B4-BE49-F238E27FC236}">
                <a16:creationId xmlns:a16="http://schemas.microsoft.com/office/drawing/2014/main" id="{B88793DE-94E2-4320-B1FD-AC5FF7C17EA0}"/>
              </a:ext>
            </a:extLst>
          </p:cNvPr>
          <p:cNvGrpSpPr/>
          <p:nvPr/>
        </p:nvGrpSpPr>
        <p:grpSpPr>
          <a:xfrm>
            <a:off x="-53340" y="-10175"/>
            <a:ext cx="12245340" cy="971809"/>
            <a:chOff x="0" y="-6069"/>
            <a:chExt cx="12192000" cy="971809"/>
          </a:xfrm>
        </p:grpSpPr>
        <p:pic>
          <p:nvPicPr>
            <p:cNvPr id="22" name="圖片 21">
              <a:extLst>
                <a:ext uri="{FF2B5EF4-FFF2-40B4-BE49-F238E27FC236}">
                  <a16:creationId xmlns:a16="http://schemas.microsoft.com/office/drawing/2014/main" id="{1EF48368-A8E8-424B-8B33-437013984C9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3" name="圖片 22">
              <a:extLst>
                <a:ext uri="{FF2B5EF4-FFF2-40B4-BE49-F238E27FC236}">
                  <a16:creationId xmlns:a16="http://schemas.microsoft.com/office/drawing/2014/main" id="{71119362-FEF8-49A9-AB3A-D281F82C6A7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4029645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14</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11" name="image10.png">
            <a:extLst>
              <a:ext uri="{FF2B5EF4-FFF2-40B4-BE49-F238E27FC236}">
                <a16:creationId xmlns:a16="http://schemas.microsoft.com/office/drawing/2014/main" id="{E9AFA1A3-F90D-4B82-B312-B12A5D9DE498}"/>
              </a:ext>
            </a:extLst>
          </p:cNvPr>
          <p:cNvPicPr>
            <a:picLocks noChangeAspect="1"/>
          </p:cNvPicPr>
          <p:nvPr/>
        </p:nvPicPr>
        <p:blipFill rotWithShape="1">
          <a:blip r:embed="rId5" cstate="print"/>
          <a:srcRect r="45935"/>
          <a:stretch/>
        </p:blipFill>
        <p:spPr>
          <a:xfrm rot="1224488">
            <a:off x="723481" y="3196961"/>
            <a:ext cx="4146414" cy="3305371"/>
          </a:xfrm>
          <a:prstGeom prst="rect">
            <a:avLst/>
          </a:prstGeom>
        </p:spPr>
      </p:pic>
      <p:cxnSp>
        <p:nvCxnSpPr>
          <p:cNvPr id="12" name="直線接點 11">
            <a:extLst>
              <a:ext uri="{FF2B5EF4-FFF2-40B4-BE49-F238E27FC236}">
                <a16:creationId xmlns:a16="http://schemas.microsoft.com/office/drawing/2014/main" id="{3FEE014A-6EF4-4E99-81C4-E893940ADA9A}"/>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6" name="直線接點 15">
            <a:extLst>
              <a:ext uri="{FF2B5EF4-FFF2-40B4-BE49-F238E27FC236}">
                <a16:creationId xmlns:a16="http://schemas.microsoft.com/office/drawing/2014/main" id="{372061D2-4E0A-4527-B3B7-B34552F9F377}"/>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6390CCC4-16A9-4B4A-9674-F2D2292C7829}"/>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標題 3">
            <a:extLst>
              <a:ext uri="{FF2B5EF4-FFF2-40B4-BE49-F238E27FC236}">
                <a16:creationId xmlns:a16="http://schemas.microsoft.com/office/drawing/2014/main" id="{97235BA8-05DF-41C4-B51C-1340CC6CA6C6}"/>
              </a:ext>
            </a:extLst>
          </p:cNvPr>
          <p:cNvSpPr txBox="1">
            <a:spLocks/>
          </p:cNvSpPr>
          <p:nvPr/>
        </p:nvSpPr>
        <p:spPr>
          <a:xfrm>
            <a:off x="70956" y="1038303"/>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控制模組</a:t>
            </a:r>
            <a:endParaRPr lang="en-US" altLang="zh-TW" sz="3600" dirty="0"/>
          </a:p>
        </p:txBody>
      </p:sp>
      <p:sp>
        <p:nvSpPr>
          <p:cNvPr id="19" name="矩形 18">
            <a:extLst>
              <a:ext uri="{FF2B5EF4-FFF2-40B4-BE49-F238E27FC236}">
                <a16:creationId xmlns:a16="http://schemas.microsoft.com/office/drawing/2014/main" id="{17079213-507A-4602-BDA4-CB809188772E}"/>
              </a:ext>
            </a:extLst>
          </p:cNvPr>
          <p:cNvSpPr/>
          <p:nvPr/>
        </p:nvSpPr>
        <p:spPr>
          <a:xfrm>
            <a:off x="3272837" y="1118153"/>
            <a:ext cx="189272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latin typeface="微軟正黑體" panose="020B0604030504040204" pitchFamily="34" charset="-120"/>
                <a:ea typeface="微軟正黑體" panose="020B0604030504040204" pitchFamily="34" charset="-120"/>
                <a:cs typeface="+mj-cs"/>
              </a:rPr>
              <a:t>TFT LCD</a:t>
            </a:r>
          </a:p>
        </p:txBody>
      </p:sp>
      <p:sp>
        <p:nvSpPr>
          <p:cNvPr id="20" name="文字方塊 19">
            <a:extLst>
              <a:ext uri="{FF2B5EF4-FFF2-40B4-BE49-F238E27FC236}">
                <a16:creationId xmlns:a16="http://schemas.microsoft.com/office/drawing/2014/main" id="{DB4CDE10-E18C-4FBB-8054-66369C0FAB9A}"/>
              </a:ext>
            </a:extLst>
          </p:cNvPr>
          <p:cNvSpPr txBox="1"/>
          <p:nvPr/>
        </p:nvSpPr>
        <p:spPr>
          <a:xfrm>
            <a:off x="233382" y="2039149"/>
            <a:ext cx="9161575" cy="1077218"/>
          </a:xfrm>
          <a:prstGeom prst="rect">
            <a:avLst/>
          </a:prstGeom>
          <a:noFill/>
        </p:spPr>
        <p:txBody>
          <a:bodyPr wrap="square">
            <a:spAutoFit/>
          </a:bodyPr>
          <a:lstStyle/>
          <a:p>
            <a:r>
              <a:rPr lang="en-US" altLang="zh-TW" sz="3200" b="1" dirty="0">
                <a:latin typeface="Consolas" panose="020B0609020204030204" pitchFamily="49" charset="0"/>
                <a:ea typeface="微軟正黑體" panose="020B0604030504040204" pitchFamily="34" charset="-120"/>
              </a:rPr>
              <a:t>2.2 </a:t>
            </a:r>
            <a:r>
              <a:rPr lang="zh-TW" altLang="en-US" sz="3200" b="1" dirty="0">
                <a:latin typeface="Consolas" panose="020B0609020204030204" pitchFamily="49" charset="0"/>
                <a:ea typeface="微軟正黑體" panose="020B0604030504040204" pitchFamily="34" charset="-120"/>
              </a:rPr>
              <a:t>吋螢幕顯示元件，具有 </a:t>
            </a:r>
            <a:r>
              <a:rPr lang="en-US" altLang="zh-TW" sz="3200" b="1" dirty="0">
                <a:latin typeface="Consolas" panose="020B0609020204030204" pitchFamily="49" charset="0"/>
                <a:ea typeface="微軟正黑體" panose="020B0604030504040204" pitchFamily="34" charset="-120"/>
              </a:rPr>
              <a:t>320x240 </a:t>
            </a:r>
            <a:r>
              <a:rPr lang="zh-TW" altLang="en-US" sz="3200" b="1" dirty="0">
                <a:latin typeface="Consolas" panose="020B0609020204030204" pitchFamily="49" charset="0"/>
                <a:ea typeface="微軟正黑體" panose="020B0604030504040204" pitchFamily="34" charset="-120"/>
              </a:rPr>
              <a:t>彩色像素。</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可以顯示完整的 </a:t>
            </a:r>
            <a:r>
              <a:rPr lang="en-US" altLang="zh-TW" sz="3200" b="1" dirty="0">
                <a:latin typeface="Consolas" panose="020B0609020204030204" pitchFamily="49" charset="0"/>
                <a:ea typeface="微軟正黑體" panose="020B0604030504040204" pitchFamily="34" charset="-120"/>
              </a:rPr>
              <a:t>18 </a:t>
            </a:r>
            <a:r>
              <a:rPr lang="zh-TW" altLang="en-US" sz="3200" b="1" dirty="0">
                <a:latin typeface="Consolas" panose="020B0609020204030204" pitchFamily="49" charset="0"/>
                <a:ea typeface="微軟正黑體" panose="020B0604030504040204" pitchFamily="34" charset="-120"/>
              </a:rPr>
              <a:t>位顏色（</a:t>
            </a:r>
            <a:r>
              <a:rPr lang="en-US" altLang="zh-TW" sz="3200" b="1" dirty="0">
                <a:latin typeface="Consolas" panose="020B0609020204030204" pitchFamily="49" charset="0"/>
                <a:ea typeface="微軟正黑體" panose="020B0604030504040204" pitchFamily="34" charset="-120"/>
              </a:rPr>
              <a:t>262,144 </a:t>
            </a:r>
            <a:r>
              <a:rPr lang="zh-TW" altLang="en-US" sz="3200" b="1" dirty="0">
                <a:latin typeface="Consolas" panose="020B0609020204030204" pitchFamily="49" charset="0"/>
                <a:ea typeface="微軟正黑體" panose="020B0604030504040204" pitchFamily="34" charset="-120"/>
              </a:rPr>
              <a:t>色調）。</a:t>
            </a:r>
          </a:p>
        </p:txBody>
      </p:sp>
      <p:grpSp>
        <p:nvGrpSpPr>
          <p:cNvPr id="25" name="群組 24">
            <a:extLst>
              <a:ext uri="{FF2B5EF4-FFF2-40B4-BE49-F238E27FC236}">
                <a16:creationId xmlns:a16="http://schemas.microsoft.com/office/drawing/2014/main" id="{35CC3E83-4EA2-44B7-BE91-565098A14754}"/>
              </a:ext>
            </a:extLst>
          </p:cNvPr>
          <p:cNvGrpSpPr/>
          <p:nvPr/>
        </p:nvGrpSpPr>
        <p:grpSpPr>
          <a:xfrm>
            <a:off x="5175817" y="3874954"/>
            <a:ext cx="6419804" cy="1642055"/>
            <a:chOff x="5175817" y="3874954"/>
            <a:chExt cx="6419804" cy="1642055"/>
          </a:xfrm>
        </p:grpSpPr>
        <p:sp>
          <p:nvSpPr>
            <p:cNvPr id="24" name="矩形: 圓角 23">
              <a:extLst>
                <a:ext uri="{FF2B5EF4-FFF2-40B4-BE49-F238E27FC236}">
                  <a16:creationId xmlns:a16="http://schemas.microsoft.com/office/drawing/2014/main" id="{680DD04F-337E-4D12-8B9E-3B299F5A42BF}"/>
                </a:ext>
              </a:extLst>
            </p:cNvPr>
            <p:cNvSpPr/>
            <p:nvPr/>
          </p:nvSpPr>
          <p:spPr>
            <a:xfrm>
              <a:off x="5175817" y="3874954"/>
              <a:ext cx="5884396" cy="1642055"/>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0A7054DE-E5AB-4B99-93C7-2778161526C0}"/>
                </a:ext>
              </a:extLst>
            </p:cNvPr>
            <p:cNvSpPr txBox="1"/>
            <p:nvPr/>
          </p:nvSpPr>
          <p:spPr>
            <a:xfrm>
              <a:off x="5316065" y="4003485"/>
              <a:ext cx="6279556" cy="1384995"/>
            </a:xfrm>
            <a:prstGeom prst="rect">
              <a:avLst/>
            </a:prstGeom>
            <a:noFill/>
          </p:spPr>
          <p:txBody>
            <a:bodyPr wrap="square">
              <a:spAutoFit/>
            </a:bodyPr>
            <a:lstStyle/>
            <a:p>
              <a:r>
                <a:rPr lang="zh-TW" altLang="en-US" sz="2800" b="1" dirty="0">
                  <a:latin typeface="Consolas" panose="020B0609020204030204" pitchFamily="49" charset="0"/>
                  <a:ea typeface="微軟正黑體" panose="020B0604030504040204" pitchFamily="34" charset="-120"/>
                </a:rPr>
                <a:t>使用 </a:t>
              </a:r>
              <a:r>
                <a:rPr lang="en-US" altLang="zh-TW" sz="2800" b="1" dirty="0">
                  <a:latin typeface="Consolas" panose="020B0609020204030204" pitchFamily="49" charset="0"/>
                  <a:ea typeface="微軟正黑體" panose="020B0604030504040204" pitchFamily="34" charset="-120"/>
                </a:rPr>
                <a:t>microSD </a:t>
              </a:r>
              <a:r>
                <a:rPr lang="zh-TW" altLang="en-US" sz="2800" b="1" dirty="0">
                  <a:latin typeface="Consolas" panose="020B0609020204030204" pitchFamily="49" charset="0"/>
                  <a:ea typeface="微軟正黑體" panose="020B0604030504040204" pitchFamily="34" charset="-120"/>
                </a:rPr>
                <a:t>卡座，</a:t>
              </a:r>
              <a:endParaRPr lang="en-US" altLang="zh-TW" sz="2800" b="1" dirty="0">
                <a:latin typeface="Consolas" panose="020B0609020204030204" pitchFamily="49" charset="0"/>
                <a:ea typeface="微軟正黑體" panose="020B0604030504040204" pitchFamily="34" charset="-120"/>
              </a:endParaRPr>
            </a:p>
            <a:p>
              <a:r>
                <a:rPr lang="zh-TW" altLang="en-US" sz="2800" b="1" dirty="0">
                  <a:latin typeface="Consolas" panose="020B0609020204030204" pitchFamily="49" charset="0"/>
                  <a:ea typeface="微軟正黑體" panose="020B0604030504040204" pitchFamily="34" charset="-120"/>
                </a:rPr>
                <a:t>可以加載 </a:t>
              </a:r>
              <a:r>
                <a:rPr lang="en-US" altLang="zh-TW" sz="2800" b="1" dirty="0">
                  <a:latin typeface="Consolas" panose="020B0609020204030204" pitchFamily="49" charset="0"/>
                  <a:ea typeface="微軟正黑體" panose="020B0604030504040204" pitchFamily="34" charset="-120"/>
                </a:rPr>
                <a:t>FAT16 / FAT32 </a:t>
              </a:r>
              <a:r>
                <a:rPr lang="zh-TW" altLang="en-US" sz="2800" b="1" dirty="0">
                  <a:latin typeface="Consolas" panose="020B0609020204030204" pitchFamily="49" charset="0"/>
                  <a:ea typeface="微軟正黑體" panose="020B0604030504040204" pitchFamily="34" charset="-120"/>
                </a:rPr>
                <a:t>格式的 </a:t>
              </a:r>
              <a:r>
                <a:rPr lang="en-US" altLang="zh-TW" sz="2800" b="1" dirty="0">
                  <a:latin typeface="Consolas" panose="020B0609020204030204" pitchFamily="49" charset="0"/>
                  <a:ea typeface="微軟正黑體" panose="020B0604030504040204" pitchFamily="34" charset="-120"/>
                </a:rPr>
                <a:t>microSD </a:t>
              </a:r>
              <a:r>
                <a:rPr lang="zh-TW" altLang="en-US" sz="2800" b="1" dirty="0">
                  <a:latin typeface="Consolas" panose="020B0609020204030204" pitchFamily="49" charset="0"/>
                  <a:ea typeface="微軟正黑體" panose="020B0604030504040204" pitchFamily="34" charset="-120"/>
                </a:rPr>
                <a:t>卡全彩色位圖。</a:t>
              </a:r>
              <a:endParaRPr lang="zh-TW" altLang="en-US" sz="4000" b="1" dirty="0">
                <a:latin typeface="Consolas" panose="020B0609020204030204" pitchFamily="49" charset="0"/>
                <a:ea typeface="微軟正黑體" panose="020B0604030504040204" pitchFamily="34" charset="-120"/>
              </a:endParaRPr>
            </a:p>
          </p:txBody>
        </p:sp>
      </p:grpSp>
      <p:grpSp>
        <p:nvGrpSpPr>
          <p:cNvPr id="26" name="群組 25">
            <a:extLst>
              <a:ext uri="{FF2B5EF4-FFF2-40B4-BE49-F238E27FC236}">
                <a16:creationId xmlns:a16="http://schemas.microsoft.com/office/drawing/2014/main" id="{37D66435-3468-4C94-930C-66084D6FDA0E}"/>
              </a:ext>
            </a:extLst>
          </p:cNvPr>
          <p:cNvGrpSpPr/>
          <p:nvPr/>
        </p:nvGrpSpPr>
        <p:grpSpPr>
          <a:xfrm>
            <a:off x="-53340" y="-10175"/>
            <a:ext cx="12245340" cy="971809"/>
            <a:chOff x="0" y="-6069"/>
            <a:chExt cx="12192000" cy="971809"/>
          </a:xfrm>
        </p:grpSpPr>
        <p:pic>
          <p:nvPicPr>
            <p:cNvPr id="27" name="圖片 26">
              <a:extLst>
                <a:ext uri="{FF2B5EF4-FFF2-40B4-BE49-F238E27FC236}">
                  <a16:creationId xmlns:a16="http://schemas.microsoft.com/office/drawing/2014/main" id="{60B28D3C-D083-4113-B89B-7F209ED83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8" name="圖片 27">
              <a:extLst>
                <a:ext uri="{FF2B5EF4-FFF2-40B4-BE49-F238E27FC236}">
                  <a16:creationId xmlns:a16="http://schemas.microsoft.com/office/drawing/2014/main" id="{AC8C6188-AACB-44CE-B43E-DC55908F643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6452479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圓角 20">
            <a:extLst>
              <a:ext uri="{FF2B5EF4-FFF2-40B4-BE49-F238E27FC236}">
                <a16:creationId xmlns:a16="http://schemas.microsoft.com/office/drawing/2014/main" id="{EB5F7AED-D090-4F04-BE1E-80CF0BF4D400}"/>
              </a:ext>
            </a:extLst>
          </p:cNvPr>
          <p:cNvSpPr/>
          <p:nvPr/>
        </p:nvSpPr>
        <p:spPr>
          <a:xfrm>
            <a:off x="233382" y="2999874"/>
            <a:ext cx="5800914" cy="2181726"/>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15</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8" name="圖片 7">
            <a:extLst>
              <a:ext uri="{FF2B5EF4-FFF2-40B4-BE49-F238E27FC236}">
                <a16:creationId xmlns:a16="http://schemas.microsoft.com/office/drawing/2014/main" id="{BD79C426-E316-426D-AF84-F53187FF48B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6860" y1="59005" x2="22907" y2="70142"/>
                        <a14:foregroundMark x1="22907" y1="70142" x2="22907" y2="70616"/>
                        <a14:foregroundMark x1="20814" y1="59005" x2="20814" y2="53791"/>
                        <a14:foregroundMark x1="20814" y1="48104" x2="22209" y2="35545"/>
                        <a14:foregroundMark x1="23372" y1="32701" x2="25930" y2="25829"/>
                        <a14:foregroundMark x1="30581" y1="18246" x2="31744" y2="17536"/>
                      </a14:backgroundRemoval>
                    </a14:imgEffect>
                  </a14:imgLayer>
                </a14:imgProps>
              </a:ext>
            </a:extLst>
          </a:blip>
          <a:srcRect l="15932" t="13576" r="13597" b="11392"/>
          <a:stretch/>
        </p:blipFill>
        <p:spPr>
          <a:xfrm>
            <a:off x="6269883" y="2775285"/>
            <a:ext cx="5369667" cy="2743200"/>
          </a:xfrm>
          <a:prstGeom prst="rect">
            <a:avLst/>
          </a:prstGeom>
        </p:spPr>
      </p:pic>
      <p:sp>
        <p:nvSpPr>
          <p:cNvPr id="12" name="文字方塊 11">
            <a:extLst>
              <a:ext uri="{FF2B5EF4-FFF2-40B4-BE49-F238E27FC236}">
                <a16:creationId xmlns:a16="http://schemas.microsoft.com/office/drawing/2014/main" id="{D116DC2F-0E76-47B6-980A-E205C8C3F362}"/>
              </a:ext>
            </a:extLst>
          </p:cNvPr>
          <p:cNvSpPr txBox="1"/>
          <p:nvPr/>
        </p:nvSpPr>
        <p:spPr>
          <a:xfrm>
            <a:off x="449006" y="3305907"/>
            <a:ext cx="5369667" cy="1569660"/>
          </a:xfrm>
          <a:prstGeom prst="rect">
            <a:avLst/>
          </a:prstGeom>
          <a:noFill/>
        </p:spPr>
        <p:txBody>
          <a:bodyPr wrap="square">
            <a:spAutoFit/>
          </a:bodyPr>
          <a:lstStyle/>
          <a:p>
            <a:r>
              <a:rPr lang="zh-TW" altLang="en-US" sz="3200" b="1" dirty="0">
                <a:latin typeface="Consolas" panose="020B0609020204030204" pitchFamily="49" charset="0"/>
                <a:ea typeface="微軟正黑體" panose="020B0604030504040204" pitchFamily="34" charset="-120"/>
              </a:rPr>
              <a:t>使用兩顆鋰電池</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並搭配三號 </a:t>
            </a:r>
            <a:r>
              <a:rPr lang="en-US" altLang="zh-TW" sz="3200" b="1" dirty="0">
                <a:latin typeface="Consolas" panose="020B0609020204030204" pitchFamily="49" charset="0"/>
                <a:ea typeface="微軟正黑體" panose="020B0604030504040204" pitchFamily="34" charset="-120"/>
              </a:rPr>
              <a:t>AA </a:t>
            </a:r>
            <a:r>
              <a:rPr lang="zh-TW" altLang="en-US" sz="3200" b="1" dirty="0">
                <a:latin typeface="Consolas" panose="020B0609020204030204" pitchFamily="49" charset="0"/>
                <a:ea typeface="微軟正黑體" panose="020B0604030504040204" pitchFamily="34" charset="-120"/>
              </a:rPr>
              <a:t>電池盒，</a:t>
            </a:r>
            <a:endParaRPr lang="en-US" altLang="zh-TW" sz="3200" b="1" dirty="0">
              <a:latin typeface="Consolas" panose="020B0609020204030204" pitchFamily="49" charset="0"/>
              <a:ea typeface="微軟正黑體" panose="020B0604030504040204" pitchFamily="34" charset="-120"/>
            </a:endParaRPr>
          </a:p>
          <a:p>
            <a:r>
              <a:rPr lang="zh-TW" altLang="en-US" sz="3200" b="1" dirty="0">
                <a:latin typeface="Consolas" panose="020B0609020204030204" pitchFamily="49" charset="0"/>
                <a:ea typeface="微軟正黑體" panose="020B0604030504040204" pitchFamily="34" charset="-120"/>
              </a:rPr>
              <a:t>利用關控制電源切換的功能。</a:t>
            </a:r>
          </a:p>
        </p:txBody>
      </p:sp>
      <p:cxnSp>
        <p:nvCxnSpPr>
          <p:cNvPr id="16" name="直線接點 15">
            <a:extLst>
              <a:ext uri="{FF2B5EF4-FFF2-40B4-BE49-F238E27FC236}">
                <a16:creationId xmlns:a16="http://schemas.microsoft.com/office/drawing/2014/main" id="{B3C94D53-22AE-48B4-8A4F-0257F4415DF0}"/>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25B63179-DCBC-46EE-AEDE-1ACB85649696}"/>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2E8F18BE-1C2C-43CE-83A7-EEE56767DD5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B584718F-D892-405F-9CBF-17081E7CAE33}"/>
              </a:ext>
            </a:extLst>
          </p:cNvPr>
          <p:cNvSpPr txBox="1">
            <a:spLocks/>
          </p:cNvSpPr>
          <p:nvPr/>
        </p:nvSpPr>
        <p:spPr>
          <a:xfrm>
            <a:off x="70956" y="1038303"/>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控制模組</a:t>
            </a:r>
            <a:endParaRPr lang="en-US" altLang="zh-TW" sz="3600" dirty="0"/>
          </a:p>
        </p:txBody>
      </p:sp>
      <p:sp>
        <p:nvSpPr>
          <p:cNvPr id="20" name="矩形 19">
            <a:extLst>
              <a:ext uri="{FF2B5EF4-FFF2-40B4-BE49-F238E27FC236}">
                <a16:creationId xmlns:a16="http://schemas.microsoft.com/office/drawing/2014/main" id="{F5B32AD4-CABA-4942-8F96-B5FD35F28DE5}"/>
              </a:ext>
            </a:extLst>
          </p:cNvPr>
          <p:cNvSpPr/>
          <p:nvPr/>
        </p:nvSpPr>
        <p:spPr>
          <a:xfrm>
            <a:off x="3272837" y="1118153"/>
            <a:ext cx="189272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自製電池盒</a:t>
            </a:r>
            <a:endParaRPr lang="en-US" altLang="zh-TW" sz="2400" b="1" dirty="0">
              <a:solidFill>
                <a:schemeClr val="tx1"/>
              </a:solidFill>
              <a:latin typeface="微軟正黑體" panose="020B0604030504040204" pitchFamily="34" charset="-120"/>
              <a:ea typeface="微軟正黑體" panose="020B0604030504040204" pitchFamily="34" charset="-120"/>
              <a:cs typeface="+mj-cs"/>
            </a:endParaRPr>
          </a:p>
        </p:txBody>
      </p:sp>
      <p:grpSp>
        <p:nvGrpSpPr>
          <p:cNvPr id="22" name="群組 21">
            <a:extLst>
              <a:ext uri="{FF2B5EF4-FFF2-40B4-BE49-F238E27FC236}">
                <a16:creationId xmlns:a16="http://schemas.microsoft.com/office/drawing/2014/main" id="{B873376F-F5D4-45DE-885E-F8EB5D18F216}"/>
              </a:ext>
            </a:extLst>
          </p:cNvPr>
          <p:cNvGrpSpPr/>
          <p:nvPr/>
        </p:nvGrpSpPr>
        <p:grpSpPr>
          <a:xfrm>
            <a:off x="-53340" y="-10175"/>
            <a:ext cx="12245340" cy="971809"/>
            <a:chOff x="0" y="-6069"/>
            <a:chExt cx="12192000" cy="971809"/>
          </a:xfrm>
        </p:grpSpPr>
        <p:pic>
          <p:nvPicPr>
            <p:cNvPr id="23" name="圖片 22">
              <a:extLst>
                <a:ext uri="{FF2B5EF4-FFF2-40B4-BE49-F238E27FC236}">
                  <a16:creationId xmlns:a16="http://schemas.microsoft.com/office/drawing/2014/main" id="{9D259511-1076-47FC-B63B-809D3C46B0E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4" name="圖片 23">
              <a:extLst>
                <a:ext uri="{FF2B5EF4-FFF2-40B4-BE49-F238E27FC236}">
                  <a16:creationId xmlns:a16="http://schemas.microsoft.com/office/drawing/2014/main" id="{882FECAC-18B9-4840-B49D-C8FB6AE5563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739809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16</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11" name="image12.png">
            <a:extLst>
              <a:ext uri="{FF2B5EF4-FFF2-40B4-BE49-F238E27FC236}">
                <a16:creationId xmlns:a16="http://schemas.microsoft.com/office/drawing/2014/main" id="{F18B9569-7450-474B-BE61-8ADE6B32395A}"/>
              </a:ext>
            </a:extLst>
          </p:cNvPr>
          <p:cNvPicPr>
            <a:picLocks noChangeAspect="1"/>
          </p:cNvPicPr>
          <p:nvPr/>
        </p:nvPicPr>
        <p:blipFill>
          <a:blip r:embed="rId5" cstate="print"/>
          <a:stretch>
            <a:fillRect/>
          </a:stretch>
        </p:blipFill>
        <p:spPr>
          <a:xfrm>
            <a:off x="433920" y="1957358"/>
            <a:ext cx="6158602" cy="4117971"/>
          </a:xfrm>
          <a:prstGeom prst="rect">
            <a:avLst/>
          </a:prstGeom>
        </p:spPr>
      </p:pic>
      <p:cxnSp>
        <p:nvCxnSpPr>
          <p:cNvPr id="12" name="直線接點 11">
            <a:extLst>
              <a:ext uri="{FF2B5EF4-FFF2-40B4-BE49-F238E27FC236}">
                <a16:creationId xmlns:a16="http://schemas.microsoft.com/office/drawing/2014/main" id="{1A34F816-55C5-481E-A7D1-9B183096F4F8}"/>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6" name="直線接點 15">
            <a:extLst>
              <a:ext uri="{FF2B5EF4-FFF2-40B4-BE49-F238E27FC236}">
                <a16:creationId xmlns:a16="http://schemas.microsoft.com/office/drawing/2014/main" id="{C430858A-42EC-4EE5-8850-502069A0AA49}"/>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898313F0-E8DA-4B9E-B4C4-6BE9EF878AD7}"/>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標題 3">
            <a:extLst>
              <a:ext uri="{FF2B5EF4-FFF2-40B4-BE49-F238E27FC236}">
                <a16:creationId xmlns:a16="http://schemas.microsoft.com/office/drawing/2014/main" id="{672E147D-7021-4409-AEF9-792097753CC4}"/>
              </a:ext>
            </a:extLst>
          </p:cNvPr>
          <p:cNvSpPr txBox="1">
            <a:spLocks/>
          </p:cNvSpPr>
          <p:nvPr/>
        </p:nvSpPr>
        <p:spPr>
          <a:xfrm>
            <a:off x="70956" y="1038303"/>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控制模組</a:t>
            </a:r>
            <a:endParaRPr lang="en-US" altLang="zh-TW" sz="3600" dirty="0"/>
          </a:p>
        </p:txBody>
      </p:sp>
      <p:sp>
        <p:nvSpPr>
          <p:cNvPr id="19" name="矩形 18">
            <a:extLst>
              <a:ext uri="{FF2B5EF4-FFF2-40B4-BE49-F238E27FC236}">
                <a16:creationId xmlns:a16="http://schemas.microsoft.com/office/drawing/2014/main" id="{AC2FDE94-9471-4E2C-ABA7-F9D3225D0AA7}"/>
              </a:ext>
            </a:extLst>
          </p:cNvPr>
          <p:cNvSpPr/>
          <p:nvPr/>
        </p:nvSpPr>
        <p:spPr>
          <a:xfrm>
            <a:off x="3272837" y="1118153"/>
            <a:ext cx="189272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總功能表</a:t>
            </a:r>
            <a:endParaRPr lang="en-US" altLang="zh-TW" sz="2400" b="1" dirty="0">
              <a:solidFill>
                <a:schemeClr val="tx1"/>
              </a:solidFill>
              <a:latin typeface="微軟正黑體" panose="020B0604030504040204" pitchFamily="34" charset="-120"/>
              <a:ea typeface="微軟正黑體" panose="020B0604030504040204" pitchFamily="34" charset="-120"/>
              <a:cs typeface="+mj-cs"/>
            </a:endParaRPr>
          </a:p>
        </p:txBody>
      </p:sp>
      <p:graphicFrame>
        <p:nvGraphicFramePr>
          <p:cNvPr id="2" name="表格 8">
            <a:extLst>
              <a:ext uri="{FF2B5EF4-FFF2-40B4-BE49-F238E27FC236}">
                <a16:creationId xmlns:a16="http://schemas.microsoft.com/office/drawing/2014/main" id="{F0763E55-D94A-484F-8825-EF044FA9D273}"/>
              </a:ext>
            </a:extLst>
          </p:cNvPr>
          <p:cNvGraphicFramePr>
            <a:graphicFrameLocks noGrp="1"/>
          </p:cNvGraphicFramePr>
          <p:nvPr>
            <p:extLst>
              <p:ext uri="{D42A27DB-BD31-4B8C-83A1-F6EECF244321}">
                <p14:modId xmlns:p14="http://schemas.microsoft.com/office/powerpoint/2010/main" val="2107664015"/>
              </p:ext>
            </p:extLst>
          </p:nvPr>
        </p:nvGraphicFramePr>
        <p:xfrm>
          <a:off x="6592522" y="2578591"/>
          <a:ext cx="5471141" cy="3169920"/>
        </p:xfrm>
        <a:graphic>
          <a:graphicData uri="http://schemas.openxmlformats.org/drawingml/2006/table">
            <a:tbl>
              <a:tblPr bandRow="1">
                <a:tableStyleId>{793D81CF-94F2-401A-BA57-92F5A7B2D0C5}</a:tableStyleId>
              </a:tblPr>
              <a:tblGrid>
                <a:gridCol w="1943230">
                  <a:extLst>
                    <a:ext uri="{9D8B030D-6E8A-4147-A177-3AD203B41FA5}">
                      <a16:colId xmlns:a16="http://schemas.microsoft.com/office/drawing/2014/main" val="2895365610"/>
                    </a:ext>
                  </a:extLst>
                </a:gridCol>
                <a:gridCol w="3527911">
                  <a:extLst>
                    <a:ext uri="{9D8B030D-6E8A-4147-A177-3AD203B41FA5}">
                      <a16:colId xmlns:a16="http://schemas.microsoft.com/office/drawing/2014/main" val="2090410752"/>
                    </a:ext>
                  </a:extLst>
                </a:gridCol>
              </a:tblGrid>
              <a:tr h="305049">
                <a:tc>
                  <a:txBody>
                    <a:bodyPr/>
                    <a:lstStyle/>
                    <a:p>
                      <a:pPr algn="l"/>
                      <a:r>
                        <a:rPr lang="en-US" altLang="zh-TW" sz="2000" baseline="0" dirty="0">
                          <a:latin typeface="Arial" panose="020B0604020202020204" pitchFamily="34" charset="0"/>
                          <a:ea typeface="微軟正黑體" panose="020B0604030504040204" pitchFamily="34" charset="-120"/>
                        </a:rPr>
                        <a:t>Arduino Mega</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aseline="0" dirty="0">
                          <a:latin typeface="Arial" panose="020B0604020202020204" pitchFamily="34" charset="0"/>
                          <a:ea typeface="微軟正黑體" panose="020B0604030504040204" pitchFamily="34" charset="-120"/>
                        </a:rPr>
                        <a:t>處理所有電子元件及訊息</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637479"/>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HC08</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負責手機通訊</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49751172"/>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SWITCH</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按鍵</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34405011"/>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RGB LED</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顯示醒目的燈光加強提醒</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52531986"/>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DS3231</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倒數時間</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90838529"/>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BUZZER</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發出聲響告訴使用者到期時間</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63651431"/>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SD </a:t>
                      </a:r>
                      <a:r>
                        <a:rPr lang="zh-TW" altLang="en-US" sz="2000" baseline="0" dirty="0">
                          <a:latin typeface="Arial" panose="020B0604020202020204" pitchFamily="34" charset="0"/>
                          <a:ea typeface="微軟正黑體" panose="020B0604030504040204" pitchFamily="34" charset="-120"/>
                        </a:rPr>
                        <a:t>卡</a:t>
                      </a: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儲存資料</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1515482"/>
                  </a:ext>
                </a:extLst>
              </a:tr>
              <a:tr h="370840">
                <a:tc>
                  <a:txBody>
                    <a:bodyPr/>
                    <a:lstStyle/>
                    <a:p>
                      <a:pPr algn="l"/>
                      <a:r>
                        <a:rPr lang="en-US" altLang="zh-TW" sz="2000" baseline="0" dirty="0">
                          <a:latin typeface="Arial" panose="020B0604020202020204" pitchFamily="34" charset="0"/>
                          <a:ea typeface="微軟正黑體" panose="020B0604030504040204" pitchFamily="34" charset="-120"/>
                        </a:rPr>
                        <a:t>TFT LCD</a:t>
                      </a:r>
                      <a:endParaRPr lang="zh-TW" altLang="en-US" sz="2000" baseline="0" dirty="0">
                        <a:latin typeface="Arial" panose="020B0604020202020204" pitchFamily="34" charset="0"/>
                        <a:ea typeface="微軟正黑體" panose="020B0604030504040204" pitchFamily="34" charset="-120"/>
                      </a:endParaRPr>
                    </a:p>
                  </a:txBody>
                  <a:tcPr anchor="ctr">
                    <a:lnR w="12700" cap="flat" cmpd="sng" algn="ctr">
                      <a:solidFill>
                        <a:schemeClr val="tx1"/>
                      </a:solidFill>
                      <a:prstDash val="solid"/>
                      <a:round/>
                      <a:headEnd type="none" w="med" len="med"/>
                      <a:tailEnd type="none" w="med" len="med"/>
                    </a:lnR>
                  </a:tcPr>
                </a:tc>
                <a:tc>
                  <a:txBody>
                    <a:bodyPr/>
                    <a:lstStyle/>
                    <a:p>
                      <a:pPr algn="l"/>
                      <a:r>
                        <a:rPr lang="zh-TW" altLang="en-US" sz="2000" baseline="0" dirty="0">
                          <a:latin typeface="Arial" panose="020B0604020202020204" pitchFamily="34" charset="0"/>
                          <a:ea typeface="微軟正黑體" panose="020B0604030504040204" pitchFamily="34" charset="-120"/>
                        </a:rPr>
                        <a:t>顯示所有功能給使用者操作</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6384953"/>
                  </a:ext>
                </a:extLst>
              </a:tr>
            </a:tbl>
          </a:graphicData>
        </a:graphic>
      </p:graphicFrame>
      <p:grpSp>
        <p:nvGrpSpPr>
          <p:cNvPr id="21" name="群組 20">
            <a:extLst>
              <a:ext uri="{FF2B5EF4-FFF2-40B4-BE49-F238E27FC236}">
                <a16:creationId xmlns:a16="http://schemas.microsoft.com/office/drawing/2014/main" id="{AAF9E324-C68F-4002-98F3-73001C054E54}"/>
              </a:ext>
            </a:extLst>
          </p:cNvPr>
          <p:cNvGrpSpPr/>
          <p:nvPr/>
        </p:nvGrpSpPr>
        <p:grpSpPr>
          <a:xfrm>
            <a:off x="-53340" y="-10175"/>
            <a:ext cx="12245340" cy="971809"/>
            <a:chOff x="0" y="-6069"/>
            <a:chExt cx="12192000" cy="971809"/>
          </a:xfrm>
        </p:grpSpPr>
        <p:pic>
          <p:nvPicPr>
            <p:cNvPr id="22" name="圖片 21">
              <a:extLst>
                <a:ext uri="{FF2B5EF4-FFF2-40B4-BE49-F238E27FC236}">
                  <a16:creationId xmlns:a16="http://schemas.microsoft.com/office/drawing/2014/main" id="{0805FCFB-8233-4744-B62D-966289B4FB6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3" name="圖片 22">
              <a:extLst>
                <a:ext uri="{FF2B5EF4-FFF2-40B4-BE49-F238E27FC236}">
                  <a16:creationId xmlns:a16="http://schemas.microsoft.com/office/drawing/2014/main" id="{184EB3D4-3C76-4011-9D34-DBAAAA155DA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391895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色盲人口</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17</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pSp>
        <p:nvGrpSpPr>
          <p:cNvPr id="22" name="群組 21">
            <a:extLst>
              <a:ext uri="{FF2B5EF4-FFF2-40B4-BE49-F238E27FC236}">
                <a16:creationId xmlns:a16="http://schemas.microsoft.com/office/drawing/2014/main" id="{F0E6E97E-3924-4885-82F4-A6826D6119D9}"/>
              </a:ext>
            </a:extLst>
          </p:cNvPr>
          <p:cNvGrpSpPr/>
          <p:nvPr/>
        </p:nvGrpSpPr>
        <p:grpSpPr>
          <a:xfrm>
            <a:off x="766396" y="3156306"/>
            <a:ext cx="10141129" cy="2743180"/>
            <a:chOff x="766396" y="3156306"/>
            <a:chExt cx="10141129" cy="2743180"/>
          </a:xfrm>
        </p:grpSpPr>
        <p:pic>
          <p:nvPicPr>
            <p:cNvPr id="8" name="圖片 7">
              <a:extLst>
                <a:ext uri="{FF2B5EF4-FFF2-40B4-BE49-F238E27FC236}">
                  <a16:creationId xmlns:a16="http://schemas.microsoft.com/office/drawing/2014/main" id="{971DFFBE-6006-4DC4-8D87-E8ABC9827D19}"/>
                </a:ext>
              </a:extLst>
            </p:cNvPr>
            <p:cNvPicPr>
              <a:picLocks noChangeAspect="1"/>
            </p:cNvPicPr>
            <p:nvPr/>
          </p:nvPicPr>
          <p:blipFill rotWithShape="1">
            <a:blip r:embed="rId5"/>
            <a:srcRect l="-135" t="6445" r="75984" b="29551"/>
            <a:stretch/>
          </p:blipFill>
          <p:spPr>
            <a:xfrm>
              <a:off x="766396" y="3733800"/>
              <a:ext cx="2213811" cy="2165686"/>
            </a:xfrm>
            <a:prstGeom prst="rect">
              <a:avLst/>
            </a:prstGeom>
          </p:spPr>
        </p:pic>
        <p:pic>
          <p:nvPicPr>
            <p:cNvPr id="11" name="圖片 10">
              <a:extLst>
                <a:ext uri="{FF2B5EF4-FFF2-40B4-BE49-F238E27FC236}">
                  <a16:creationId xmlns:a16="http://schemas.microsoft.com/office/drawing/2014/main" id="{36AD405F-9EC6-42BC-B826-9EE536C96B43}"/>
                </a:ext>
              </a:extLst>
            </p:cNvPr>
            <p:cNvPicPr>
              <a:picLocks noChangeAspect="1"/>
            </p:cNvPicPr>
            <p:nvPr/>
          </p:nvPicPr>
          <p:blipFill rotWithShape="1">
            <a:blip r:embed="rId5"/>
            <a:srcRect l="24716" t="7293" r="51133" b="28703"/>
            <a:stretch/>
          </p:blipFill>
          <p:spPr>
            <a:xfrm>
              <a:off x="3408835" y="3733800"/>
              <a:ext cx="2213811" cy="2165686"/>
            </a:xfrm>
            <a:prstGeom prst="rect">
              <a:avLst/>
            </a:prstGeom>
          </p:spPr>
        </p:pic>
        <p:pic>
          <p:nvPicPr>
            <p:cNvPr id="12" name="圖片 11">
              <a:extLst>
                <a:ext uri="{FF2B5EF4-FFF2-40B4-BE49-F238E27FC236}">
                  <a16:creationId xmlns:a16="http://schemas.microsoft.com/office/drawing/2014/main" id="{D0066768-FFC3-4850-880C-BA03E134109D}"/>
                </a:ext>
              </a:extLst>
            </p:cNvPr>
            <p:cNvPicPr>
              <a:picLocks noChangeAspect="1"/>
            </p:cNvPicPr>
            <p:nvPr/>
          </p:nvPicPr>
          <p:blipFill rotWithShape="1">
            <a:blip r:embed="rId5"/>
            <a:srcRect l="49473" t="4978" r="26376" b="31018"/>
            <a:stretch/>
          </p:blipFill>
          <p:spPr>
            <a:xfrm>
              <a:off x="6051274" y="3733800"/>
              <a:ext cx="2213811" cy="2165686"/>
            </a:xfrm>
            <a:prstGeom prst="rect">
              <a:avLst/>
            </a:prstGeom>
          </p:spPr>
        </p:pic>
        <p:pic>
          <p:nvPicPr>
            <p:cNvPr id="16" name="圖片 15">
              <a:extLst>
                <a:ext uri="{FF2B5EF4-FFF2-40B4-BE49-F238E27FC236}">
                  <a16:creationId xmlns:a16="http://schemas.microsoft.com/office/drawing/2014/main" id="{190EEB24-1618-432E-BD6D-2BF583A58BA3}"/>
                </a:ext>
              </a:extLst>
            </p:cNvPr>
            <p:cNvPicPr>
              <a:picLocks noChangeAspect="1"/>
            </p:cNvPicPr>
            <p:nvPr/>
          </p:nvPicPr>
          <p:blipFill rotWithShape="1">
            <a:blip r:embed="rId5"/>
            <a:srcRect l="74462" t="6446" r="1387" b="29550"/>
            <a:stretch/>
          </p:blipFill>
          <p:spPr>
            <a:xfrm>
              <a:off x="8693714" y="3733800"/>
              <a:ext cx="2213811" cy="2165686"/>
            </a:xfrm>
            <a:prstGeom prst="rect">
              <a:avLst/>
            </a:prstGeom>
          </p:spPr>
        </p:pic>
        <p:sp>
          <p:nvSpPr>
            <p:cNvPr id="17" name="文字方塊 16">
              <a:extLst>
                <a:ext uri="{FF2B5EF4-FFF2-40B4-BE49-F238E27FC236}">
                  <a16:creationId xmlns:a16="http://schemas.microsoft.com/office/drawing/2014/main" id="{8919E491-94C2-4BC1-B933-17615AE6C1B9}"/>
                </a:ext>
              </a:extLst>
            </p:cNvPr>
            <p:cNvSpPr txBox="1"/>
            <p:nvPr/>
          </p:nvSpPr>
          <p:spPr>
            <a:xfrm>
              <a:off x="1141781" y="3156306"/>
              <a:ext cx="1463040"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無色盲</a:t>
              </a:r>
              <a:endParaRPr lang="en-US" altLang="zh-TW" sz="3200" b="1"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29A7E9BA-7513-4E54-AED9-D0FC3D1EFE00}"/>
                </a:ext>
              </a:extLst>
            </p:cNvPr>
            <p:cNvSpPr txBox="1"/>
            <p:nvPr/>
          </p:nvSpPr>
          <p:spPr>
            <a:xfrm>
              <a:off x="9069099" y="3213538"/>
              <a:ext cx="1463040"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藍色盲</a:t>
              </a:r>
              <a:endParaRPr lang="en-US" altLang="zh-TW" sz="3200" b="1"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FC7F2DA-A26C-4EFD-88BF-E3ADC9D59D16}"/>
                </a:ext>
              </a:extLst>
            </p:cNvPr>
            <p:cNvSpPr txBox="1"/>
            <p:nvPr/>
          </p:nvSpPr>
          <p:spPr>
            <a:xfrm>
              <a:off x="6426659" y="3213539"/>
              <a:ext cx="1463040"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綠色盲</a:t>
              </a:r>
              <a:endParaRPr lang="en-US" altLang="zh-TW" sz="3200" b="1"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B0182D6D-09AD-4E20-9964-67E8EF2D7562}"/>
                </a:ext>
              </a:extLst>
            </p:cNvPr>
            <p:cNvSpPr txBox="1"/>
            <p:nvPr/>
          </p:nvSpPr>
          <p:spPr>
            <a:xfrm>
              <a:off x="3784220" y="3213540"/>
              <a:ext cx="1463040"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紅色盲</a:t>
              </a:r>
              <a:endParaRPr lang="en-US" altLang="zh-TW" sz="3200" b="1" dirty="0">
                <a:latin typeface="微軟正黑體" panose="020B0604030504040204" pitchFamily="34" charset="-120"/>
                <a:ea typeface="微軟正黑體" panose="020B0604030504040204" pitchFamily="34" charset="-120"/>
              </a:endParaRPr>
            </a:p>
          </p:txBody>
        </p:sp>
      </p:grpSp>
      <p:sp>
        <p:nvSpPr>
          <p:cNvPr id="21" name="文字方塊 20">
            <a:extLst>
              <a:ext uri="{FF2B5EF4-FFF2-40B4-BE49-F238E27FC236}">
                <a16:creationId xmlns:a16="http://schemas.microsoft.com/office/drawing/2014/main" id="{6A59F364-C104-4775-AE1D-489FFD1558C0}"/>
              </a:ext>
            </a:extLst>
          </p:cNvPr>
          <p:cNvSpPr txBox="1"/>
          <p:nvPr/>
        </p:nvSpPr>
        <p:spPr>
          <a:xfrm>
            <a:off x="766396" y="2152556"/>
            <a:ext cx="9958754" cy="646331"/>
          </a:xfrm>
          <a:prstGeom prst="rect">
            <a:avLst/>
          </a:prstGeom>
          <a:noFill/>
        </p:spPr>
        <p:txBody>
          <a:bodyPr wrap="square">
            <a:spAutoFit/>
          </a:bodyPr>
          <a:lstStyle/>
          <a:p>
            <a:r>
              <a:rPr lang="zh-TW" altLang="en-US" sz="3600" b="1" dirty="0">
                <a:latin typeface="微軟正黑體" panose="020B0604030504040204" pitchFamily="34" charset="-120"/>
                <a:ea typeface="微軟正黑體" panose="020B0604030504040204" pitchFamily="34" charset="-120"/>
              </a:rPr>
              <a:t>色盲：指看見顏色及辨別顏色的能力減退的狀況。</a:t>
            </a:r>
          </a:p>
        </p:txBody>
      </p:sp>
    </p:spTree>
    <p:extLst>
      <p:ext uri="{BB962C8B-B14F-4D97-AF65-F5344CB8AC3E}">
        <p14:creationId xmlns:p14="http://schemas.microsoft.com/office/powerpoint/2010/main" val="32696467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10C7548-76FC-4754-915F-738005EAD2E3}"/>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7" name="標題 2">
            <a:extLst>
              <a:ext uri="{FF2B5EF4-FFF2-40B4-BE49-F238E27FC236}">
                <a16:creationId xmlns:a16="http://schemas.microsoft.com/office/drawing/2014/main" id="{C4409253-31C7-4C6B-B3C1-E163E1575369}"/>
              </a:ext>
            </a:extLst>
          </p:cNvPr>
          <p:cNvSpPr>
            <a:spLocks noGrp="1"/>
          </p:cNvSpPr>
          <p:nvPr>
            <p:ph type="title"/>
          </p:nvPr>
        </p:nvSpPr>
        <p:spPr>
          <a:xfrm>
            <a:off x="4245727" y="2815765"/>
            <a:ext cx="3700546" cy="1386890"/>
          </a:xfrm>
        </p:spPr>
        <p:txBody>
          <a:bodyPr>
            <a:normAutofit/>
          </a:bodyPr>
          <a:lstStyle/>
          <a:p>
            <a:r>
              <a:rPr lang="zh-TW" altLang="en-US" dirty="0"/>
              <a:t>系統架構</a:t>
            </a:r>
          </a:p>
        </p:txBody>
      </p:sp>
    </p:spTree>
    <p:extLst>
      <p:ext uri="{BB962C8B-B14F-4D97-AF65-F5344CB8AC3E}">
        <p14:creationId xmlns:p14="http://schemas.microsoft.com/office/powerpoint/2010/main" val="36421207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系統架構</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19</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6" name="矩形: 圓角 35">
            <a:extLst>
              <a:ext uri="{FF2B5EF4-FFF2-40B4-BE49-F238E27FC236}">
                <a16:creationId xmlns:a16="http://schemas.microsoft.com/office/drawing/2014/main" id="{AA8D2E81-D6D7-4E32-8A96-A371AA55C512}"/>
              </a:ext>
            </a:extLst>
          </p:cNvPr>
          <p:cNvSpPr/>
          <p:nvPr/>
        </p:nvSpPr>
        <p:spPr>
          <a:xfrm>
            <a:off x="2076306" y="2936519"/>
            <a:ext cx="2873828" cy="143691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solidFill>
                <a:schemeClr val="tx1"/>
              </a:solidFill>
              <a:latin typeface="微軟正黑體" panose="020B0604030504040204" pitchFamily="34" charset="-120"/>
              <a:ea typeface="微軟正黑體" panose="020B0604030504040204" pitchFamily="34" charset="-120"/>
            </a:endParaRPr>
          </a:p>
        </p:txBody>
      </p:sp>
      <p:sp>
        <p:nvSpPr>
          <p:cNvPr id="37" name="矩形: 圓角 36">
            <a:extLst>
              <a:ext uri="{FF2B5EF4-FFF2-40B4-BE49-F238E27FC236}">
                <a16:creationId xmlns:a16="http://schemas.microsoft.com/office/drawing/2014/main" id="{EDA31BF0-1957-49F5-A257-696EF61F4215}"/>
              </a:ext>
            </a:extLst>
          </p:cNvPr>
          <p:cNvSpPr/>
          <p:nvPr/>
        </p:nvSpPr>
        <p:spPr>
          <a:xfrm>
            <a:off x="7241866" y="2936519"/>
            <a:ext cx="2873828" cy="143691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solidFill>
                <a:schemeClr val="tx1"/>
              </a:solidFill>
              <a:latin typeface="微軟正黑體" panose="020B0604030504040204" pitchFamily="34" charset="-120"/>
              <a:ea typeface="微軟正黑體" panose="020B0604030504040204" pitchFamily="34" charset="-120"/>
            </a:endParaRPr>
          </a:p>
        </p:txBody>
      </p:sp>
      <p:cxnSp>
        <p:nvCxnSpPr>
          <p:cNvPr id="38" name="直線單箭頭接點 37">
            <a:extLst>
              <a:ext uri="{FF2B5EF4-FFF2-40B4-BE49-F238E27FC236}">
                <a16:creationId xmlns:a16="http://schemas.microsoft.com/office/drawing/2014/main" id="{AC3D657B-B2B6-474C-9E1E-1546DB6E3345}"/>
              </a:ext>
            </a:extLst>
          </p:cNvPr>
          <p:cNvCxnSpPr>
            <a:cxnSpLocks/>
          </p:cNvCxnSpPr>
          <p:nvPr/>
        </p:nvCxnSpPr>
        <p:spPr>
          <a:xfrm>
            <a:off x="4950134" y="3654976"/>
            <a:ext cx="2291732"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C04F2CD5-7CF5-4E8C-ACC8-455539432601}"/>
              </a:ext>
            </a:extLst>
          </p:cNvPr>
          <p:cNvGrpSpPr/>
          <p:nvPr/>
        </p:nvGrpSpPr>
        <p:grpSpPr>
          <a:xfrm>
            <a:off x="5544445" y="3052411"/>
            <a:ext cx="1103111" cy="646331"/>
            <a:chOff x="5621465" y="3018721"/>
            <a:chExt cx="1103111" cy="646331"/>
          </a:xfrm>
        </p:grpSpPr>
        <p:pic>
          <p:nvPicPr>
            <p:cNvPr id="40" name="Picture 2" descr="Bluetooth 1">
              <a:extLst>
                <a:ext uri="{FF2B5EF4-FFF2-40B4-BE49-F238E27FC236}">
                  <a16:creationId xmlns:a16="http://schemas.microsoft.com/office/drawing/2014/main" id="{B6CA42FE-8A40-41E3-859E-A8915F6B63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500" b="96667" l="10000" r="90000">
                          <a14:foregroundMark x1="49583" y1="7500" x2="49583" y2="7500"/>
                          <a14:foregroundMark x1="47917" y1="2500" x2="47917" y2="2500"/>
                          <a14:foregroundMark x1="49167" y1="91250" x2="49167" y2="91250"/>
                          <a14:foregroundMark x1="46667" y1="96667" x2="46667" y2="96667"/>
                          <a14:foregroundMark x1="48750" y1="3750" x2="48750" y2="3750"/>
                          <a14:foregroundMark x1="48333" y1="3333" x2="48333" y2="3333"/>
                        </a14:backgroundRemoval>
                      </a14:imgEffect>
                    </a14:imgLayer>
                  </a14:imgProps>
                </a:ext>
                <a:ext uri="{28A0092B-C50C-407E-A947-70E740481C1C}">
                  <a14:useLocalDpi xmlns:a14="http://schemas.microsoft.com/office/drawing/2010/main" val="0"/>
                </a:ext>
              </a:extLst>
            </a:blip>
            <a:srcRect/>
            <a:stretch>
              <a:fillRect/>
            </a:stretch>
          </p:blipFill>
          <p:spPr bwMode="auto">
            <a:xfrm>
              <a:off x="6192228" y="3075712"/>
              <a:ext cx="532348" cy="532348"/>
            </a:xfrm>
            <a:prstGeom prst="rect">
              <a:avLst/>
            </a:prstGeom>
            <a:noFill/>
            <a:extLst>
              <a:ext uri="{909E8E84-426E-40DD-AFC4-6F175D3DCCD1}">
                <a14:hiddenFill xmlns:a14="http://schemas.microsoft.com/office/drawing/2010/main">
                  <a:solidFill>
                    <a:srgbClr val="FFFFFF"/>
                  </a:solidFill>
                </a14:hiddenFill>
              </a:ext>
            </a:extLst>
          </p:spPr>
        </p:pic>
        <p:sp>
          <p:nvSpPr>
            <p:cNvPr id="41" name="文字方塊 40">
              <a:extLst>
                <a:ext uri="{FF2B5EF4-FFF2-40B4-BE49-F238E27FC236}">
                  <a16:creationId xmlns:a16="http://schemas.microsoft.com/office/drawing/2014/main" id="{AD5721D9-6615-4AAF-8367-75A8611104FE}"/>
                </a:ext>
              </a:extLst>
            </p:cNvPr>
            <p:cNvSpPr txBox="1"/>
            <p:nvPr/>
          </p:nvSpPr>
          <p:spPr>
            <a:xfrm>
              <a:off x="5621465" y="3018721"/>
              <a:ext cx="733021" cy="646331"/>
            </a:xfrm>
            <a:prstGeom prst="rect">
              <a:avLst/>
            </a:prstGeom>
            <a:noFill/>
          </p:spPr>
          <p:txBody>
            <a:bodyPr wrap="none" rtlCol="0">
              <a:spAutoFit/>
            </a:bodyPr>
            <a:lstStyle/>
            <a:p>
              <a:r>
                <a:rPr lang="en-US" altLang="zh-TW" sz="3600" b="1" dirty="0">
                  <a:latin typeface="微軟正黑體" panose="020B0604030504040204" pitchFamily="34" charset="-120"/>
                  <a:ea typeface="微軟正黑體" panose="020B0604030504040204" pitchFamily="34" charset="-120"/>
                </a:rPr>
                <a:t>BT</a:t>
              </a:r>
              <a:endParaRPr lang="zh-TW" altLang="en-US" sz="3600" b="1" dirty="0">
                <a:latin typeface="微軟正黑體" panose="020B0604030504040204" pitchFamily="34" charset="-120"/>
                <a:ea typeface="微軟正黑體" panose="020B0604030504040204" pitchFamily="34" charset="-120"/>
              </a:endParaRPr>
            </a:p>
          </p:txBody>
        </p:sp>
      </p:grpSp>
      <p:sp>
        <p:nvSpPr>
          <p:cNvPr id="42" name="文字方塊 41">
            <a:extLst>
              <a:ext uri="{FF2B5EF4-FFF2-40B4-BE49-F238E27FC236}">
                <a16:creationId xmlns:a16="http://schemas.microsoft.com/office/drawing/2014/main" id="{B829EBB4-1841-4032-8F85-386054184D0F}"/>
              </a:ext>
            </a:extLst>
          </p:cNvPr>
          <p:cNvSpPr txBox="1"/>
          <p:nvPr/>
        </p:nvSpPr>
        <p:spPr>
          <a:xfrm>
            <a:off x="2084624" y="3393366"/>
            <a:ext cx="2857192" cy="523220"/>
          </a:xfrm>
          <a:prstGeom prst="rect">
            <a:avLst/>
          </a:prstGeom>
          <a:noFill/>
        </p:spPr>
        <p:txBody>
          <a:bodyPr wrap="none" rtlCol="0">
            <a:spAutoFit/>
          </a:bodyPr>
          <a:lstStyle/>
          <a:p>
            <a:pPr algn="ctr"/>
            <a:r>
              <a:rPr lang="en-US" altLang="zh-TW" sz="2800" b="1" dirty="0">
                <a:solidFill>
                  <a:srgbClr val="FF0000"/>
                </a:solidFill>
                <a:latin typeface="微軟正黑體" panose="020B0604030504040204" pitchFamily="34" charset="-120"/>
                <a:ea typeface="微軟正黑體" panose="020B0604030504040204" pitchFamily="34" charset="-120"/>
              </a:rPr>
              <a:t>R</a:t>
            </a:r>
            <a:r>
              <a:rPr lang="en-US" altLang="zh-TW" sz="2800" b="1" dirty="0">
                <a:latin typeface="微軟正黑體" panose="020B0604030504040204" pitchFamily="34" charset="-120"/>
                <a:ea typeface="微軟正黑體" panose="020B0604030504040204" pitchFamily="34" charset="-120"/>
              </a:rPr>
              <a:t>emind</a:t>
            </a:r>
            <a:r>
              <a:rPr lang="zh-TW" altLang="en-US" sz="2800" b="1" dirty="0">
                <a:latin typeface="微軟正黑體" panose="020B0604030504040204" pitchFamily="34" charset="-120"/>
                <a:ea typeface="微軟正黑體" panose="020B0604030504040204" pitchFamily="34" charset="-120"/>
              </a:rPr>
              <a:t> </a:t>
            </a:r>
            <a:r>
              <a:rPr lang="en-US" altLang="zh-TW" sz="2800" b="1" dirty="0">
                <a:solidFill>
                  <a:srgbClr val="FF0000"/>
                </a:solidFill>
                <a:latin typeface="微軟正黑體" panose="020B0604030504040204" pitchFamily="34" charset="-120"/>
                <a:ea typeface="微軟正黑體" panose="020B0604030504040204" pitchFamily="34" charset="-120"/>
              </a:rPr>
              <a:t>D</a:t>
            </a:r>
            <a:r>
              <a:rPr lang="en-US" altLang="zh-TW" sz="2800" b="1" dirty="0">
                <a:latin typeface="微軟正黑體" panose="020B0604030504040204" pitchFamily="34" charset="-120"/>
                <a:ea typeface="微軟正黑體" panose="020B0604030504040204" pitchFamily="34" charset="-120"/>
              </a:rPr>
              <a:t>evice </a:t>
            </a:r>
          </a:p>
        </p:txBody>
      </p:sp>
      <p:sp>
        <p:nvSpPr>
          <p:cNvPr id="43" name="文字方塊 42">
            <a:extLst>
              <a:ext uri="{FF2B5EF4-FFF2-40B4-BE49-F238E27FC236}">
                <a16:creationId xmlns:a16="http://schemas.microsoft.com/office/drawing/2014/main" id="{C323C47F-3EBB-4F89-A71B-A62C3DBB0B1C}"/>
              </a:ext>
            </a:extLst>
          </p:cNvPr>
          <p:cNvSpPr txBox="1"/>
          <p:nvPr/>
        </p:nvSpPr>
        <p:spPr>
          <a:xfrm>
            <a:off x="7522694" y="3393366"/>
            <a:ext cx="2312171" cy="523220"/>
          </a:xfrm>
          <a:prstGeom prst="rect">
            <a:avLst/>
          </a:prstGeom>
          <a:noFill/>
        </p:spPr>
        <p:txBody>
          <a:bodyPr wrap="none" rtlCol="0">
            <a:spAutoFit/>
          </a:bodyPr>
          <a:lstStyle/>
          <a:p>
            <a:r>
              <a:rPr lang="en-US" altLang="zh-TW" sz="2800" b="1" dirty="0">
                <a:solidFill>
                  <a:srgbClr val="FF0000"/>
                </a:solidFill>
                <a:latin typeface="微軟正黑體" panose="020B0604030504040204" pitchFamily="34" charset="-120"/>
                <a:ea typeface="微軟正黑體" panose="020B0604030504040204" pitchFamily="34" charset="-120"/>
              </a:rPr>
              <a:t>R</a:t>
            </a:r>
            <a:r>
              <a:rPr lang="en-US" altLang="zh-TW" sz="2800" b="1" dirty="0">
                <a:latin typeface="微軟正黑體" panose="020B0604030504040204" pitchFamily="34" charset="-120"/>
                <a:ea typeface="微軟正黑體" panose="020B0604030504040204" pitchFamily="34" charset="-120"/>
              </a:rPr>
              <a:t>emind</a:t>
            </a:r>
            <a:r>
              <a:rPr lang="en-US" altLang="zh-TW" sz="2800" b="1" dirty="0">
                <a:solidFill>
                  <a:srgbClr val="FF0000"/>
                </a:solidFill>
                <a:latin typeface="微軟正黑體" panose="020B0604030504040204" pitchFamily="34" charset="-120"/>
                <a:ea typeface="微軟正黑體" panose="020B0604030504040204" pitchFamily="34" charset="-120"/>
              </a:rPr>
              <a:t> A</a:t>
            </a:r>
            <a:r>
              <a:rPr lang="en-US" altLang="zh-TW" sz="2800" b="1" dirty="0">
                <a:latin typeface="微軟正黑體" panose="020B0604030504040204" pitchFamily="34" charset="-120"/>
                <a:ea typeface="微軟正黑體" panose="020B0604030504040204" pitchFamily="34" charset="-120"/>
              </a:rPr>
              <a:t>PP</a:t>
            </a:r>
          </a:p>
        </p:txBody>
      </p:sp>
    </p:spTree>
    <p:extLst>
      <p:ext uri="{BB962C8B-B14F-4D97-AF65-F5344CB8AC3E}">
        <p14:creationId xmlns:p14="http://schemas.microsoft.com/office/powerpoint/2010/main" val="388778441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1A9C89E3-5A84-41C9-9F3B-5E50092894DE}"/>
              </a:ext>
            </a:extLst>
          </p:cNvPr>
          <p:cNvGrpSpPr/>
          <p:nvPr/>
        </p:nvGrpSpPr>
        <p:grpSpPr>
          <a:xfrm>
            <a:off x="0" y="-4"/>
            <a:ext cx="5227470" cy="6858007"/>
            <a:chOff x="0" y="-4"/>
            <a:chExt cx="5227470" cy="6858007"/>
          </a:xfrm>
        </p:grpSpPr>
        <p:pic>
          <p:nvPicPr>
            <p:cNvPr id="11" name="圖片 10">
              <a:extLst>
                <a:ext uri="{FF2B5EF4-FFF2-40B4-BE49-F238E27FC236}">
                  <a16:creationId xmlns:a16="http://schemas.microsoft.com/office/drawing/2014/main" id="{3294BC19-D1A2-4EB8-B1A6-8CFB1D5D4C7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rot="16200000">
              <a:off x="1260761" y="2891294"/>
              <a:ext cx="6858003" cy="1075415"/>
            </a:xfrm>
            <a:prstGeom prst="rect">
              <a:avLst/>
            </a:prstGeom>
          </p:spPr>
        </p:pic>
        <p:sp>
          <p:nvSpPr>
            <p:cNvPr id="12" name="矩形 11">
              <a:extLst>
                <a:ext uri="{FF2B5EF4-FFF2-40B4-BE49-F238E27FC236}">
                  <a16:creationId xmlns:a16="http://schemas.microsoft.com/office/drawing/2014/main" id="{FB90E403-0585-4615-B42F-E133EE573166}"/>
                </a:ext>
              </a:extLst>
            </p:cNvPr>
            <p:cNvSpPr/>
            <p:nvPr/>
          </p:nvSpPr>
          <p:spPr>
            <a:xfrm>
              <a:off x="0" y="-4"/>
              <a:ext cx="4152054" cy="6858004"/>
            </a:xfrm>
            <a:prstGeom prst="rect">
              <a:avLst/>
            </a:prstGeom>
            <a:solidFill>
              <a:srgbClr val="FFD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4039E427-53DE-4C09-B284-4937243D1603}"/>
              </a:ext>
            </a:extLst>
          </p:cNvPr>
          <p:cNvSpPr>
            <a:spLocks noGrp="1"/>
          </p:cNvSpPr>
          <p:nvPr>
            <p:ph type="title" idx="4294967295"/>
          </p:nvPr>
        </p:nvSpPr>
        <p:spPr>
          <a:xfrm>
            <a:off x="748130" y="2673757"/>
            <a:ext cx="2909471" cy="1510486"/>
          </a:xfrm>
        </p:spPr>
        <p:txBody>
          <a:bodyPr>
            <a:normAutofit/>
          </a:bodyPr>
          <a:lstStyle/>
          <a:p>
            <a:pPr algn="ctr"/>
            <a:r>
              <a:rPr lang="zh-TW" altLang="en-US" sz="8000" dirty="0"/>
              <a:t>目錄</a:t>
            </a:r>
          </a:p>
        </p:txBody>
      </p:sp>
      <p:sp>
        <p:nvSpPr>
          <p:cNvPr id="5" name="文字方塊 4">
            <a:extLst>
              <a:ext uri="{FF2B5EF4-FFF2-40B4-BE49-F238E27FC236}">
                <a16:creationId xmlns:a16="http://schemas.microsoft.com/office/drawing/2014/main" id="{3562B9ED-8304-4A48-AA73-12E2920125D7}"/>
              </a:ext>
            </a:extLst>
          </p:cNvPr>
          <p:cNvSpPr txBox="1"/>
          <p:nvPr/>
        </p:nvSpPr>
        <p:spPr>
          <a:xfrm>
            <a:off x="5606047" y="704836"/>
            <a:ext cx="1415772" cy="830997"/>
          </a:xfrm>
          <a:prstGeom prst="rect">
            <a:avLst/>
          </a:prstGeom>
          <a:noFill/>
        </p:spPr>
        <p:txBody>
          <a:bodyPr wrap="none" rtlCol="0">
            <a:spAutoFit/>
          </a:bodyPr>
          <a:lstStyle/>
          <a:p>
            <a:r>
              <a:rPr lang="zh-TW" altLang="en-US" sz="4800" b="1" dirty="0">
                <a:latin typeface="微軟正黑體" panose="020B0604030504040204" pitchFamily="34" charset="-120"/>
                <a:ea typeface="微軟正黑體" panose="020B0604030504040204" pitchFamily="34" charset="-120"/>
              </a:rPr>
              <a:t>緒論</a:t>
            </a:r>
            <a:endParaRPr lang="en-US" altLang="zh-TW" sz="5400" b="1"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F25203A-B5A6-46F4-B93E-5DC3BB6F728A}"/>
              </a:ext>
            </a:extLst>
          </p:cNvPr>
          <p:cNvSpPr txBox="1"/>
          <p:nvPr/>
        </p:nvSpPr>
        <p:spPr>
          <a:xfrm>
            <a:off x="5606047" y="1672920"/>
            <a:ext cx="2646878" cy="830997"/>
          </a:xfrm>
          <a:prstGeom prst="rect">
            <a:avLst/>
          </a:prstGeom>
          <a:noFill/>
        </p:spPr>
        <p:txBody>
          <a:bodyPr wrap="none" rtlCol="0">
            <a:spAutoFit/>
          </a:bodyPr>
          <a:lstStyle/>
          <a:p>
            <a:r>
              <a:rPr lang="zh-TW" altLang="en-US" sz="4800" b="1" dirty="0">
                <a:latin typeface="微軟正黑體" panose="020B0604030504040204" pitchFamily="34" charset="-120"/>
                <a:ea typeface="微軟正黑體" panose="020B0604030504040204" pitchFamily="34" charset="-120"/>
              </a:rPr>
              <a:t>文獻探討</a:t>
            </a:r>
          </a:p>
        </p:txBody>
      </p:sp>
      <p:sp>
        <p:nvSpPr>
          <p:cNvPr id="7" name="文字方塊 6">
            <a:extLst>
              <a:ext uri="{FF2B5EF4-FFF2-40B4-BE49-F238E27FC236}">
                <a16:creationId xmlns:a16="http://schemas.microsoft.com/office/drawing/2014/main" id="{E276F741-4F0F-424F-B7FC-49EC8BCDD1CC}"/>
              </a:ext>
            </a:extLst>
          </p:cNvPr>
          <p:cNvSpPr txBox="1"/>
          <p:nvPr/>
        </p:nvSpPr>
        <p:spPr>
          <a:xfrm>
            <a:off x="5606047" y="2641004"/>
            <a:ext cx="2646878" cy="830997"/>
          </a:xfrm>
          <a:prstGeom prst="rect">
            <a:avLst/>
          </a:prstGeom>
          <a:noFill/>
        </p:spPr>
        <p:txBody>
          <a:bodyPr wrap="none" rtlCol="0">
            <a:spAutoFit/>
          </a:bodyPr>
          <a:lstStyle/>
          <a:p>
            <a:r>
              <a:rPr lang="zh-TW" altLang="en-US" sz="4800" b="1" dirty="0">
                <a:latin typeface="微軟正黑體" panose="020B0604030504040204" pitchFamily="34" charset="-120"/>
                <a:ea typeface="微軟正黑體" panose="020B0604030504040204" pitchFamily="34" charset="-120"/>
              </a:rPr>
              <a:t>系統架構</a:t>
            </a:r>
          </a:p>
        </p:txBody>
      </p:sp>
      <p:sp>
        <p:nvSpPr>
          <p:cNvPr id="8" name="文字方塊 7">
            <a:extLst>
              <a:ext uri="{FF2B5EF4-FFF2-40B4-BE49-F238E27FC236}">
                <a16:creationId xmlns:a16="http://schemas.microsoft.com/office/drawing/2014/main" id="{15311D72-75A3-4E65-8824-5B2B99FC5C20}"/>
              </a:ext>
            </a:extLst>
          </p:cNvPr>
          <p:cNvSpPr txBox="1"/>
          <p:nvPr/>
        </p:nvSpPr>
        <p:spPr>
          <a:xfrm>
            <a:off x="8483600" y="3609088"/>
            <a:ext cx="2441694" cy="769441"/>
          </a:xfrm>
          <a:prstGeom prst="rect">
            <a:avLst/>
          </a:prstGeom>
          <a:noFill/>
        </p:spPr>
        <p:txBody>
          <a:bodyPr wrap="none" rtlCol="0">
            <a:spAutoFit/>
          </a:bodyPr>
          <a:lstStyle/>
          <a:p>
            <a:r>
              <a:rPr lang="zh-TW" altLang="en-US" sz="4400" b="1" dirty="0">
                <a:latin typeface="微軟正黑體" panose="020B0604030504040204" pitchFamily="34" charset="-120"/>
                <a:ea typeface="微軟正黑體" panose="020B0604030504040204" pitchFamily="34" charset="-120"/>
              </a:rPr>
              <a:t>實驗結果</a:t>
            </a:r>
          </a:p>
        </p:txBody>
      </p:sp>
      <p:sp>
        <p:nvSpPr>
          <p:cNvPr id="9" name="文字方塊 8">
            <a:extLst>
              <a:ext uri="{FF2B5EF4-FFF2-40B4-BE49-F238E27FC236}">
                <a16:creationId xmlns:a16="http://schemas.microsoft.com/office/drawing/2014/main" id="{9989F955-3CAD-4A16-BC91-18D941C6AF54}"/>
              </a:ext>
            </a:extLst>
          </p:cNvPr>
          <p:cNvSpPr txBox="1"/>
          <p:nvPr/>
        </p:nvSpPr>
        <p:spPr>
          <a:xfrm>
            <a:off x="8483600" y="4515616"/>
            <a:ext cx="1313180" cy="769441"/>
          </a:xfrm>
          <a:prstGeom prst="rect">
            <a:avLst/>
          </a:prstGeom>
          <a:noFill/>
        </p:spPr>
        <p:txBody>
          <a:bodyPr wrap="none" rtlCol="0">
            <a:spAutoFit/>
          </a:bodyPr>
          <a:lstStyle/>
          <a:p>
            <a:r>
              <a:rPr lang="zh-TW" altLang="en-US" sz="4400" b="1" dirty="0">
                <a:latin typeface="微軟正黑體" panose="020B0604030504040204" pitchFamily="34" charset="-120"/>
                <a:ea typeface="微軟正黑體" panose="020B0604030504040204" pitchFamily="34" charset="-120"/>
              </a:rPr>
              <a:t>結論</a:t>
            </a:r>
          </a:p>
        </p:txBody>
      </p:sp>
      <p:sp>
        <p:nvSpPr>
          <p:cNvPr id="10" name="文字方塊 9">
            <a:extLst>
              <a:ext uri="{FF2B5EF4-FFF2-40B4-BE49-F238E27FC236}">
                <a16:creationId xmlns:a16="http://schemas.microsoft.com/office/drawing/2014/main" id="{E90D7288-565E-4E2A-8D28-CCA13F7A730F}"/>
              </a:ext>
            </a:extLst>
          </p:cNvPr>
          <p:cNvSpPr txBox="1"/>
          <p:nvPr/>
        </p:nvSpPr>
        <p:spPr>
          <a:xfrm>
            <a:off x="8483600" y="5422143"/>
            <a:ext cx="2441694" cy="769441"/>
          </a:xfrm>
          <a:prstGeom prst="rect">
            <a:avLst/>
          </a:prstGeom>
          <a:noFill/>
        </p:spPr>
        <p:txBody>
          <a:bodyPr wrap="none" rtlCol="0">
            <a:spAutoFit/>
          </a:bodyPr>
          <a:lstStyle/>
          <a:p>
            <a:r>
              <a:rPr lang="zh-TW" altLang="en-US" sz="4400" b="1" dirty="0">
                <a:latin typeface="微軟正黑體" panose="020B0604030504040204" pitchFamily="34" charset="-120"/>
                <a:ea typeface="微軟正黑體" panose="020B0604030504040204" pitchFamily="34" charset="-120"/>
              </a:rPr>
              <a:t>參考文獻</a:t>
            </a:r>
          </a:p>
        </p:txBody>
      </p:sp>
    </p:spTree>
    <p:extLst>
      <p:ext uri="{BB962C8B-B14F-4D97-AF65-F5344CB8AC3E}">
        <p14:creationId xmlns:p14="http://schemas.microsoft.com/office/powerpoint/2010/main" val="42094409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50"/>
                                        <p:tgtEl>
                                          <p:spTgt spid="5"/>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250"/>
                                        <p:tgtEl>
                                          <p:spTgt spid="7"/>
                                        </p:tgtEl>
                                      </p:cBhvr>
                                    </p:animEffect>
                                  </p:childTnLst>
                                </p:cTn>
                              </p:par>
                            </p:childTnLst>
                          </p:cTn>
                        </p:par>
                        <p:par>
                          <p:cTn id="25" fill="hold">
                            <p:stCondLst>
                              <p:cond delay="125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250"/>
                                        <p:tgtEl>
                                          <p:spTgt spid="8"/>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250"/>
                                        <p:tgtEl>
                                          <p:spTgt spid="9"/>
                                        </p:tgtEl>
                                      </p:cBhvr>
                                    </p:animEffect>
                                  </p:childTnLst>
                                </p:cTn>
                              </p:par>
                            </p:childTnLst>
                          </p:cTn>
                        </p:par>
                        <p:par>
                          <p:cTn id="33" fill="hold">
                            <p:stCondLst>
                              <p:cond delay="175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系統架構</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20</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7462" y="13871"/>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28" name="矩形: 圓角 27">
            <a:extLst>
              <a:ext uri="{FF2B5EF4-FFF2-40B4-BE49-F238E27FC236}">
                <a16:creationId xmlns:a16="http://schemas.microsoft.com/office/drawing/2014/main" id="{36A90B90-26A7-4D7D-82C1-2937F7BADD54}"/>
              </a:ext>
            </a:extLst>
          </p:cNvPr>
          <p:cNvSpPr/>
          <p:nvPr/>
        </p:nvSpPr>
        <p:spPr>
          <a:xfrm>
            <a:off x="2076306" y="2592135"/>
            <a:ext cx="2873828" cy="294358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solidFill>
                <a:schemeClr val="tx1"/>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8C7373D7-6744-4E42-9FF0-26648B0D409B}"/>
              </a:ext>
            </a:extLst>
          </p:cNvPr>
          <p:cNvSpPr/>
          <p:nvPr/>
        </p:nvSpPr>
        <p:spPr>
          <a:xfrm>
            <a:off x="7241866" y="2592136"/>
            <a:ext cx="2873828" cy="294358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solidFill>
                <a:schemeClr val="tx1"/>
              </a:solidFill>
              <a:latin typeface="微軟正黑體" panose="020B0604030504040204" pitchFamily="34" charset="-120"/>
              <a:ea typeface="微軟正黑體" panose="020B0604030504040204" pitchFamily="34" charset="-120"/>
            </a:endParaRPr>
          </a:p>
        </p:txBody>
      </p:sp>
      <p:cxnSp>
        <p:nvCxnSpPr>
          <p:cNvPr id="30" name="直線單箭頭接點 29">
            <a:extLst>
              <a:ext uri="{FF2B5EF4-FFF2-40B4-BE49-F238E27FC236}">
                <a16:creationId xmlns:a16="http://schemas.microsoft.com/office/drawing/2014/main" id="{EC58DF53-DD81-4F12-9C36-6E8023FDF4CB}"/>
              </a:ext>
            </a:extLst>
          </p:cNvPr>
          <p:cNvCxnSpPr>
            <a:cxnSpLocks/>
          </p:cNvCxnSpPr>
          <p:nvPr/>
        </p:nvCxnSpPr>
        <p:spPr>
          <a:xfrm>
            <a:off x="4302202" y="5022349"/>
            <a:ext cx="3679202" cy="0"/>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群組 30">
            <a:extLst>
              <a:ext uri="{FF2B5EF4-FFF2-40B4-BE49-F238E27FC236}">
                <a16:creationId xmlns:a16="http://schemas.microsoft.com/office/drawing/2014/main" id="{75818045-2F61-4B1C-A5A4-D472B94DDC3C}"/>
              </a:ext>
            </a:extLst>
          </p:cNvPr>
          <p:cNvGrpSpPr/>
          <p:nvPr/>
        </p:nvGrpSpPr>
        <p:grpSpPr>
          <a:xfrm>
            <a:off x="5565366" y="4382087"/>
            <a:ext cx="1103111" cy="646331"/>
            <a:chOff x="5621465" y="3018721"/>
            <a:chExt cx="1103111" cy="646331"/>
          </a:xfrm>
        </p:grpSpPr>
        <p:pic>
          <p:nvPicPr>
            <p:cNvPr id="32" name="Picture 2" descr="Bluetooth 1">
              <a:extLst>
                <a:ext uri="{FF2B5EF4-FFF2-40B4-BE49-F238E27FC236}">
                  <a16:creationId xmlns:a16="http://schemas.microsoft.com/office/drawing/2014/main" id="{B390CF29-189A-4F9A-90CE-2CCC84442FE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500" b="96667" l="10000" r="90000">
                          <a14:foregroundMark x1="49583" y1="7500" x2="49583" y2="7500"/>
                          <a14:foregroundMark x1="47917" y1="2500" x2="47917" y2="2500"/>
                          <a14:foregroundMark x1="49167" y1="91250" x2="49167" y2="91250"/>
                          <a14:foregroundMark x1="46667" y1="96667" x2="46667" y2="96667"/>
                          <a14:foregroundMark x1="48750" y1="3750" x2="48750" y2="3750"/>
                          <a14:foregroundMark x1="48333" y1="3333" x2="48333" y2="3333"/>
                        </a14:backgroundRemoval>
                      </a14:imgEffect>
                    </a14:imgLayer>
                  </a14:imgProps>
                </a:ext>
                <a:ext uri="{28A0092B-C50C-407E-A947-70E740481C1C}">
                  <a14:useLocalDpi xmlns:a14="http://schemas.microsoft.com/office/drawing/2010/main" val="0"/>
                </a:ext>
              </a:extLst>
            </a:blip>
            <a:srcRect/>
            <a:stretch>
              <a:fillRect/>
            </a:stretch>
          </p:blipFill>
          <p:spPr bwMode="auto">
            <a:xfrm>
              <a:off x="6192228" y="3075712"/>
              <a:ext cx="532348" cy="532348"/>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7CFB6279-1EDF-44D2-8276-DCC4EA413F0B}"/>
                </a:ext>
              </a:extLst>
            </p:cNvPr>
            <p:cNvSpPr txBox="1"/>
            <p:nvPr/>
          </p:nvSpPr>
          <p:spPr>
            <a:xfrm>
              <a:off x="5621465" y="3018721"/>
              <a:ext cx="733021" cy="646331"/>
            </a:xfrm>
            <a:prstGeom prst="rect">
              <a:avLst/>
            </a:prstGeom>
            <a:noFill/>
          </p:spPr>
          <p:txBody>
            <a:bodyPr wrap="none" rtlCol="0">
              <a:spAutoFit/>
            </a:bodyPr>
            <a:lstStyle/>
            <a:p>
              <a:r>
                <a:rPr lang="en-US" altLang="zh-TW" sz="3600" b="1" dirty="0">
                  <a:latin typeface="微軟正黑體" panose="020B0604030504040204" pitchFamily="34" charset="-120"/>
                  <a:ea typeface="微軟正黑體" panose="020B0604030504040204" pitchFamily="34" charset="-120"/>
                </a:rPr>
                <a:t>BT</a:t>
              </a:r>
              <a:endParaRPr lang="zh-TW" altLang="en-US" sz="3600" b="1" dirty="0">
                <a:latin typeface="微軟正黑體" panose="020B0604030504040204" pitchFamily="34" charset="-120"/>
                <a:ea typeface="微軟正黑體" panose="020B0604030504040204" pitchFamily="34" charset="-120"/>
              </a:endParaRPr>
            </a:p>
          </p:txBody>
        </p:sp>
      </p:grpSp>
      <p:sp>
        <p:nvSpPr>
          <p:cNvPr id="34" name="文字方塊 33">
            <a:extLst>
              <a:ext uri="{FF2B5EF4-FFF2-40B4-BE49-F238E27FC236}">
                <a16:creationId xmlns:a16="http://schemas.microsoft.com/office/drawing/2014/main" id="{D844F368-AFE9-47EF-B9E3-AA148168738D}"/>
              </a:ext>
            </a:extLst>
          </p:cNvPr>
          <p:cNvSpPr txBox="1"/>
          <p:nvPr/>
        </p:nvSpPr>
        <p:spPr>
          <a:xfrm>
            <a:off x="2092942" y="2122376"/>
            <a:ext cx="2857192" cy="523220"/>
          </a:xfrm>
          <a:prstGeom prst="rect">
            <a:avLst/>
          </a:prstGeom>
          <a:noFill/>
        </p:spPr>
        <p:txBody>
          <a:bodyPr wrap="none" rtlCol="0">
            <a:spAutoFit/>
          </a:bodyPr>
          <a:lstStyle/>
          <a:p>
            <a:pPr algn="ctr"/>
            <a:r>
              <a:rPr lang="en-US" altLang="zh-TW" sz="2800" b="1" dirty="0">
                <a:solidFill>
                  <a:srgbClr val="FF0000"/>
                </a:solidFill>
                <a:latin typeface="微軟正黑體" panose="020B0604030504040204" pitchFamily="34" charset="-120"/>
                <a:ea typeface="微軟正黑體" panose="020B0604030504040204" pitchFamily="34" charset="-120"/>
              </a:rPr>
              <a:t>R</a:t>
            </a:r>
            <a:r>
              <a:rPr lang="en-US" altLang="zh-TW" sz="2800" b="1" dirty="0">
                <a:latin typeface="微軟正黑體" panose="020B0604030504040204" pitchFamily="34" charset="-120"/>
                <a:ea typeface="微軟正黑體" panose="020B0604030504040204" pitchFamily="34" charset="-120"/>
              </a:rPr>
              <a:t>emind</a:t>
            </a:r>
            <a:r>
              <a:rPr lang="zh-TW" altLang="en-US" sz="2800" b="1" dirty="0">
                <a:latin typeface="微軟正黑體" panose="020B0604030504040204" pitchFamily="34" charset="-120"/>
                <a:ea typeface="微軟正黑體" panose="020B0604030504040204" pitchFamily="34" charset="-120"/>
              </a:rPr>
              <a:t> </a:t>
            </a:r>
            <a:r>
              <a:rPr lang="en-US" altLang="zh-TW" sz="2800" b="1" dirty="0">
                <a:solidFill>
                  <a:srgbClr val="FF0000"/>
                </a:solidFill>
                <a:latin typeface="微軟正黑體" panose="020B0604030504040204" pitchFamily="34" charset="-120"/>
                <a:ea typeface="微軟正黑體" panose="020B0604030504040204" pitchFamily="34" charset="-120"/>
              </a:rPr>
              <a:t>D</a:t>
            </a:r>
            <a:r>
              <a:rPr lang="en-US" altLang="zh-TW" sz="2800" b="1" dirty="0">
                <a:latin typeface="微軟正黑體" panose="020B0604030504040204" pitchFamily="34" charset="-120"/>
                <a:ea typeface="微軟正黑體" panose="020B0604030504040204" pitchFamily="34" charset="-120"/>
              </a:rPr>
              <a:t>evice </a:t>
            </a:r>
          </a:p>
        </p:txBody>
      </p:sp>
      <p:sp>
        <p:nvSpPr>
          <p:cNvPr id="35" name="文字方塊 34">
            <a:extLst>
              <a:ext uri="{FF2B5EF4-FFF2-40B4-BE49-F238E27FC236}">
                <a16:creationId xmlns:a16="http://schemas.microsoft.com/office/drawing/2014/main" id="{8B0E23F3-5D74-48C1-996F-F2DBCDE55356}"/>
              </a:ext>
            </a:extLst>
          </p:cNvPr>
          <p:cNvSpPr txBox="1"/>
          <p:nvPr/>
        </p:nvSpPr>
        <p:spPr>
          <a:xfrm>
            <a:off x="7531012" y="2122376"/>
            <a:ext cx="2312171" cy="523220"/>
          </a:xfrm>
          <a:prstGeom prst="rect">
            <a:avLst/>
          </a:prstGeom>
          <a:noFill/>
        </p:spPr>
        <p:txBody>
          <a:bodyPr wrap="none" rtlCol="0">
            <a:spAutoFit/>
          </a:bodyPr>
          <a:lstStyle/>
          <a:p>
            <a:r>
              <a:rPr lang="en-US" altLang="zh-TW" sz="2800" b="1" dirty="0">
                <a:solidFill>
                  <a:srgbClr val="FF0000"/>
                </a:solidFill>
                <a:latin typeface="微軟正黑體" panose="020B0604030504040204" pitchFamily="34" charset="-120"/>
                <a:ea typeface="微軟正黑體" panose="020B0604030504040204" pitchFamily="34" charset="-120"/>
              </a:rPr>
              <a:t>R</a:t>
            </a:r>
            <a:r>
              <a:rPr lang="en-US" altLang="zh-TW" sz="2800" b="1" dirty="0">
                <a:latin typeface="微軟正黑體" panose="020B0604030504040204" pitchFamily="34" charset="-120"/>
                <a:ea typeface="微軟正黑體" panose="020B0604030504040204" pitchFamily="34" charset="-120"/>
              </a:rPr>
              <a:t>emind</a:t>
            </a:r>
            <a:r>
              <a:rPr lang="en-US" altLang="zh-TW" sz="2800" b="1" dirty="0">
                <a:solidFill>
                  <a:srgbClr val="FF0000"/>
                </a:solidFill>
                <a:latin typeface="微軟正黑體" panose="020B0604030504040204" pitchFamily="34" charset="-120"/>
                <a:ea typeface="微軟正黑體" panose="020B0604030504040204" pitchFamily="34" charset="-120"/>
              </a:rPr>
              <a:t> A</a:t>
            </a:r>
            <a:r>
              <a:rPr lang="en-US" altLang="zh-TW" sz="2800" b="1" dirty="0">
                <a:latin typeface="微軟正黑體" panose="020B0604030504040204" pitchFamily="34" charset="-120"/>
                <a:ea typeface="微軟正黑體" panose="020B0604030504040204" pitchFamily="34" charset="-120"/>
              </a:rPr>
              <a:t>PP</a:t>
            </a:r>
          </a:p>
        </p:txBody>
      </p:sp>
      <p:sp>
        <p:nvSpPr>
          <p:cNvPr id="8" name="矩形: 圓角 7">
            <a:extLst>
              <a:ext uri="{FF2B5EF4-FFF2-40B4-BE49-F238E27FC236}">
                <a16:creationId xmlns:a16="http://schemas.microsoft.com/office/drawing/2014/main" id="{96EC0AB2-EF80-47C0-BD6E-2D103E213C19}"/>
              </a:ext>
            </a:extLst>
          </p:cNvPr>
          <p:cNvSpPr/>
          <p:nvPr/>
        </p:nvSpPr>
        <p:spPr>
          <a:xfrm>
            <a:off x="2355601" y="2949625"/>
            <a:ext cx="681419"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GUI</a:t>
            </a:r>
            <a:endParaRPr lang="zh-TW" altLang="en-US" b="1" dirty="0">
              <a:solidFill>
                <a:schemeClr val="tx1"/>
              </a:solidFill>
            </a:endParaRPr>
          </a:p>
        </p:txBody>
      </p:sp>
      <p:sp>
        <p:nvSpPr>
          <p:cNvPr id="36" name="矩形: 圓角 35">
            <a:extLst>
              <a:ext uri="{FF2B5EF4-FFF2-40B4-BE49-F238E27FC236}">
                <a16:creationId xmlns:a16="http://schemas.microsoft.com/office/drawing/2014/main" id="{B04F4265-B3D2-4E18-84EA-6CA4944E8E03}"/>
              </a:ext>
            </a:extLst>
          </p:cNvPr>
          <p:cNvSpPr/>
          <p:nvPr/>
        </p:nvSpPr>
        <p:spPr>
          <a:xfrm>
            <a:off x="3297418" y="2944455"/>
            <a:ext cx="713728"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ID</a:t>
            </a:r>
            <a:endParaRPr lang="zh-TW" altLang="en-US" b="1" dirty="0">
              <a:solidFill>
                <a:schemeClr val="tx1"/>
              </a:solidFill>
            </a:endParaRPr>
          </a:p>
        </p:txBody>
      </p:sp>
      <p:sp>
        <p:nvSpPr>
          <p:cNvPr id="37" name="矩形: 圓角 36">
            <a:extLst>
              <a:ext uri="{FF2B5EF4-FFF2-40B4-BE49-F238E27FC236}">
                <a16:creationId xmlns:a16="http://schemas.microsoft.com/office/drawing/2014/main" id="{430E0F55-9CDA-4DC6-813A-9787B568100F}"/>
              </a:ext>
            </a:extLst>
          </p:cNvPr>
          <p:cNvSpPr/>
          <p:nvPr/>
        </p:nvSpPr>
        <p:spPr>
          <a:xfrm>
            <a:off x="2355601" y="3771704"/>
            <a:ext cx="1667306"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KS</a:t>
            </a:r>
            <a:endParaRPr lang="zh-TW" altLang="en-US" b="1" dirty="0">
              <a:solidFill>
                <a:schemeClr val="tx1"/>
              </a:solidFill>
            </a:endParaRPr>
          </a:p>
        </p:txBody>
      </p:sp>
      <p:sp>
        <p:nvSpPr>
          <p:cNvPr id="38" name="矩形: 圓角 37">
            <a:extLst>
              <a:ext uri="{FF2B5EF4-FFF2-40B4-BE49-F238E27FC236}">
                <a16:creationId xmlns:a16="http://schemas.microsoft.com/office/drawing/2014/main" id="{FA600C8A-9C9B-446F-AE1C-9A883D1B42D7}"/>
              </a:ext>
            </a:extLst>
          </p:cNvPr>
          <p:cNvSpPr/>
          <p:nvPr/>
        </p:nvSpPr>
        <p:spPr>
          <a:xfrm>
            <a:off x="4302202" y="3771704"/>
            <a:ext cx="505240"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ED</a:t>
            </a:r>
            <a:endParaRPr lang="zh-TW" altLang="en-US" b="1" dirty="0">
              <a:solidFill>
                <a:schemeClr val="tx1"/>
              </a:solidFill>
            </a:endParaRPr>
          </a:p>
        </p:txBody>
      </p:sp>
      <p:sp>
        <p:nvSpPr>
          <p:cNvPr id="39" name="矩形: 圓角 38">
            <a:extLst>
              <a:ext uri="{FF2B5EF4-FFF2-40B4-BE49-F238E27FC236}">
                <a16:creationId xmlns:a16="http://schemas.microsoft.com/office/drawing/2014/main" id="{B34F9D8C-77B5-4F1D-ABD1-DF7C76B83A2B}"/>
              </a:ext>
            </a:extLst>
          </p:cNvPr>
          <p:cNvSpPr/>
          <p:nvPr/>
        </p:nvSpPr>
        <p:spPr>
          <a:xfrm>
            <a:off x="2351268" y="4760739"/>
            <a:ext cx="1061423"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Storage</a:t>
            </a:r>
            <a:endParaRPr lang="zh-TW" altLang="en-US" b="1" dirty="0">
              <a:solidFill>
                <a:schemeClr val="tx1"/>
              </a:solidFill>
            </a:endParaRPr>
          </a:p>
        </p:txBody>
      </p:sp>
      <p:sp>
        <p:nvSpPr>
          <p:cNvPr id="40" name="矩形: 圓角 39">
            <a:extLst>
              <a:ext uri="{FF2B5EF4-FFF2-40B4-BE49-F238E27FC236}">
                <a16:creationId xmlns:a16="http://schemas.microsoft.com/office/drawing/2014/main" id="{7EE0020F-95ED-470E-A2B9-359DA36C2892}"/>
              </a:ext>
            </a:extLst>
          </p:cNvPr>
          <p:cNvSpPr/>
          <p:nvPr/>
        </p:nvSpPr>
        <p:spPr>
          <a:xfrm>
            <a:off x="3546881" y="4760739"/>
            <a:ext cx="689439"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CI</a:t>
            </a:r>
            <a:endParaRPr lang="zh-TW" altLang="en-US" b="1" dirty="0">
              <a:solidFill>
                <a:schemeClr val="tx1"/>
              </a:solidFill>
            </a:endParaRPr>
          </a:p>
        </p:txBody>
      </p:sp>
      <p:sp>
        <p:nvSpPr>
          <p:cNvPr id="41" name="矩形: 圓角 40">
            <a:extLst>
              <a:ext uri="{FF2B5EF4-FFF2-40B4-BE49-F238E27FC236}">
                <a16:creationId xmlns:a16="http://schemas.microsoft.com/office/drawing/2014/main" id="{13953C80-FD16-4A86-B889-FDBB5B7BBD0B}"/>
              </a:ext>
            </a:extLst>
          </p:cNvPr>
          <p:cNvSpPr/>
          <p:nvPr/>
        </p:nvSpPr>
        <p:spPr>
          <a:xfrm>
            <a:off x="8106121" y="2949625"/>
            <a:ext cx="1161952"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GU</a:t>
            </a:r>
            <a:r>
              <a:rPr lang="en-US" altLang="zh-TW" b="1" dirty="0">
                <a:solidFill>
                  <a:schemeClr val="tx1"/>
                </a:solidFill>
              </a:rPr>
              <a:t>I</a:t>
            </a:r>
            <a:endParaRPr lang="zh-TW" altLang="en-US" b="1" dirty="0">
              <a:solidFill>
                <a:schemeClr val="tx1"/>
              </a:solidFill>
            </a:endParaRPr>
          </a:p>
        </p:txBody>
      </p:sp>
      <p:sp>
        <p:nvSpPr>
          <p:cNvPr id="42" name="矩形: 圓角 41">
            <a:extLst>
              <a:ext uri="{FF2B5EF4-FFF2-40B4-BE49-F238E27FC236}">
                <a16:creationId xmlns:a16="http://schemas.microsoft.com/office/drawing/2014/main" id="{B8A92EE9-DD9C-47BA-8C97-A603F2B4732D}"/>
              </a:ext>
            </a:extLst>
          </p:cNvPr>
          <p:cNvSpPr/>
          <p:nvPr/>
        </p:nvSpPr>
        <p:spPr>
          <a:xfrm>
            <a:off x="7981404" y="3771704"/>
            <a:ext cx="1394752"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KS</a:t>
            </a:r>
            <a:endParaRPr lang="zh-TW" altLang="en-US" b="1" dirty="0">
              <a:solidFill>
                <a:schemeClr val="tx1"/>
              </a:solidFill>
            </a:endParaRPr>
          </a:p>
        </p:txBody>
      </p:sp>
      <p:sp>
        <p:nvSpPr>
          <p:cNvPr id="43" name="矩形: 圓角 42">
            <a:extLst>
              <a:ext uri="{FF2B5EF4-FFF2-40B4-BE49-F238E27FC236}">
                <a16:creationId xmlns:a16="http://schemas.microsoft.com/office/drawing/2014/main" id="{523655C0-7F48-4C86-AF97-C2225DE21E5E}"/>
              </a:ext>
            </a:extLst>
          </p:cNvPr>
          <p:cNvSpPr/>
          <p:nvPr/>
        </p:nvSpPr>
        <p:spPr>
          <a:xfrm>
            <a:off x="7981404" y="4760739"/>
            <a:ext cx="1394752" cy="523220"/>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CI</a:t>
            </a:r>
            <a:endParaRPr lang="zh-TW" altLang="en-US" b="1" dirty="0">
              <a:solidFill>
                <a:schemeClr val="tx1"/>
              </a:solidFill>
            </a:endParaRPr>
          </a:p>
        </p:txBody>
      </p:sp>
      <p:cxnSp>
        <p:nvCxnSpPr>
          <p:cNvPr id="51" name="直線單箭頭接點 50">
            <a:extLst>
              <a:ext uri="{FF2B5EF4-FFF2-40B4-BE49-F238E27FC236}">
                <a16:creationId xmlns:a16="http://schemas.microsoft.com/office/drawing/2014/main" id="{CBE57EF8-577F-483D-9082-BE40237BB93E}"/>
              </a:ext>
            </a:extLst>
          </p:cNvPr>
          <p:cNvCxnSpPr>
            <a:cxnSpLocks/>
          </p:cNvCxnSpPr>
          <p:nvPr/>
        </p:nvCxnSpPr>
        <p:spPr>
          <a:xfrm>
            <a:off x="3662430" y="3467675"/>
            <a:ext cx="0" cy="30402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7B4C98CC-86B9-45BD-B815-F855A3BB3BC5}"/>
              </a:ext>
            </a:extLst>
          </p:cNvPr>
          <p:cNvCxnSpPr>
            <a:cxnSpLocks/>
          </p:cNvCxnSpPr>
          <p:nvPr/>
        </p:nvCxnSpPr>
        <p:spPr>
          <a:xfrm>
            <a:off x="2694045" y="3467675"/>
            <a:ext cx="0" cy="30919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D1EA4CB9-89EC-4E3E-B954-B80F944A6D7E}"/>
              </a:ext>
            </a:extLst>
          </p:cNvPr>
          <p:cNvCxnSpPr>
            <a:cxnSpLocks/>
          </p:cNvCxnSpPr>
          <p:nvPr/>
        </p:nvCxnSpPr>
        <p:spPr>
          <a:xfrm flipH="1">
            <a:off x="2724811" y="4294924"/>
            <a:ext cx="1" cy="46581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AAEE8EC-AA85-4610-AEA7-6635E60BA040}"/>
              </a:ext>
            </a:extLst>
          </p:cNvPr>
          <p:cNvCxnSpPr>
            <a:cxnSpLocks/>
            <a:stCxn id="40" idx="0"/>
          </p:cNvCxnSpPr>
          <p:nvPr/>
        </p:nvCxnSpPr>
        <p:spPr>
          <a:xfrm flipH="1" flipV="1">
            <a:off x="3891600" y="4294924"/>
            <a:ext cx="1" cy="46581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59BED072-7B30-43E1-A247-134C2D172394}"/>
              </a:ext>
            </a:extLst>
          </p:cNvPr>
          <p:cNvCxnSpPr>
            <a:cxnSpLocks/>
            <a:endCxn id="38" idx="1"/>
          </p:cNvCxnSpPr>
          <p:nvPr/>
        </p:nvCxnSpPr>
        <p:spPr>
          <a:xfrm>
            <a:off x="4044003" y="4033314"/>
            <a:ext cx="258199"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7EEAAEE-2F81-451B-B56B-C4223FAD31B2}"/>
              </a:ext>
            </a:extLst>
          </p:cNvPr>
          <p:cNvCxnSpPr>
            <a:cxnSpLocks/>
            <a:stCxn id="42" idx="0"/>
            <a:endCxn id="41" idx="2"/>
          </p:cNvCxnSpPr>
          <p:nvPr/>
        </p:nvCxnSpPr>
        <p:spPr>
          <a:xfrm flipV="1">
            <a:off x="8678780" y="3472845"/>
            <a:ext cx="8317" cy="298859"/>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1B446385-6148-4719-955F-BC30005CC483}"/>
              </a:ext>
            </a:extLst>
          </p:cNvPr>
          <p:cNvCxnSpPr>
            <a:cxnSpLocks/>
            <a:endCxn id="42" idx="2"/>
          </p:cNvCxnSpPr>
          <p:nvPr/>
        </p:nvCxnSpPr>
        <p:spPr>
          <a:xfrm flipH="1" flipV="1">
            <a:off x="8678780" y="4294924"/>
            <a:ext cx="8317" cy="46581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6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21</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8" name="表格 17">
            <a:extLst>
              <a:ext uri="{FF2B5EF4-FFF2-40B4-BE49-F238E27FC236}">
                <a16:creationId xmlns:a16="http://schemas.microsoft.com/office/drawing/2014/main" id="{DE14FC2D-ED3B-4F72-B408-9845ADAD5610}"/>
              </a:ext>
            </a:extLst>
          </p:cNvPr>
          <p:cNvGraphicFramePr>
            <a:graphicFrameLocks noGrp="1"/>
          </p:cNvGraphicFramePr>
          <p:nvPr>
            <p:extLst>
              <p:ext uri="{D42A27DB-BD31-4B8C-83A1-F6EECF244321}">
                <p14:modId xmlns:p14="http://schemas.microsoft.com/office/powerpoint/2010/main" val="3890804485"/>
              </p:ext>
            </p:extLst>
          </p:nvPr>
        </p:nvGraphicFramePr>
        <p:xfrm>
          <a:off x="3031450" y="1322090"/>
          <a:ext cx="7888514" cy="4639575"/>
        </p:xfrm>
        <a:graphic>
          <a:graphicData uri="http://schemas.openxmlformats.org/drawingml/2006/table">
            <a:tbl>
              <a:tblPr firstRow="1" bandRow="1"/>
              <a:tblGrid>
                <a:gridCol w="2430505">
                  <a:extLst>
                    <a:ext uri="{9D8B030D-6E8A-4147-A177-3AD203B41FA5}">
                      <a16:colId xmlns:a16="http://schemas.microsoft.com/office/drawing/2014/main" val="2259151157"/>
                    </a:ext>
                  </a:extLst>
                </a:gridCol>
                <a:gridCol w="2271712">
                  <a:extLst>
                    <a:ext uri="{9D8B030D-6E8A-4147-A177-3AD203B41FA5}">
                      <a16:colId xmlns:a16="http://schemas.microsoft.com/office/drawing/2014/main" val="3483513727"/>
                    </a:ext>
                  </a:extLst>
                </a:gridCol>
                <a:gridCol w="3186297">
                  <a:extLst>
                    <a:ext uri="{9D8B030D-6E8A-4147-A177-3AD203B41FA5}">
                      <a16:colId xmlns:a16="http://schemas.microsoft.com/office/drawing/2014/main" val="2605008701"/>
                    </a:ext>
                  </a:extLst>
                </a:gridCol>
              </a:tblGrid>
              <a:tr h="496416">
                <a:tc>
                  <a:txBody>
                    <a:bodyPr/>
                    <a:lstStyle/>
                    <a:p>
                      <a:pPr marL="0" algn="ctr" defTabSz="914400" rtl="0" eaLnBrk="1" latinLnBrk="0" hangingPunct="1"/>
                      <a:r>
                        <a:rPr lang="zh-TW" altLang="en-US" sz="2800" b="1" kern="1200" baseline="0" dirty="0">
                          <a:solidFill>
                            <a:schemeClr val="bg1"/>
                          </a:solidFill>
                          <a:latin typeface="Arial" panose="020B0604020202020204" pitchFamily="34" charset="0"/>
                          <a:ea typeface="微軟正黑體" panose="020B0604030504040204" pitchFamily="34" charset="-120"/>
                          <a:cs typeface="+mn-cs"/>
                        </a:rPr>
                        <a:t>欄位名稱</a:t>
                      </a:r>
                      <a:endParaRPr lang="zh-TW" altLang="en-US" sz="2800" b="1" kern="1200" baseline="0" noProof="0" dirty="0">
                        <a:solidFill>
                          <a:schemeClr val="bg1"/>
                        </a:solidFill>
                        <a:latin typeface="Arial" panose="020B0604020202020204" pitchFamily="34" charset="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504D"/>
                    </a:solidFill>
                  </a:tcPr>
                </a:tc>
                <a:tc>
                  <a:txBody>
                    <a:bodyPr/>
                    <a:lstStyle/>
                    <a:p>
                      <a:pPr marL="0" algn="ctr" defTabSz="914400" rtl="0" eaLnBrk="1" latinLnBrk="0" hangingPunct="1"/>
                      <a:r>
                        <a:rPr lang="zh-TW" altLang="en-US" sz="2800" b="1" kern="1200" baseline="0" dirty="0">
                          <a:solidFill>
                            <a:schemeClr val="bg1"/>
                          </a:solidFill>
                          <a:latin typeface="Arial" panose="020B0604020202020204" pitchFamily="34" charset="0"/>
                          <a:ea typeface="微軟正黑體" panose="020B0604030504040204" pitchFamily="34" charset="-120"/>
                          <a:cs typeface="+mn-cs"/>
                        </a:rPr>
                        <a:t>說明</a:t>
                      </a:r>
                      <a:endParaRPr lang="zh-TW" altLang="en-US" sz="2800" b="1" kern="1200" baseline="0" noProof="0" dirty="0">
                        <a:solidFill>
                          <a:schemeClr val="bg1"/>
                        </a:solidFill>
                        <a:latin typeface="Arial" panose="020B0604020202020204" pitchFamily="34" charset="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504D"/>
                    </a:solidFill>
                  </a:tcPr>
                </a:tc>
                <a:tc>
                  <a:txBody>
                    <a:bodyPr/>
                    <a:lstStyle/>
                    <a:p>
                      <a:pPr marL="0" algn="ctr" defTabSz="914400" rtl="0" eaLnBrk="1" latinLnBrk="0" hangingPunct="1"/>
                      <a:r>
                        <a:rPr lang="zh-TW" altLang="en-US" sz="2800" b="1" kern="1200" baseline="0" dirty="0">
                          <a:solidFill>
                            <a:schemeClr val="bg1"/>
                          </a:solidFill>
                          <a:latin typeface="Arial" panose="020B0604020202020204" pitchFamily="34" charset="0"/>
                          <a:ea typeface="微軟正黑體" panose="020B0604030504040204" pitchFamily="34" charset="-120"/>
                          <a:cs typeface="+mn-cs"/>
                        </a:rPr>
                        <a:t>所占大小</a:t>
                      </a:r>
                      <a:r>
                        <a:rPr lang="en-US" altLang="zh-TW" sz="2800" b="1" kern="1200" baseline="0" dirty="0">
                          <a:solidFill>
                            <a:schemeClr val="bg1"/>
                          </a:solidFill>
                          <a:latin typeface="Arial" panose="020B0604020202020204" pitchFamily="34" charset="0"/>
                          <a:ea typeface="微軟正黑體" panose="020B0604030504040204" pitchFamily="34" charset="-120"/>
                          <a:cs typeface="+mn-cs"/>
                        </a:rPr>
                        <a:t>(byte(s)) </a:t>
                      </a:r>
                      <a:endParaRPr lang="zh-TW" altLang="en-US" sz="2800" b="1" kern="1200" baseline="0" noProof="0" dirty="0">
                        <a:solidFill>
                          <a:schemeClr val="bg1"/>
                        </a:solidFill>
                        <a:latin typeface="Arial" panose="020B0604020202020204" pitchFamily="34" charset="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504D"/>
                    </a:solidFill>
                  </a:tcPr>
                </a:tc>
                <a:extLst>
                  <a:ext uri="{0D108BD9-81ED-4DB2-BD59-A6C34878D82A}">
                    <a16:rowId xmlns:a16="http://schemas.microsoft.com/office/drawing/2014/main" val="1159215501"/>
                  </a:ext>
                </a:extLst>
              </a:tr>
              <a:tr h="430227">
                <a:tc>
                  <a:txBody>
                    <a:bodyPr/>
                    <a:lstStyle/>
                    <a:p>
                      <a:pPr marL="0" algn="ctr" defTabSz="914400" rtl="0" eaLnBrk="1" latinLnBrk="0" hangingPunct="1"/>
                      <a:r>
                        <a:rPr lang="en-US" altLang="zh-TW" sz="2400" b="1" dirty="0">
                          <a:solidFill>
                            <a:srgbClr val="7030A0"/>
                          </a:solidFill>
                          <a:latin typeface="微軟正黑體" panose="020B0604030504040204" pitchFamily="34" charset="-120"/>
                          <a:ea typeface="微軟正黑體" panose="020B0604030504040204" pitchFamily="34" charset="-120"/>
                        </a:rPr>
                        <a:t>HEADER</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rgbClr val="7030A0"/>
                          </a:solidFill>
                          <a:latin typeface="微軟正黑體" panose="020B0604030504040204" pitchFamily="34" charset="-120"/>
                          <a:ea typeface="微軟正黑體" panose="020B0604030504040204" pitchFamily="34" charset="-120"/>
                        </a:rPr>
                        <a:t>版本資訊</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rgbClr val="7030A0"/>
                          </a:solidFill>
                          <a:latin typeface="微軟正黑體" panose="020B0604030504040204" pitchFamily="34" charset="-120"/>
                          <a:ea typeface="微軟正黑體" panose="020B0604030504040204" pitchFamily="34" charset="-120"/>
                          <a:cs typeface="+mn-cs"/>
                        </a:rPr>
                        <a:t>2</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3439298176"/>
                  </a:ext>
                </a:extLst>
              </a:tr>
              <a:tr h="430227">
                <a:tc>
                  <a:txBody>
                    <a:bodyPr/>
                    <a:lstStyle/>
                    <a:p>
                      <a:pPr marL="0" algn="ctr" defTabSz="914400" rtl="0" eaLnBrk="1" latinLnBrk="0" hangingPunct="1"/>
                      <a:r>
                        <a:rPr lang="en-US" altLang="zh-TW" sz="2400" b="1" dirty="0">
                          <a:solidFill>
                            <a:schemeClr val="accent6">
                              <a:lumMod val="75000"/>
                            </a:schemeClr>
                          </a:solidFill>
                          <a:latin typeface="微軟正黑體" panose="020B0604030504040204" pitchFamily="34" charset="-120"/>
                          <a:ea typeface="微軟正黑體" panose="020B0604030504040204" pitchFamily="34" charset="-120"/>
                        </a:rPr>
                        <a:t>ID</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chemeClr val="accent6">
                              <a:lumMod val="75000"/>
                            </a:schemeClr>
                          </a:solidFill>
                          <a:latin typeface="微軟正黑體" panose="020B0604030504040204" pitchFamily="34" charset="-120"/>
                          <a:ea typeface="微軟正黑體" panose="020B0604030504040204" pitchFamily="34" charset="-120"/>
                        </a:rPr>
                        <a:t>系統編號</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2554607160"/>
                  </a:ext>
                </a:extLst>
              </a:tr>
              <a:tr h="430227">
                <a:tc>
                  <a:txBody>
                    <a:bodyPr/>
                    <a:lstStyle/>
                    <a:p>
                      <a:pPr marL="0" algn="ctr" defTabSz="914400" rtl="0" eaLnBrk="1" latinLnBrk="0" hangingPunct="1"/>
                      <a:r>
                        <a:rPr lang="en-US" altLang="zh-TW" sz="2400" b="1" dirty="0">
                          <a:solidFill>
                            <a:schemeClr val="accent6">
                              <a:lumMod val="75000"/>
                            </a:schemeClr>
                          </a:solidFill>
                          <a:latin typeface="微軟正黑體" panose="020B0604030504040204" pitchFamily="34" charset="-120"/>
                          <a:ea typeface="微軟正黑體" panose="020B0604030504040204" pitchFamily="34" charset="-120"/>
                        </a:rPr>
                        <a:t>STATUS</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chemeClr val="accent6">
                              <a:lumMod val="75000"/>
                            </a:schemeClr>
                          </a:solidFill>
                          <a:latin typeface="微軟正黑體" panose="020B0604030504040204" pitchFamily="34" charset="-120"/>
                          <a:ea typeface="微軟正黑體" panose="020B0604030504040204" pitchFamily="34" charset="-120"/>
                        </a:rPr>
                        <a:t>系統狀態</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chemeClr val="accent6">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1862525912"/>
                  </a:ext>
                </a:extLst>
              </a:tr>
              <a:tr h="430227">
                <a:tc>
                  <a:txBody>
                    <a:bodyPr/>
                    <a:lstStyle/>
                    <a:p>
                      <a:pPr marL="0" algn="ctr" defTabSz="914400" rtl="0" eaLnBrk="1" latinLnBrk="0" hangingPunct="1"/>
                      <a:r>
                        <a:rPr lang="en-US" altLang="zh-TW" sz="2400" b="1" dirty="0">
                          <a:solidFill>
                            <a:srgbClr val="FF0000"/>
                          </a:solidFill>
                          <a:latin typeface="微軟正黑體" panose="020B0604030504040204" pitchFamily="34" charset="-120"/>
                          <a:ea typeface="微軟正黑體" panose="020B0604030504040204" pitchFamily="34" charset="-120"/>
                        </a:rPr>
                        <a:t>CMD</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rgbClr val="FF0000"/>
                          </a:solidFill>
                          <a:latin typeface="微軟正黑體" panose="020B0604030504040204" pitchFamily="34" charset="-120"/>
                          <a:ea typeface="微軟正黑體" panose="020B0604030504040204" pitchFamily="34" charset="-120"/>
                        </a:rPr>
                        <a:t>主指令</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rgbClr val="FF0000"/>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654020504"/>
                  </a:ext>
                </a:extLst>
              </a:tr>
              <a:tr h="430227">
                <a:tc>
                  <a:txBody>
                    <a:bodyPr/>
                    <a:lstStyle/>
                    <a:p>
                      <a:pPr marL="0" algn="ctr" defTabSz="914400" rtl="0" eaLnBrk="1" latinLnBrk="0" hangingPunct="1"/>
                      <a:r>
                        <a:rPr lang="en-US" altLang="zh-TW" sz="2400" b="1" dirty="0">
                          <a:solidFill>
                            <a:srgbClr val="FF0000"/>
                          </a:solidFill>
                          <a:latin typeface="微軟正黑體" panose="020B0604030504040204" pitchFamily="34" charset="-120"/>
                          <a:ea typeface="微軟正黑體" panose="020B0604030504040204" pitchFamily="34" charset="-120"/>
                        </a:rPr>
                        <a:t>SCMD</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rgbClr val="FF0000"/>
                          </a:solidFill>
                          <a:latin typeface="微軟正黑體" panose="020B0604030504040204" pitchFamily="34" charset="-120"/>
                          <a:ea typeface="微軟正黑體" panose="020B0604030504040204" pitchFamily="34" charset="-120"/>
                        </a:rPr>
                        <a:t>副指令</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rgbClr val="FF0000"/>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3667351839"/>
                  </a:ext>
                </a:extLst>
              </a:tr>
              <a:tr h="463815">
                <a:tc>
                  <a:txBody>
                    <a:bodyPr/>
                    <a:lstStyle/>
                    <a:p>
                      <a:pPr marL="0" algn="ctr" defTabSz="914400" rtl="0" eaLnBrk="1" latinLnBrk="0" hangingPunct="1"/>
                      <a:r>
                        <a:rPr lang="en-US" altLang="zh-TW" sz="2400" b="1" dirty="0">
                          <a:solidFill>
                            <a:srgbClr val="FF0000"/>
                          </a:solidFill>
                          <a:latin typeface="微軟正黑體" panose="020B0604030504040204" pitchFamily="34" charset="-120"/>
                          <a:ea typeface="微軟正黑體" panose="020B0604030504040204" pitchFamily="34" charset="-120"/>
                        </a:rPr>
                        <a:t>SCMD_ PARAM</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rgbClr val="FF0000"/>
                          </a:solidFill>
                          <a:latin typeface="微軟正黑體" panose="020B0604030504040204" pitchFamily="34" charset="-120"/>
                          <a:ea typeface="微軟正黑體" panose="020B0604030504040204" pitchFamily="34" charset="-120"/>
                        </a:rPr>
                        <a:t>副指令參數</a:t>
                      </a:r>
                      <a:endParaRPr lang="en-US" altLang="zh-TW" sz="2400" b="1" dirty="0">
                        <a:solidFill>
                          <a:srgbClr val="FF0000"/>
                        </a:solidFill>
                        <a:latin typeface="微軟正黑體" panose="020B0604030504040204" pitchFamily="34" charset="-120"/>
                        <a:ea typeface="微軟正黑體" panose="020B0604030504040204" pitchFamily="34" charset="-120"/>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rgbClr val="FF0000"/>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149626650"/>
                  </a:ext>
                </a:extLst>
              </a:tr>
              <a:tr h="4302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dirty="0">
                          <a:solidFill>
                            <a:schemeClr val="accent1">
                              <a:lumMod val="75000"/>
                            </a:schemeClr>
                          </a:solidFill>
                          <a:latin typeface="微軟正黑體" panose="020B0604030504040204" pitchFamily="34" charset="-120"/>
                          <a:ea typeface="微軟正黑體" panose="020B0604030504040204" pitchFamily="34" charset="-120"/>
                        </a:rPr>
                        <a:t>MSGL</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資料內文長度</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rPr>
                        <a:t>2</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1244379856"/>
                  </a:ext>
                </a:extLst>
              </a:tr>
              <a:tr h="4302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dirty="0">
                          <a:solidFill>
                            <a:schemeClr val="accent1">
                              <a:lumMod val="75000"/>
                            </a:schemeClr>
                          </a:solidFill>
                          <a:latin typeface="微軟正黑體" panose="020B0604030504040204" pitchFamily="34" charset="-120"/>
                          <a:ea typeface="微軟正黑體" panose="020B0604030504040204" pitchFamily="34" charset="-120"/>
                        </a:rPr>
                        <a:t>MSG</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訊息</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rPr>
                        <a:t>0~</a:t>
                      </a:r>
                      <a:r>
                        <a:rPr lang="en-US" altLang="zh-TW" sz="2400" b="1" dirty="0">
                          <a:solidFill>
                            <a:schemeClr val="accent1">
                              <a:lumMod val="75000"/>
                            </a:schemeClr>
                          </a:solidFill>
                          <a:latin typeface="微軟正黑體" panose="020B0604030504040204" pitchFamily="34" charset="-120"/>
                          <a:ea typeface="微軟正黑體" panose="020B0604030504040204" pitchFamily="34" charset="-120"/>
                        </a:rPr>
                        <a:t>MSGL</a:t>
                      </a:r>
                      <a:endParaRPr lang="zh-TW" altLang="en-US" sz="2400" b="1" kern="1200" baseline="0" noProof="0" dirty="0">
                        <a:solidFill>
                          <a:schemeClr val="accent1">
                            <a:lumMod val="75000"/>
                          </a:schemeClr>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1361297666"/>
                  </a:ext>
                </a:extLst>
              </a:tr>
              <a:tr h="4302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dirty="0">
                          <a:solidFill>
                            <a:srgbClr val="7030A0"/>
                          </a:solidFill>
                          <a:latin typeface="微軟正黑體" panose="020B0604030504040204" pitchFamily="34" charset="-120"/>
                          <a:ea typeface="微軟正黑體" panose="020B0604030504040204" pitchFamily="34" charset="-120"/>
                        </a:rPr>
                        <a:t>EOM</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zh-TW" altLang="en-US" sz="2400" b="1" dirty="0">
                          <a:solidFill>
                            <a:srgbClr val="7030A0"/>
                          </a:solidFill>
                          <a:latin typeface="微軟正黑體" panose="020B0604030504040204" pitchFamily="34" charset="-120"/>
                          <a:ea typeface="微軟正黑體" panose="020B0604030504040204" pitchFamily="34" charset="-120"/>
                        </a:rPr>
                        <a:t>結尾字元</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tc>
                  <a:txBody>
                    <a:bodyPr/>
                    <a:lstStyle/>
                    <a:p>
                      <a:pPr marL="0" algn="ctr" defTabSz="914400" rtl="0" eaLnBrk="1" latinLnBrk="0" hangingPunct="1"/>
                      <a:r>
                        <a:rPr lang="en-US" altLang="zh-TW" sz="2400" b="1" kern="1200" baseline="0" noProof="0" dirty="0">
                          <a:solidFill>
                            <a:srgbClr val="7030A0"/>
                          </a:solidFill>
                          <a:latin typeface="微軟正黑體" panose="020B0604030504040204" pitchFamily="34" charset="-120"/>
                          <a:ea typeface="微軟正黑體" panose="020B0604030504040204" pitchFamily="34" charset="-120"/>
                          <a:cs typeface="+mn-cs"/>
                        </a:rPr>
                        <a:t>1</a:t>
                      </a:r>
                      <a:endParaRPr lang="zh-TW" altLang="en-US" sz="2400" b="1" kern="1200" baseline="0" noProof="0" dirty="0">
                        <a:solidFill>
                          <a:srgbClr val="7030A0"/>
                        </a:solidFill>
                        <a:latin typeface="微軟正黑體" panose="020B0604030504040204" pitchFamily="34" charset="-120"/>
                        <a:ea typeface="微軟正黑體" panose="020B0604030504040204" pitchFamily="34" charset="-120"/>
                        <a:cs typeface="+mn-cs"/>
                      </a:endParaRP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60000"/>
                      </a:schemeClr>
                    </a:solidFill>
                  </a:tcPr>
                </a:tc>
                <a:extLst>
                  <a:ext uri="{0D108BD9-81ED-4DB2-BD59-A6C34878D82A}">
                    <a16:rowId xmlns:a16="http://schemas.microsoft.com/office/drawing/2014/main" val="3540867376"/>
                  </a:ext>
                </a:extLst>
              </a:tr>
            </a:tbl>
          </a:graphicData>
        </a:graphic>
      </p:graphicFrame>
      <p:cxnSp>
        <p:nvCxnSpPr>
          <p:cNvPr id="19" name="直線接點 18">
            <a:extLst>
              <a:ext uri="{FF2B5EF4-FFF2-40B4-BE49-F238E27FC236}">
                <a16:creationId xmlns:a16="http://schemas.microsoft.com/office/drawing/2014/main" id="{F8497258-7A65-4A52-9D96-DACAB8962F57}"/>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0" name="直線接點 19">
            <a:extLst>
              <a:ext uri="{FF2B5EF4-FFF2-40B4-BE49-F238E27FC236}">
                <a16:creationId xmlns:a16="http://schemas.microsoft.com/office/drawing/2014/main" id="{44EDB6EA-E7D3-4320-BF1D-33EE0150ABBA}"/>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3" name="矩形 22">
            <a:extLst>
              <a:ext uri="{FF2B5EF4-FFF2-40B4-BE49-F238E27FC236}">
                <a16:creationId xmlns:a16="http://schemas.microsoft.com/office/drawing/2014/main" id="{08C4805E-B86C-44F2-AB69-4EA03CD68868}"/>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標題 3">
            <a:extLst>
              <a:ext uri="{FF2B5EF4-FFF2-40B4-BE49-F238E27FC236}">
                <a16:creationId xmlns:a16="http://schemas.microsoft.com/office/drawing/2014/main" id="{2A347D27-22AD-4852-907E-3F8F188DDFE8}"/>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dirty="0"/>
              <a:t>通訊封包</a:t>
            </a:r>
          </a:p>
        </p:txBody>
      </p:sp>
      <p:grpSp>
        <p:nvGrpSpPr>
          <p:cNvPr id="11" name="群組 10">
            <a:extLst>
              <a:ext uri="{FF2B5EF4-FFF2-40B4-BE49-F238E27FC236}">
                <a16:creationId xmlns:a16="http://schemas.microsoft.com/office/drawing/2014/main" id="{AB8F827A-059D-4A3E-86E0-9F08A02F887C}"/>
              </a:ext>
            </a:extLst>
          </p:cNvPr>
          <p:cNvGrpSpPr/>
          <p:nvPr/>
        </p:nvGrpSpPr>
        <p:grpSpPr>
          <a:xfrm>
            <a:off x="-53340" y="-10175"/>
            <a:ext cx="12245340" cy="971809"/>
            <a:chOff x="0" y="-6069"/>
            <a:chExt cx="12192000" cy="971809"/>
          </a:xfrm>
        </p:grpSpPr>
        <p:pic>
          <p:nvPicPr>
            <p:cNvPr id="12" name="圖片 11">
              <a:extLst>
                <a:ext uri="{FF2B5EF4-FFF2-40B4-BE49-F238E27FC236}">
                  <a16:creationId xmlns:a16="http://schemas.microsoft.com/office/drawing/2014/main" id="{BD55C8F5-C41F-4248-8BC0-8A649E854F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3" name="圖片 12">
              <a:extLst>
                <a:ext uri="{FF2B5EF4-FFF2-40B4-BE49-F238E27FC236}">
                  <a16:creationId xmlns:a16="http://schemas.microsoft.com/office/drawing/2014/main" id="{B935F4D3-3120-47FD-9B49-1107350D542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793165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22</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1" name="表格 10">
            <a:extLst>
              <a:ext uri="{FF2B5EF4-FFF2-40B4-BE49-F238E27FC236}">
                <a16:creationId xmlns:a16="http://schemas.microsoft.com/office/drawing/2014/main" id="{543A1C6F-CA83-4BA7-9075-2267D100740D}"/>
              </a:ext>
            </a:extLst>
          </p:cNvPr>
          <p:cNvGraphicFramePr>
            <a:graphicFrameLocks noGrp="1"/>
          </p:cNvGraphicFramePr>
          <p:nvPr>
            <p:extLst>
              <p:ext uri="{D42A27DB-BD31-4B8C-83A1-F6EECF244321}">
                <p14:modId xmlns:p14="http://schemas.microsoft.com/office/powerpoint/2010/main" val="1282366864"/>
              </p:ext>
            </p:extLst>
          </p:nvPr>
        </p:nvGraphicFramePr>
        <p:xfrm>
          <a:off x="698987" y="2237656"/>
          <a:ext cx="10722161" cy="252984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698964">
                  <a:extLst>
                    <a:ext uri="{9D8B030D-6E8A-4147-A177-3AD203B41FA5}">
                      <a16:colId xmlns:a16="http://schemas.microsoft.com/office/drawing/2014/main" val="1733489540"/>
                    </a:ext>
                  </a:extLst>
                </a:gridCol>
                <a:gridCol w="1600200">
                  <a:extLst>
                    <a:ext uri="{9D8B030D-6E8A-4147-A177-3AD203B41FA5}">
                      <a16:colId xmlns:a16="http://schemas.microsoft.com/office/drawing/2014/main" val="3584457679"/>
                    </a:ext>
                  </a:extLst>
                </a:gridCol>
                <a:gridCol w="22483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藍牙連線狀態之未配對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通訊 </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未配對</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新增</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sp>
        <p:nvSpPr>
          <p:cNvPr id="12" name="矩形 11">
            <a:extLst>
              <a:ext uri="{FF2B5EF4-FFF2-40B4-BE49-F238E27FC236}">
                <a16:creationId xmlns:a16="http://schemas.microsoft.com/office/drawing/2014/main" id="{34DBC665-F720-472F-AB6C-B65449F55779}"/>
              </a:ext>
            </a:extLst>
          </p:cNvPr>
          <p:cNvSpPr/>
          <p:nvPr/>
        </p:nvSpPr>
        <p:spPr>
          <a:xfrm>
            <a:off x="223404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通訊封包</a:t>
            </a:r>
          </a:p>
        </p:txBody>
      </p:sp>
      <p:cxnSp>
        <p:nvCxnSpPr>
          <p:cNvPr id="16" name="直線接點 15">
            <a:extLst>
              <a:ext uri="{FF2B5EF4-FFF2-40B4-BE49-F238E27FC236}">
                <a16:creationId xmlns:a16="http://schemas.microsoft.com/office/drawing/2014/main" id="{08B22C97-8543-49AB-93A8-FD20F1B5E292}"/>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03BA9EDA-09DA-423C-A16D-D70B49F3E7B8}"/>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9" name="矩形 18">
            <a:extLst>
              <a:ext uri="{FF2B5EF4-FFF2-40B4-BE49-F238E27FC236}">
                <a16:creationId xmlns:a16="http://schemas.microsoft.com/office/drawing/2014/main" id="{890BA735-B549-4DF3-90A9-043E772E60B9}"/>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標題 3">
            <a:extLst>
              <a:ext uri="{FF2B5EF4-FFF2-40B4-BE49-F238E27FC236}">
                <a16:creationId xmlns:a16="http://schemas.microsoft.com/office/drawing/2014/main" id="{C28800B2-954D-412D-8108-CBF3C50D305A}"/>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grpSp>
        <p:nvGrpSpPr>
          <p:cNvPr id="13" name="群組 12">
            <a:extLst>
              <a:ext uri="{FF2B5EF4-FFF2-40B4-BE49-F238E27FC236}">
                <a16:creationId xmlns:a16="http://schemas.microsoft.com/office/drawing/2014/main" id="{0DC0455F-A81F-47AB-B045-584A0012D693}"/>
              </a:ext>
            </a:extLst>
          </p:cNvPr>
          <p:cNvGrpSpPr/>
          <p:nvPr/>
        </p:nvGrpSpPr>
        <p:grpSpPr>
          <a:xfrm>
            <a:off x="-53340" y="-10175"/>
            <a:ext cx="12245340" cy="971809"/>
            <a:chOff x="0" y="-6069"/>
            <a:chExt cx="12192000" cy="971809"/>
          </a:xfrm>
        </p:grpSpPr>
        <p:pic>
          <p:nvPicPr>
            <p:cNvPr id="14" name="圖片 13">
              <a:extLst>
                <a:ext uri="{FF2B5EF4-FFF2-40B4-BE49-F238E27FC236}">
                  <a16:creationId xmlns:a16="http://schemas.microsoft.com/office/drawing/2014/main" id="{6925FAE8-738D-4016-99EB-C000B49BAD6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5" name="圖片 14">
              <a:extLst>
                <a:ext uri="{FF2B5EF4-FFF2-40B4-BE49-F238E27FC236}">
                  <a16:creationId xmlns:a16="http://schemas.microsoft.com/office/drawing/2014/main" id="{D823D135-C259-4640-B457-0F450B791D1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284034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23</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1" name="表格 10">
            <a:extLst>
              <a:ext uri="{FF2B5EF4-FFF2-40B4-BE49-F238E27FC236}">
                <a16:creationId xmlns:a16="http://schemas.microsoft.com/office/drawing/2014/main" id="{543A1C6F-CA83-4BA7-9075-2267D100740D}"/>
              </a:ext>
            </a:extLst>
          </p:cNvPr>
          <p:cNvGraphicFramePr>
            <a:graphicFrameLocks noGrp="1"/>
          </p:cNvGraphicFramePr>
          <p:nvPr>
            <p:extLst>
              <p:ext uri="{D42A27DB-BD31-4B8C-83A1-F6EECF244321}">
                <p14:modId xmlns:p14="http://schemas.microsoft.com/office/powerpoint/2010/main" val="2001905241"/>
              </p:ext>
            </p:extLst>
          </p:nvPr>
        </p:nvGraphicFramePr>
        <p:xfrm>
          <a:off x="698987" y="2237656"/>
          <a:ext cx="10722161" cy="252984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00200">
                  <a:extLst>
                    <a:ext uri="{9D8B030D-6E8A-4147-A177-3AD203B41FA5}">
                      <a16:colId xmlns:a16="http://schemas.microsoft.com/office/drawing/2014/main" val="3584457679"/>
                    </a:ext>
                  </a:extLst>
                </a:gridCol>
                <a:gridCol w="22229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藍牙連線狀態之已配對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通訊 </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已配對</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關閉</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6" name="直線接點 15">
            <a:extLst>
              <a:ext uri="{FF2B5EF4-FFF2-40B4-BE49-F238E27FC236}">
                <a16:creationId xmlns:a16="http://schemas.microsoft.com/office/drawing/2014/main" id="{E264C90C-6D92-41DB-BFD4-A21CA81BF2FA}"/>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E48721B3-6C8C-4B68-8030-5D1ACD1CDA70}"/>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243E9385-1602-4EC6-AB56-94FEE1DB9DB6}"/>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776550CB-CA74-4FD5-AEB3-2D9A422FEEF8}"/>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sp>
        <p:nvSpPr>
          <p:cNvPr id="20" name="矩形 19">
            <a:extLst>
              <a:ext uri="{FF2B5EF4-FFF2-40B4-BE49-F238E27FC236}">
                <a16:creationId xmlns:a16="http://schemas.microsoft.com/office/drawing/2014/main" id="{07097345-28FA-4DD7-9972-428ACF415D05}"/>
              </a:ext>
            </a:extLst>
          </p:cNvPr>
          <p:cNvSpPr/>
          <p:nvPr/>
        </p:nvSpPr>
        <p:spPr>
          <a:xfrm>
            <a:off x="223404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通訊封包</a:t>
            </a:r>
          </a:p>
        </p:txBody>
      </p:sp>
      <p:grpSp>
        <p:nvGrpSpPr>
          <p:cNvPr id="12" name="群組 11">
            <a:extLst>
              <a:ext uri="{FF2B5EF4-FFF2-40B4-BE49-F238E27FC236}">
                <a16:creationId xmlns:a16="http://schemas.microsoft.com/office/drawing/2014/main" id="{9BE6A1A9-5290-498C-BCCC-4AE63501CEDF}"/>
              </a:ext>
            </a:extLst>
          </p:cNvPr>
          <p:cNvGrpSpPr/>
          <p:nvPr/>
        </p:nvGrpSpPr>
        <p:grpSpPr>
          <a:xfrm>
            <a:off x="-53340" y="-10175"/>
            <a:ext cx="12245340" cy="971809"/>
            <a:chOff x="0" y="-6069"/>
            <a:chExt cx="12192000" cy="971809"/>
          </a:xfrm>
        </p:grpSpPr>
        <p:pic>
          <p:nvPicPr>
            <p:cNvPr id="13" name="圖片 12">
              <a:extLst>
                <a:ext uri="{FF2B5EF4-FFF2-40B4-BE49-F238E27FC236}">
                  <a16:creationId xmlns:a16="http://schemas.microsoft.com/office/drawing/2014/main" id="{037E6768-DFB5-44E3-9417-28D67B563AE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4" name="圖片 13">
              <a:extLst>
                <a:ext uri="{FF2B5EF4-FFF2-40B4-BE49-F238E27FC236}">
                  <a16:creationId xmlns:a16="http://schemas.microsoft.com/office/drawing/2014/main" id="{4DDD6123-0F0E-4D7C-9979-221064FAA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8094236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24</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1" name="表格 10">
            <a:extLst>
              <a:ext uri="{FF2B5EF4-FFF2-40B4-BE49-F238E27FC236}">
                <a16:creationId xmlns:a16="http://schemas.microsoft.com/office/drawing/2014/main" id="{543A1C6F-CA83-4BA7-9075-2267D100740D}"/>
              </a:ext>
            </a:extLst>
          </p:cNvPr>
          <p:cNvGraphicFramePr>
            <a:graphicFrameLocks noGrp="1"/>
          </p:cNvGraphicFramePr>
          <p:nvPr>
            <p:extLst>
              <p:ext uri="{D42A27DB-BD31-4B8C-83A1-F6EECF244321}">
                <p14:modId xmlns:p14="http://schemas.microsoft.com/office/powerpoint/2010/main" val="1052118223"/>
              </p:ext>
            </p:extLst>
          </p:nvPr>
        </p:nvGraphicFramePr>
        <p:xfrm>
          <a:off x="698987" y="2237656"/>
          <a:ext cx="10722161" cy="252984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通訊握手確認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通訊 </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3:</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握手</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檢查</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6" name="直線接點 15">
            <a:extLst>
              <a:ext uri="{FF2B5EF4-FFF2-40B4-BE49-F238E27FC236}">
                <a16:creationId xmlns:a16="http://schemas.microsoft.com/office/drawing/2014/main" id="{69A325C1-5F8C-4475-928B-10050275A2F4}"/>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1F879796-4B62-4B6B-BC42-7E3511183995}"/>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DBB655B0-F783-4D93-B117-381AA39237D4}"/>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6AF576EA-9099-4255-A5D6-84F9D5B56E3F}"/>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sp>
        <p:nvSpPr>
          <p:cNvPr id="20" name="矩形 19">
            <a:extLst>
              <a:ext uri="{FF2B5EF4-FFF2-40B4-BE49-F238E27FC236}">
                <a16:creationId xmlns:a16="http://schemas.microsoft.com/office/drawing/2014/main" id="{C7A695C5-89D5-42D5-A22F-DC4BB9336D26}"/>
              </a:ext>
            </a:extLst>
          </p:cNvPr>
          <p:cNvSpPr/>
          <p:nvPr/>
        </p:nvSpPr>
        <p:spPr>
          <a:xfrm>
            <a:off x="223404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通訊封包</a:t>
            </a:r>
          </a:p>
        </p:txBody>
      </p:sp>
      <p:grpSp>
        <p:nvGrpSpPr>
          <p:cNvPr id="12" name="群組 11">
            <a:extLst>
              <a:ext uri="{FF2B5EF4-FFF2-40B4-BE49-F238E27FC236}">
                <a16:creationId xmlns:a16="http://schemas.microsoft.com/office/drawing/2014/main" id="{D6254FCC-7698-47D9-9F23-FED704D17BE1}"/>
              </a:ext>
            </a:extLst>
          </p:cNvPr>
          <p:cNvGrpSpPr/>
          <p:nvPr/>
        </p:nvGrpSpPr>
        <p:grpSpPr>
          <a:xfrm>
            <a:off x="-53340" y="-10175"/>
            <a:ext cx="12245340" cy="971809"/>
            <a:chOff x="0" y="-6069"/>
            <a:chExt cx="12192000" cy="971809"/>
          </a:xfrm>
        </p:grpSpPr>
        <p:pic>
          <p:nvPicPr>
            <p:cNvPr id="13" name="圖片 12">
              <a:extLst>
                <a:ext uri="{FF2B5EF4-FFF2-40B4-BE49-F238E27FC236}">
                  <a16:creationId xmlns:a16="http://schemas.microsoft.com/office/drawing/2014/main" id="{C68FB7F9-F81C-4C23-ABE6-64253964F29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4" name="圖片 13">
              <a:extLst>
                <a:ext uri="{FF2B5EF4-FFF2-40B4-BE49-F238E27FC236}">
                  <a16:creationId xmlns:a16="http://schemas.microsoft.com/office/drawing/2014/main" id="{4A897123-A120-41C2-8C3A-50F246D34DE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511089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25</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1" name="表格 10">
            <a:extLst>
              <a:ext uri="{FF2B5EF4-FFF2-40B4-BE49-F238E27FC236}">
                <a16:creationId xmlns:a16="http://schemas.microsoft.com/office/drawing/2014/main" id="{543A1C6F-CA83-4BA7-9075-2267D100740D}"/>
              </a:ext>
            </a:extLst>
          </p:cNvPr>
          <p:cNvGraphicFramePr>
            <a:graphicFrameLocks noGrp="1"/>
          </p:cNvGraphicFramePr>
          <p:nvPr>
            <p:extLst>
              <p:ext uri="{D42A27DB-BD31-4B8C-83A1-F6EECF244321}">
                <p14:modId xmlns:p14="http://schemas.microsoft.com/office/powerpoint/2010/main" val="3788582780"/>
              </p:ext>
            </p:extLst>
          </p:nvPr>
        </p:nvGraphicFramePr>
        <p:xfrm>
          <a:off x="698987" y="2237656"/>
          <a:ext cx="10722161" cy="280416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刪除提醒</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4">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提醒</a:t>
                      </a:r>
                    </a:p>
                  </a:txBody>
                  <a:tcPr anchor="ctr">
                    <a:solidFill>
                      <a:srgbClr val="FFFFFF">
                        <a:alpha val="80000"/>
                      </a:srgbClr>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刪除</a:t>
                      </a: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0:SD Error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意外錯誤</a:t>
                      </a:r>
                    </a:p>
                  </a:txBody>
                  <a:tcPr anchor="ctr">
                    <a:solidFill>
                      <a:srgbClr val="FFFFFF">
                        <a:alpha val="80000"/>
                      </a:srgbClr>
                    </a:solidFill>
                  </a:tcPr>
                </a:tc>
                <a:extLst>
                  <a:ext uri="{0D108BD9-81ED-4DB2-BD59-A6C34878D82A}">
                    <a16:rowId xmlns:a16="http://schemas.microsoft.com/office/drawing/2014/main" val="3190147614"/>
                  </a:ext>
                </a:extLst>
              </a:tr>
              <a:tr h="228600">
                <a:tc rowSpan="2">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22860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Date(6)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Time(4)</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604652096"/>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sp>
        <p:nvSpPr>
          <p:cNvPr id="12" name="矩形 11">
            <a:extLst>
              <a:ext uri="{FF2B5EF4-FFF2-40B4-BE49-F238E27FC236}">
                <a16:creationId xmlns:a16="http://schemas.microsoft.com/office/drawing/2014/main" id="{48130AA2-C2B6-40F0-B108-C3A6C154AF90}"/>
              </a:ext>
            </a:extLst>
          </p:cNvPr>
          <p:cNvSpPr/>
          <p:nvPr/>
        </p:nvSpPr>
        <p:spPr>
          <a:xfrm>
            <a:off x="2234048" y="1153754"/>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cxnSp>
        <p:nvCxnSpPr>
          <p:cNvPr id="16" name="直線接點 15">
            <a:extLst>
              <a:ext uri="{FF2B5EF4-FFF2-40B4-BE49-F238E27FC236}">
                <a16:creationId xmlns:a16="http://schemas.microsoft.com/office/drawing/2014/main" id="{9750CFC3-8829-4E7B-B937-907DC18873E2}"/>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B0F9AE69-295E-4351-BD2C-DBEE92960383}"/>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B4A5127A-B485-4992-BFC6-20CE13345C85}"/>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6B94A6C8-4B54-44DF-BF1C-1FFEAC488ECA}"/>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grpSp>
        <p:nvGrpSpPr>
          <p:cNvPr id="13" name="群組 12">
            <a:extLst>
              <a:ext uri="{FF2B5EF4-FFF2-40B4-BE49-F238E27FC236}">
                <a16:creationId xmlns:a16="http://schemas.microsoft.com/office/drawing/2014/main" id="{4A3D003A-407F-4B45-A7B2-016F1FECC58C}"/>
              </a:ext>
            </a:extLst>
          </p:cNvPr>
          <p:cNvGrpSpPr/>
          <p:nvPr/>
        </p:nvGrpSpPr>
        <p:grpSpPr>
          <a:xfrm>
            <a:off x="-53340" y="-10175"/>
            <a:ext cx="12245340" cy="971809"/>
            <a:chOff x="0" y="-6069"/>
            <a:chExt cx="12192000" cy="971809"/>
          </a:xfrm>
        </p:grpSpPr>
        <p:pic>
          <p:nvPicPr>
            <p:cNvPr id="14" name="圖片 13">
              <a:extLst>
                <a:ext uri="{FF2B5EF4-FFF2-40B4-BE49-F238E27FC236}">
                  <a16:creationId xmlns:a16="http://schemas.microsoft.com/office/drawing/2014/main" id="{E2C91718-154C-40C7-8B4C-CBAFFA58F44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5" name="圖片 14">
              <a:extLst>
                <a:ext uri="{FF2B5EF4-FFF2-40B4-BE49-F238E27FC236}">
                  <a16:creationId xmlns:a16="http://schemas.microsoft.com/office/drawing/2014/main" id="{42F22ED9-41AB-4CA1-9C62-B97DCBFDC5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5602224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26</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1" name="表格 10">
            <a:extLst>
              <a:ext uri="{FF2B5EF4-FFF2-40B4-BE49-F238E27FC236}">
                <a16:creationId xmlns:a16="http://schemas.microsoft.com/office/drawing/2014/main" id="{543A1C6F-CA83-4BA7-9075-2267D100740D}"/>
              </a:ext>
            </a:extLst>
          </p:cNvPr>
          <p:cNvGraphicFramePr>
            <a:graphicFrameLocks noGrp="1"/>
          </p:cNvGraphicFramePr>
          <p:nvPr>
            <p:extLst>
              <p:ext uri="{D42A27DB-BD31-4B8C-83A1-F6EECF244321}">
                <p14:modId xmlns:p14="http://schemas.microsoft.com/office/powerpoint/2010/main" val="345222619"/>
              </p:ext>
            </p:extLst>
          </p:nvPr>
        </p:nvGraphicFramePr>
        <p:xfrm>
          <a:off x="698987" y="1978660"/>
          <a:ext cx="10722161" cy="352806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新增提醒</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118110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提醒</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刪除</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0:SD Error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日期錯誤</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時間重複</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3:</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意外錯誤</a:t>
                      </a:r>
                    </a:p>
                  </a:txBody>
                  <a:tcPr anchor="ctr">
                    <a:solidFill>
                      <a:srgbClr val="FFFFFF">
                        <a:alpha val="80000"/>
                      </a:srgbClr>
                    </a:solidFill>
                  </a:tcPr>
                </a:tc>
                <a:extLst>
                  <a:ext uri="{0D108BD9-81ED-4DB2-BD59-A6C34878D82A}">
                    <a16:rowId xmlns:a16="http://schemas.microsoft.com/office/drawing/2014/main" val="3190147614"/>
                  </a:ext>
                </a:extLst>
              </a:tr>
              <a:tr h="52959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12</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Date(6)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Time(4)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Note(2)</a:t>
                      </a:r>
                      <a:endPar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358709564"/>
                  </a:ext>
                </a:extLst>
              </a:tr>
              <a:tr h="52959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6" name="直線接點 15">
            <a:extLst>
              <a:ext uri="{FF2B5EF4-FFF2-40B4-BE49-F238E27FC236}">
                <a16:creationId xmlns:a16="http://schemas.microsoft.com/office/drawing/2014/main" id="{E71542B6-2AE6-4806-8569-72767D288BDA}"/>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7" name="直線接點 16">
            <a:extLst>
              <a:ext uri="{FF2B5EF4-FFF2-40B4-BE49-F238E27FC236}">
                <a16:creationId xmlns:a16="http://schemas.microsoft.com/office/drawing/2014/main" id="{5BD5052B-DB0E-4E96-822E-59EE48498989}"/>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a:extLst>
              <a:ext uri="{FF2B5EF4-FFF2-40B4-BE49-F238E27FC236}">
                <a16:creationId xmlns:a16="http://schemas.microsoft.com/office/drawing/2014/main" id="{CC6DF024-381D-4526-A515-A15C23E889E9}"/>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標題 3">
            <a:extLst>
              <a:ext uri="{FF2B5EF4-FFF2-40B4-BE49-F238E27FC236}">
                <a16:creationId xmlns:a16="http://schemas.microsoft.com/office/drawing/2014/main" id="{BAFB7D72-70DE-4101-9177-842BCE68AAA5}"/>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sp>
        <p:nvSpPr>
          <p:cNvPr id="20" name="矩形 19">
            <a:extLst>
              <a:ext uri="{FF2B5EF4-FFF2-40B4-BE49-F238E27FC236}">
                <a16:creationId xmlns:a16="http://schemas.microsoft.com/office/drawing/2014/main" id="{AF606AF1-B6D1-4F7B-A2FC-551162E41A89}"/>
              </a:ext>
            </a:extLst>
          </p:cNvPr>
          <p:cNvSpPr/>
          <p:nvPr/>
        </p:nvSpPr>
        <p:spPr>
          <a:xfrm>
            <a:off x="2234048" y="1153754"/>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grpSp>
        <p:nvGrpSpPr>
          <p:cNvPr id="12" name="群組 11">
            <a:extLst>
              <a:ext uri="{FF2B5EF4-FFF2-40B4-BE49-F238E27FC236}">
                <a16:creationId xmlns:a16="http://schemas.microsoft.com/office/drawing/2014/main" id="{774ADFAF-96C7-440B-B4D7-8FC89840391A}"/>
              </a:ext>
            </a:extLst>
          </p:cNvPr>
          <p:cNvGrpSpPr/>
          <p:nvPr/>
        </p:nvGrpSpPr>
        <p:grpSpPr>
          <a:xfrm>
            <a:off x="-53340" y="-10175"/>
            <a:ext cx="12245340" cy="971809"/>
            <a:chOff x="0" y="-6069"/>
            <a:chExt cx="12192000" cy="971809"/>
          </a:xfrm>
        </p:grpSpPr>
        <p:pic>
          <p:nvPicPr>
            <p:cNvPr id="13" name="圖片 12">
              <a:extLst>
                <a:ext uri="{FF2B5EF4-FFF2-40B4-BE49-F238E27FC236}">
                  <a16:creationId xmlns:a16="http://schemas.microsoft.com/office/drawing/2014/main" id="{EC9F301A-30C8-4A4A-AF08-CC94B86F980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4" name="圖片 13">
              <a:extLst>
                <a:ext uri="{FF2B5EF4-FFF2-40B4-BE49-F238E27FC236}">
                  <a16:creationId xmlns:a16="http://schemas.microsoft.com/office/drawing/2014/main" id="{3E5DB708-4A43-414B-A5C1-87321989177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653035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27</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6" name="表格 15">
            <a:extLst>
              <a:ext uri="{FF2B5EF4-FFF2-40B4-BE49-F238E27FC236}">
                <a16:creationId xmlns:a16="http://schemas.microsoft.com/office/drawing/2014/main" id="{1D8EF40F-CEE0-4C82-98BB-68DE33E61F8A}"/>
              </a:ext>
            </a:extLst>
          </p:cNvPr>
          <p:cNvGraphicFramePr>
            <a:graphicFrameLocks noGrp="1"/>
          </p:cNvGraphicFramePr>
          <p:nvPr>
            <p:extLst>
              <p:ext uri="{D42A27DB-BD31-4B8C-83A1-F6EECF244321}">
                <p14:modId xmlns:p14="http://schemas.microsoft.com/office/powerpoint/2010/main" val="4008197910"/>
              </p:ext>
            </p:extLst>
          </p:nvPr>
        </p:nvGraphicFramePr>
        <p:xfrm>
          <a:off x="698987" y="2237656"/>
          <a:ext cx="10722161" cy="252984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提醒寶系統設定之重置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設定</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重置</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8" name="直線接點 17">
            <a:extLst>
              <a:ext uri="{FF2B5EF4-FFF2-40B4-BE49-F238E27FC236}">
                <a16:creationId xmlns:a16="http://schemas.microsoft.com/office/drawing/2014/main" id="{2332DBA1-37FA-40AF-BEDF-53A7BB5F6334}"/>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9" name="直線接點 18">
            <a:extLst>
              <a:ext uri="{FF2B5EF4-FFF2-40B4-BE49-F238E27FC236}">
                <a16:creationId xmlns:a16="http://schemas.microsoft.com/office/drawing/2014/main" id="{8E79A8E8-2E9B-41D1-91A4-55C2B26B47F1}"/>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0" name="矩形 19">
            <a:extLst>
              <a:ext uri="{FF2B5EF4-FFF2-40B4-BE49-F238E27FC236}">
                <a16:creationId xmlns:a16="http://schemas.microsoft.com/office/drawing/2014/main" id="{1B609454-C9A3-4CF3-9677-4440796A3975}"/>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標題 3">
            <a:extLst>
              <a:ext uri="{FF2B5EF4-FFF2-40B4-BE49-F238E27FC236}">
                <a16:creationId xmlns:a16="http://schemas.microsoft.com/office/drawing/2014/main" id="{B6D52FCC-81F7-4C15-8C43-1E51D74F8C24}"/>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sp>
        <p:nvSpPr>
          <p:cNvPr id="22" name="矩形 21">
            <a:extLst>
              <a:ext uri="{FF2B5EF4-FFF2-40B4-BE49-F238E27FC236}">
                <a16:creationId xmlns:a16="http://schemas.microsoft.com/office/drawing/2014/main" id="{87B9B1AB-5510-4A18-BB52-3643DCA04CD5}"/>
              </a:ext>
            </a:extLst>
          </p:cNvPr>
          <p:cNvSpPr/>
          <p:nvPr/>
        </p:nvSpPr>
        <p:spPr>
          <a:xfrm>
            <a:off x="2234048" y="1153754"/>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grpSp>
        <p:nvGrpSpPr>
          <p:cNvPr id="12" name="群組 11">
            <a:extLst>
              <a:ext uri="{FF2B5EF4-FFF2-40B4-BE49-F238E27FC236}">
                <a16:creationId xmlns:a16="http://schemas.microsoft.com/office/drawing/2014/main" id="{48776E1A-B0B5-4E30-8ADA-B9A3D2FF436B}"/>
              </a:ext>
            </a:extLst>
          </p:cNvPr>
          <p:cNvGrpSpPr/>
          <p:nvPr/>
        </p:nvGrpSpPr>
        <p:grpSpPr>
          <a:xfrm>
            <a:off x="-53340" y="-10175"/>
            <a:ext cx="12245340" cy="971809"/>
            <a:chOff x="0" y="-6069"/>
            <a:chExt cx="12192000" cy="971809"/>
          </a:xfrm>
        </p:grpSpPr>
        <p:pic>
          <p:nvPicPr>
            <p:cNvPr id="13" name="圖片 12">
              <a:extLst>
                <a:ext uri="{FF2B5EF4-FFF2-40B4-BE49-F238E27FC236}">
                  <a16:creationId xmlns:a16="http://schemas.microsoft.com/office/drawing/2014/main" id="{EF41EE71-A01C-4BA7-A222-8C5DD23F5B3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4" name="圖片 13">
              <a:extLst>
                <a:ext uri="{FF2B5EF4-FFF2-40B4-BE49-F238E27FC236}">
                  <a16:creationId xmlns:a16="http://schemas.microsoft.com/office/drawing/2014/main" id="{ADF5E0B4-85A8-4877-8C75-30176E98169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57975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28</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12" name="矩形 11">
            <a:extLst>
              <a:ext uri="{FF2B5EF4-FFF2-40B4-BE49-F238E27FC236}">
                <a16:creationId xmlns:a16="http://schemas.microsoft.com/office/drawing/2014/main" id="{48130AA2-C2B6-40F0-B108-C3A6C154AF90}"/>
              </a:ext>
            </a:extLst>
          </p:cNvPr>
          <p:cNvSpPr/>
          <p:nvPr/>
        </p:nvSpPr>
        <p:spPr>
          <a:xfrm>
            <a:off x="223404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graphicFrame>
        <p:nvGraphicFramePr>
          <p:cNvPr id="16" name="表格 15">
            <a:extLst>
              <a:ext uri="{FF2B5EF4-FFF2-40B4-BE49-F238E27FC236}">
                <a16:creationId xmlns:a16="http://schemas.microsoft.com/office/drawing/2014/main" id="{1D8EF40F-CEE0-4C82-98BB-68DE33E61F8A}"/>
              </a:ext>
            </a:extLst>
          </p:cNvPr>
          <p:cNvGraphicFramePr>
            <a:graphicFrameLocks noGrp="1"/>
          </p:cNvGraphicFramePr>
          <p:nvPr>
            <p:extLst>
              <p:ext uri="{D42A27DB-BD31-4B8C-83A1-F6EECF244321}">
                <p14:modId xmlns:p14="http://schemas.microsoft.com/office/powerpoint/2010/main" val="509308450"/>
              </p:ext>
            </p:extLst>
          </p:nvPr>
        </p:nvGraphicFramePr>
        <p:xfrm>
          <a:off x="698987" y="2263056"/>
          <a:ext cx="10722161" cy="292608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提醒寶系統設定之色盲</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設定</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色盲</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65532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0:</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無色盲</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紅色盲</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綠色盲</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baseline="0" noProof="0" dirty="0">
                          <a:solidFill>
                            <a:schemeClr val="dk1"/>
                          </a:solidFill>
                          <a:latin typeface="Arial" panose="020B0604020202020204" pitchFamily="34" charset="0"/>
                          <a:ea typeface="微軟正黑體" panose="020B0604030504040204" pitchFamily="34" charset="-120"/>
                          <a:cs typeface="+mn-cs"/>
                        </a:rPr>
                        <a:t>3.</a:t>
                      </a:r>
                      <a:r>
                        <a:rPr lang="zh-TW" altLang="en-US" sz="2000" b="1" kern="1200" baseline="0" noProof="0" dirty="0">
                          <a:solidFill>
                            <a:schemeClr val="dk1"/>
                          </a:solidFill>
                          <a:latin typeface="Arial" panose="020B0604020202020204" pitchFamily="34" charset="0"/>
                          <a:ea typeface="微軟正黑體" panose="020B0604030504040204" pitchFamily="34" charset="-120"/>
                          <a:cs typeface="+mn-cs"/>
                        </a:rPr>
                        <a:t>藍色盲</a:t>
                      </a:r>
                    </a:p>
                  </a:txBody>
                  <a:tcPr anchor="ctr">
                    <a:solidFill>
                      <a:srgbClr val="FFFFFF">
                        <a:alpha val="80000"/>
                      </a:srgbClr>
                    </a:solidFill>
                  </a:tcPr>
                </a:tc>
                <a:extLst>
                  <a:ext uri="{0D108BD9-81ED-4DB2-BD59-A6C34878D82A}">
                    <a16:rowId xmlns:a16="http://schemas.microsoft.com/office/drawing/2014/main" val="49342408"/>
                  </a:ext>
                </a:extLst>
              </a:tr>
              <a:tr h="65532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8" name="直線接點 17">
            <a:extLst>
              <a:ext uri="{FF2B5EF4-FFF2-40B4-BE49-F238E27FC236}">
                <a16:creationId xmlns:a16="http://schemas.microsoft.com/office/drawing/2014/main" id="{E631694F-32AB-4F36-9877-514F7853D972}"/>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9" name="直線接點 18">
            <a:extLst>
              <a:ext uri="{FF2B5EF4-FFF2-40B4-BE49-F238E27FC236}">
                <a16:creationId xmlns:a16="http://schemas.microsoft.com/office/drawing/2014/main" id="{1EFE4E66-92C8-4CC2-BC81-3FC17C44F15E}"/>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0" name="矩形 19">
            <a:extLst>
              <a:ext uri="{FF2B5EF4-FFF2-40B4-BE49-F238E27FC236}">
                <a16:creationId xmlns:a16="http://schemas.microsoft.com/office/drawing/2014/main" id="{C28517B2-6011-4923-92F4-9AE280AB42FD}"/>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標題 3">
            <a:extLst>
              <a:ext uri="{FF2B5EF4-FFF2-40B4-BE49-F238E27FC236}">
                <a16:creationId xmlns:a16="http://schemas.microsoft.com/office/drawing/2014/main" id="{6EA57CDC-8AE3-4FF3-A01A-4A3EC422E388}"/>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grpSp>
        <p:nvGrpSpPr>
          <p:cNvPr id="13" name="群組 12">
            <a:extLst>
              <a:ext uri="{FF2B5EF4-FFF2-40B4-BE49-F238E27FC236}">
                <a16:creationId xmlns:a16="http://schemas.microsoft.com/office/drawing/2014/main" id="{1CAEFB23-AD4C-4FD5-B919-44925A295E3A}"/>
              </a:ext>
            </a:extLst>
          </p:cNvPr>
          <p:cNvGrpSpPr/>
          <p:nvPr/>
        </p:nvGrpSpPr>
        <p:grpSpPr>
          <a:xfrm>
            <a:off x="-53340" y="-10175"/>
            <a:ext cx="12245340" cy="971809"/>
            <a:chOff x="0" y="-6069"/>
            <a:chExt cx="12192000" cy="971809"/>
          </a:xfrm>
        </p:grpSpPr>
        <p:pic>
          <p:nvPicPr>
            <p:cNvPr id="14" name="圖片 13">
              <a:extLst>
                <a:ext uri="{FF2B5EF4-FFF2-40B4-BE49-F238E27FC236}">
                  <a16:creationId xmlns:a16="http://schemas.microsoft.com/office/drawing/2014/main" id="{900FCCDE-607D-47EF-B42F-ADBB12F5086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5" name="圖片 14">
              <a:extLst>
                <a:ext uri="{FF2B5EF4-FFF2-40B4-BE49-F238E27FC236}">
                  <a16:creationId xmlns:a16="http://schemas.microsoft.com/office/drawing/2014/main" id="{0A3A98BF-F38E-4653-9628-F35B3790FA8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6787701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29</a:t>
            </a:fld>
            <a:endParaRPr lang="en-US" dirty="0"/>
          </a:p>
        </p:txBody>
      </p:sp>
      <p:graphicFrame>
        <p:nvGraphicFramePr>
          <p:cNvPr id="16" name="表格 15">
            <a:extLst>
              <a:ext uri="{FF2B5EF4-FFF2-40B4-BE49-F238E27FC236}">
                <a16:creationId xmlns:a16="http://schemas.microsoft.com/office/drawing/2014/main" id="{1D8EF40F-CEE0-4C82-98BB-68DE33E61F8A}"/>
              </a:ext>
            </a:extLst>
          </p:cNvPr>
          <p:cNvGraphicFramePr>
            <a:graphicFrameLocks noGrp="1"/>
          </p:cNvGraphicFramePr>
          <p:nvPr>
            <p:extLst>
              <p:ext uri="{D42A27DB-BD31-4B8C-83A1-F6EECF244321}">
                <p14:modId xmlns:p14="http://schemas.microsoft.com/office/powerpoint/2010/main" val="1337548532"/>
              </p:ext>
            </p:extLst>
          </p:nvPr>
        </p:nvGraphicFramePr>
        <p:xfrm>
          <a:off x="698987" y="2237656"/>
          <a:ext cx="10722161" cy="2905844"/>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1724364">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97587">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提醒寶系統設定之語言</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3">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設定</a:t>
                      </a:r>
                    </a:p>
                  </a:txBody>
                  <a:tcPr anchor="ctr">
                    <a:solidFill>
                      <a:srgbClr val="FFFFFF">
                        <a:alpha val="80000"/>
                      </a:srgb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語言</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645202">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3</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chi:</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中文</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err="1">
                          <a:solidFill>
                            <a:schemeClr val="dk1"/>
                          </a:solidFill>
                          <a:latin typeface="Arial" panose="020B0604020202020204" pitchFamily="34" charset="0"/>
                          <a:ea typeface="微軟正黑體" panose="020B0604030504040204" pitchFamily="34" charset="-120"/>
                          <a:cs typeface="+mn-cs"/>
                        </a:rPr>
                        <a:t>eng</a:t>
                      </a: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英文</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err="1">
                          <a:solidFill>
                            <a:schemeClr val="dk1"/>
                          </a:solidFill>
                          <a:latin typeface="Arial" panose="020B0604020202020204" pitchFamily="34" charset="0"/>
                          <a:ea typeface="微軟正黑體" panose="020B0604030504040204" pitchFamily="34" charset="-120"/>
                          <a:cs typeface="+mn-cs"/>
                        </a:rPr>
                        <a:t>kor</a:t>
                      </a: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韓文</a:t>
                      </a:r>
                    </a:p>
                  </a:txBody>
                  <a:tcPr anchor="ctr">
                    <a:solidFill>
                      <a:srgbClr val="FFFFFF">
                        <a:alpha val="80000"/>
                      </a:srgbClr>
                    </a:solidFill>
                  </a:tcPr>
                </a:tc>
                <a:extLst>
                  <a:ext uri="{0D108BD9-81ED-4DB2-BD59-A6C34878D82A}">
                    <a16:rowId xmlns:a16="http://schemas.microsoft.com/office/drawing/2014/main" val="49342408"/>
                  </a:ext>
                </a:extLst>
              </a:tr>
              <a:tr h="645202">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成功</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cxnSp>
        <p:nvCxnSpPr>
          <p:cNvPr id="17" name="直線接點 16">
            <a:extLst>
              <a:ext uri="{FF2B5EF4-FFF2-40B4-BE49-F238E27FC236}">
                <a16:creationId xmlns:a16="http://schemas.microsoft.com/office/drawing/2014/main" id="{21A5BBB6-7D26-4AA6-8E1D-F4A1C76ABA97}"/>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8" name="直線接點 17">
            <a:extLst>
              <a:ext uri="{FF2B5EF4-FFF2-40B4-BE49-F238E27FC236}">
                <a16:creationId xmlns:a16="http://schemas.microsoft.com/office/drawing/2014/main" id="{62EBDF02-64F5-4A0E-A1DE-D9B9838CCB32}"/>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9" name="矩形 18">
            <a:extLst>
              <a:ext uri="{FF2B5EF4-FFF2-40B4-BE49-F238E27FC236}">
                <a16:creationId xmlns:a16="http://schemas.microsoft.com/office/drawing/2014/main" id="{1646F99C-C0CC-4B92-8C10-4C8EC6F5C8D3}"/>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標題 3">
            <a:extLst>
              <a:ext uri="{FF2B5EF4-FFF2-40B4-BE49-F238E27FC236}">
                <a16:creationId xmlns:a16="http://schemas.microsoft.com/office/drawing/2014/main" id="{0060FC6C-560B-45F3-90A8-0C63B0C301FA}"/>
              </a:ext>
            </a:extLst>
          </p:cNvPr>
          <p:cNvSpPr txBox="1">
            <a:spLocks/>
          </p:cNvSpPr>
          <p:nvPr/>
        </p:nvSpPr>
        <p:spPr>
          <a:xfrm>
            <a:off x="113174" y="1033194"/>
            <a:ext cx="1917509" cy="73101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sz="2800"/>
              <a:t>通訊封包</a:t>
            </a:r>
            <a:endParaRPr lang="zh-TW" altLang="en-US" sz="2800" dirty="0"/>
          </a:p>
        </p:txBody>
      </p:sp>
      <p:sp>
        <p:nvSpPr>
          <p:cNvPr id="21" name="矩形 20">
            <a:extLst>
              <a:ext uri="{FF2B5EF4-FFF2-40B4-BE49-F238E27FC236}">
                <a16:creationId xmlns:a16="http://schemas.microsoft.com/office/drawing/2014/main" id="{192C1290-21FF-4A6B-9C26-05803FF7051A}"/>
              </a:ext>
            </a:extLst>
          </p:cNvPr>
          <p:cNvSpPr/>
          <p:nvPr/>
        </p:nvSpPr>
        <p:spPr>
          <a:xfrm>
            <a:off x="2234048" y="1153754"/>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grpSp>
        <p:nvGrpSpPr>
          <p:cNvPr id="9" name="群組 8">
            <a:extLst>
              <a:ext uri="{FF2B5EF4-FFF2-40B4-BE49-F238E27FC236}">
                <a16:creationId xmlns:a16="http://schemas.microsoft.com/office/drawing/2014/main" id="{9BCBD387-A707-4347-8BE8-BA4B86D756BE}"/>
              </a:ext>
            </a:extLst>
          </p:cNvPr>
          <p:cNvGrpSpPr/>
          <p:nvPr/>
        </p:nvGrpSpPr>
        <p:grpSpPr>
          <a:xfrm>
            <a:off x="-53340" y="-10175"/>
            <a:ext cx="12245340" cy="971809"/>
            <a:chOff x="0" y="-6069"/>
            <a:chExt cx="12192000" cy="971809"/>
          </a:xfrm>
        </p:grpSpPr>
        <p:pic>
          <p:nvPicPr>
            <p:cNvPr id="10" name="圖片 9">
              <a:extLst>
                <a:ext uri="{FF2B5EF4-FFF2-40B4-BE49-F238E27FC236}">
                  <a16:creationId xmlns:a16="http://schemas.microsoft.com/office/drawing/2014/main" id="{47CF45C7-DD8D-4B37-85BC-5E7BFD52F8B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1" name="圖片 10">
              <a:extLst>
                <a:ext uri="{FF2B5EF4-FFF2-40B4-BE49-F238E27FC236}">
                  <a16:creationId xmlns:a16="http://schemas.microsoft.com/office/drawing/2014/main" id="{1DC0D3B2-B963-41F6-8560-70D33C830C0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126922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AAB1012F-32C6-440E-8C01-F7521EC62279}"/>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3" name="標題 2">
            <a:extLst>
              <a:ext uri="{FF2B5EF4-FFF2-40B4-BE49-F238E27FC236}">
                <a16:creationId xmlns:a16="http://schemas.microsoft.com/office/drawing/2014/main" id="{A2FE91A2-7B82-4A59-BDED-CAD8F865A9A0}"/>
              </a:ext>
            </a:extLst>
          </p:cNvPr>
          <p:cNvSpPr>
            <a:spLocks noGrp="1"/>
          </p:cNvSpPr>
          <p:nvPr>
            <p:ph type="title"/>
          </p:nvPr>
        </p:nvSpPr>
        <p:spPr>
          <a:xfrm>
            <a:off x="4245727" y="2767639"/>
            <a:ext cx="3700546" cy="1386890"/>
          </a:xfrm>
        </p:spPr>
        <p:txBody>
          <a:bodyPr>
            <a:normAutofit/>
          </a:bodyPr>
          <a:lstStyle/>
          <a:p>
            <a:r>
              <a:rPr lang="zh-TW" altLang="en-US" sz="7200" dirty="0"/>
              <a:t>緒論</a:t>
            </a:r>
          </a:p>
        </p:txBody>
      </p:sp>
    </p:spTree>
    <p:extLst>
      <p:ext uri="{BB962C8B-B14F-4D97-AF65-F5344CB8AC3E}">
        <p14:creationId xmlns:p14="http://schemas.microsoft.com/office/powerpoint/2010/main" val="248230606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aphicFrame>
        <p:nvGraphicFramePr>
          <p:cNvPr id="16" name="表格 15">
            <a:extLst>
              <a:ext uri="{FF2B5EF4-FFF2-40B4-BE49-F238E27FC236}">
                <a16:creationId xmlns:a16="http://schemas.microsoft.com/office/drawing/2014/main" id="{1D8EF40F-CEE0-4C82-98BB-68DE33E61F8A}"/>
              </a:ext>
            </a:extLst>
          </p:cNvPr>
          <p:cNvGraphicFramePr>
            <a:graphicFrameLocks noGrp="1"/>
          </p:cNvGraphicFramePr>
          <p:nvPr>
            <p:extLst>
              <p:ext uri="{D42A27DB-BD31-4B8C-83A1-F6EECF244321}">
                <p14:modId xmlns:p14="http://schemas.microsoft.com/office/powerpoint/2010/main" val="606116282"/>
              </p:ext>
            </p:extLst>
          </p:nvPr>
        </p:nvGraphicFramePr>
        <p:xfrm>
          <a:off x="698987" y="2028852"/>
          <a:ext cx="10722162" cy="3962400"/>
        </p:xfrm>
        <a:graphic>
          <a:graphicData uri="http://schemas.openxmlformats.org/drawingml/2006/table">
            <a:tbl>
              <a:tblPr firstRow="1" bandRow="1"/>
              <a:tblGrid>
                <a:gridCol w="1891813">
                  <a:extLst>
                    <a:ext uri="{9D8B030D-6E8A-4147-A177-3AD203B41FA5}">
                      <a16:colId xmlns:a16="http://schemas.microsoft.com/office/drawing/2014/main" val="2259151157"/>
                    </a:ext>
                  </a:extLst>
                </a:gridCol>
                <a:gridCol w="1295400">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71700">
                  <a:extLst>
                    <a:ext uri="{9D8B030D-6E8A-4147-A177-3AD203B41FA5}">
                      <a16:colId xmlns:a16="http://schemas.microsoft.com/office/drawing/2014/main" val="1283424387"/>
                    </a:ext>
                  </a:extLst>
                </a:gridCol>
                <a:gridCol w="1753087">
                  <a:extLst>
                    <a:ext uri="{9D8B030D-6E8A-4147-A177-3AD203B41FA5}">
                      <a16:colId xmlns:a16="http://schemas.microsoft.com/office/drawing/2014/main" val="4291339386"/>
                    </a:ext>
                  </a:extLst>
                </a:gridCol>
                <a:gridCol w="1984562">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資料同步</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0:</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失敗</a:t>
                      </a:r>
                    </a:p>
                  </a:txBody>
                  <a:tcPr anchor="ctr">
                    <a:solidFill>
                      <a:srgbClr val="FFFFFF">
                        <a:alpha val="80000"/>
                      </a:srgbClr>
                    </a:solidFill>
                  </a:tcPr>
                </a:tc>
                <a:tc rowSpan="4">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設定</a:t>
                      </a:r>
                    </a:p>
                  </a:txBody>
                  <a:tcPr anchor="ctr">
                    <a:solidFill>
                      <a:srgbClr val="FFFFFF">
                        <a:alpha val="80000"/>
                      </a:srgbClr>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語言</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要求</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開啟</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6</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Date(6)</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822960">
                <a:tc rowSpan="2">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3:</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資料轉換</a:t>
                      </a:r>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a:solidFill>
                            <a:schemeClr val="dk1"/>
                          </a:solidFill>
                          <a:latin typeface="Arial" panose="020B0604020202020204" pitchFamily="34" charset="0"/>
                          <a:ea typeface="微軟正黑體" panose="020B0604030504040204" pitchFamily="34" charset="-120"/>
                          <a:cs typeface="+mn-cs"/>
                        </a:rPr>
                        <a:t>13</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Date(6)</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Time(4)</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100:</a:t>
                      </a:r>
                      <a:r>
                        <a:rPr lang="zh-TW" altLang="en-US" sz="1600" b="1" kern="1200" baseline="0" dirty="0">
                          <a:solidFill>
                            <a:schemeClr val="dk1"/>
                          </a:solidFill>
                          <a:latin typeface="Arial" panose="020B0604020202020204" pitchFamily="34" charset="0"/>
                          <a:ea typeface="微軟正黑體" panose="020B0604030504040204" pitchFamily="34" charset="-120"/>
                          <a:cs typeface="+mn-cs"/>
                        </a:rPr>
                        <a:t>刪除</a:t>
                      </a: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(3)</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r h="106680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15</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Date(6)</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Time(4)</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Note(2)</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101:</a:t>
                      </a:r>
                      <a:r>
                        <a:rPr lang="zh-TW" altLang="en-US" sz="1600" b="1" kern="1200" baseline="0" dirty="0">
                          <a:solidFill>
                            <a:schemeClr val="dk1"/>
                          </a:solidFill>
                          <a:latin typeface="Arial" panose="020B0604020202020204" pitchFamily="34" charset="0"/>
                          <a:ea typeface="微軟正黑體" panose="020B0604030504040204" pitchFamily="34" charset="-120"/>
                          <a:cs typeface="+mn-cs"/>
                        </a:rPr>
                        <a:t>新增</a:t>
                      </a: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(3)</a:t>
                      </a:r>
                      <a:endParaRPr lang="zh-TW" altLang="en-US" sz="16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020742135"/>
                  </a:ext>
                </a:extLst>
              </a:tr>
            </a:tbl>
          </a:graphicData>
        </a:graphic>
      </p:graphicFrame>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1789251"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4" y="977900"/>
            <a:ext cx="176646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113174" y="1033194"/>
            <a:ext cx="1917509" cy="731017"/>
          </a:xfrm>
        </p:spPr>
        <p:txBody>
          <a:bodyPr>
            <a:normAutofit/>
          </a:bodyPr>
          <a:lstStyle/>
          <a:p>
            <a:pPr algn="ctr"/>
            <a:r>
              <a:rPr lang="zh-TW" altLang="en-US" sz="2800" dirty="0"/>
              <a:t>通訊封包</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30</a:t>
            </a:fld>
            <a:endParaRPr lang="en-US" dirty="0"/>
          </a:p>
        </p:txBody>
      </p:sp>
      <p:graphicFrame>
        <p:nvGraphicFramePr>
          <p:cNvPr id="18" name="表格 17">
            <a:extLst>
              <a:ext uri="{FF2B5EF4-FFF2-40B4-BE49-F238E27FC236}">
                <a16:creationId xmlns:a16="http://schemas.microsoft.com/office/drawing/2014/main" id="{A5274EDB-C065-4865-AB3C-1BEA8AE293F8}"/>
              </a:ext>
            </a:extLst>
          </p:cNvPr>
          <p:cNvGraphicFramePr>
            <a:graphicFrameLocks noGrp="1"/>
          </p:cNvGraphicFramePr>
          <p:nvPr>
            <p:extLst>
              <p:ext uri="{D42A27DB-BD31-4B8C-83A1-F6EECF244321}">
                <p14:modId xmlns:p14="http://schemas.microsoft.com/office/powerpoint/2010/main" val="275251052"/>
              </p:ext>
            </p:extLst>
          </p:nvPr>
        </p:nvGraphicFramePr>
        <p:xfrm>
          <a:off x="698987" y="2028852"/>
          <a:ext cx="10722162" cy="3159938"/>
        </p:xfrm>
        <a:graphic>
          <a:graphicData uri="http://schemas.openxmlformats.org/drawingml/2006/table">
            <a:tbl>
              <a:tblPr firstRow="1" bandRow="1"/>
              <a:tblGrid>
                <a:gridCol w="1891813">
                  <a:extLst>
                    <a:ext uri="{9D8B030D-6E8A-4147-A177-3AD203B41FA5}">
                      <a16:colId xmlns:a16="http://schemas.microsoft.com/office/drawing/2014/main" val="2259151157"/>
                    </a:ext>
                  </a:extLst>
                </a:gridCol>
                <a:gridCol w="1295400">
                  <a:extLst>
                    <a:ext uri="{9D8B030D-6E8A-4147-A177-3AD203B41FA5}">
                      <a16:colId xmlns:a16="http://schemas.microsoft.com/office/drawing/2014/main" val="1733489540"/>
                    </a:ext>
                  </a:extLst>
                </a:gridCol>
                <a:gridCol w="1625600">
                  <a:extLst>
                    <a:ext uri="{9D8B030D-6E8A-4147-A177-3AD203B41FA5}">
                      <a16:colId xmlns:a16="http://schemas.microsoft.com/office/drawing/2014/main" val="3584457679"/>
                    </a:ext>
                  </a:extLst>
                </a:gridCol>
                <a:gridCol w="2171700">
                  <a:extLst>
                    <a:ext uri="{9D8B030D-6E8A-4147-A177-3AD203B41FA5}">
                      <a16:colId xmlns:a16="http://schemas.microsoft.com/office/drawing/2014/main" val="1283424387"/>
                    </a:ext>
                  </a:extLst>
                </a:gridCol>
                <a:gridCol w="1753087">
                  <a:extLst>
                    <a:ext uri="{9D8B030D-6E8A-4147-A177-3AD203B41FA5}">
                      <a16:colId xmlns:a16="http://schemas.microsoft.com/office/drawing/2014/main" val="4291339386"/>
                    </a:ext>
                  </a:extLst>
                </a:gridCol>
                <a:gridCol w="1984562">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資料同步</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1000849">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2:iOS</a:t>
                      </a:r>
                    </a:p>
                    <a:p>
                      <a:pPr marL="0" algn="ctr" defTabSz="914400" rtl="0" eaLnBrk="1" latinLnBrk="0" hangingPunct="1"/>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同步成功</a:t>
                      </a:r>
                    </a:p>
                  </a:txBody>
                  <a:tcPr anchor="ctr">
                    <a:solidFill>
                      <a:srgbClr val="FFFFFF">
                        <a:alpha val="80000"/>
                      </a:srgbClr>
                    </a:solidFill>
                  </a:tcPr>
                </a:tc>
                <a:tc rowSpan="2">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1:</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設定</a:t>
                      </a:r>
                    </a:p>
                  </a:txBody>
                  <a:tcPr anchor="ctr">
                    <a:solidFill>
                      <a:srgbClr val="FFFFFF">
                        <a:alpha val="80000"/>
                      </a:srgb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語言</a:t>
                      </a: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a:solidFill>
                            <a:schemeClr val="dk1"/>
                          </a:solidFill>
                          <a:latin typeface="Arial" panose="020B0604020202020204" pitchFamily="34" charset="0"/>
                          <a:ea typeface="微軟正黑體" panose="020B0604030504040204" pitchFamily="34" charset="-120"/>
                          <a:cs typeface="+mn-cs"/>
                        </a:rPr>
                        <a:t>10</a:t>
                      </a: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Date(6)</a:t>
                      </a:r>
                    </a:p>
                    <a:p>
                      <a:pPr algn="ctr"/>
                      <a:r>
                        <a:rPr lang="en-US" altLang="zh-TW" sz="1600" b="1" kern="1200" baseline="0" dirty="0">
                          <a:solidFill>
                            <a:schemeClr val="dk1"/>
                          </a:solidFill>
                          <a:latin typeface="Arial" panose="020B0604020202020204" pitchFamily="34" charset="0"/>
                          <a:ea typeface="微軟正黑體" panose="020B0604030504040204" pitchFamily="34" charset="-120"/>
                          <a:cs typeface="+mn-cs"/>
                        </a:rPr>
                        <a:t>Time(4)</a:t>
                      </a:r>
                      <a:endParaRPr lang="zh-TW" altLang="en-US" sz="16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116710893"/>
                  </a:ext>
                </a:extLst>
              </a:tr>
              <a:tr h="1000849">
                <a:tc>
                  <a:txBody>
                    <a:bodyPr/>
                    <a:lstStyle/>
                    <a:p>
                      <a:pPr marL="0" algn="ctr" defTabSz="914400" rtl="0" eaLnBrk="1" latinLnBrk="0" hangingPunct="1"/>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4:Arduino</a:t>
                      </a:r>
                    </a:p>
                    <a:p>
                      <a:pPr marL="0" algn="ctr" defTabSz="914400" rtl="0" eaLnBrk="1" latinLnBrk="0" hangingPunct="1"/>
                      <a:r>
                        <a:rPr lang="zh-TW" altLang="en-US" sz="2400" b="1" kern="1200" baseline="0" dirty="0">
                          <a:solidFill>
                            <a:schemeClr val="dk1"/>
                          </a:solidFill>
                          <a:latin typeface="Arial" panose="020B0604020202020204" pitchFamily="34" charset="0"/>
                          <a:ea typeface="微軟正黑體" panose="020B0604030504040204" pitchFamily="34" charset="-120"/>
                          <a:cs typeface="+mn-cs"/>
                        </a:rPr>
                        <a:t>更改 </a:t>
                      </a:r>
                      <a:r>
                        <a:rPr lang="en-US" altLang="zh-TW" sz="2400" b="1" kern="1200" baseline="0" dirty="0">
                          <a:solidFill>
                            <a:schemeClr val="dk1"/>
                          </a:solidFill>
                          <a:latin typeface="Arial" panose="020B0604020202020204" pitchFamily="34" charset="0"/>
                          <a:ea typeface="微軟正黑體" panose="020B0604030504040204" pitchFamily="34" charset="-120"/>
                          <a:cs typeface="+mn-cs"/>
                        </a:rPr>
                        <a:t>flag</a:t>
                      </a:r>
                      <a:endParaRPr lang="zh-TW" altLang="en-US" sz="1800" dirty="0"/>
                    </a:p>
                  </a:txBody>
                  <a:tcPr anchor="ctr">
                    <a:solidFill>
                      <a:srgbClr val="FFFFFF">
                        <a:alpha val="80000"/>
                      </a:srgbClr>
                    </a:solidFill>
                  </a:tcPr>
                </a:tc>
                <a:tc vMerge="1">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2.</a:t>
                      </a:r>
                      <a:r>
                        <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rPr>
                        <a:t>解除</a:t>
                      </a:r>
                    </a:p>
                  </a:txBody>
                  <a:tcPr anchor="ctr"/>
                </a:tc>
                <a:tc>
                  <a:txBody>
                    <a:bodyPr/>
                    <a:lstStyle/>
                    <a:p>
                      <a:pPr algn="ctr"/>
                      <a:r>
                        <a:rPr lang="en-US" altLang="zh-TW" sz="2400" b="1" kern="1200" baseline="0" noProof="0" dirty="0">
                          <a:solidFill>
                            <a:schemeClr val="dk1"/>
                          </a:solidFill>
                          <a:latin typeface="Arial" panose="020B0604020202020204" pitchFamily="34" charset="0"/>
                          <a:ea typeface="微軟正黑體" panose="020B0604030504040204" pitchFamily="34" charset="-120"/>
                          <a:cs typeface="+mn-cs"/>
                        </a:rPr>
                        <a:t>0</a:t>
                      </a:r>
                      <a:endParaRPr lang="zh-TW" altLang="en-US" dirty="0"/>
                    </a:p>
                  </a:txBody>
                  <a:tcPr anchor="ctr">
                    <a:solidFill>
                      <a:srgbClr val="FFFFFF">
                        <a:alpha val="80000"/>
                      </a:srgbClr>
                    </a:solidFill>
                  </a:tcPr>
                </a:tc>
                <a:tc>
                  <a:txBody>
                    <a:bodyPr/>
                    <a:lstStyle/>
                    <a:p>
                      <a:endParaRPr lang="zh-TW" altLang="en-US" dirty="0"/>
                    </a:p>
                  </a:txBody>
                  <a:tcPr anchor="ctr">
                    <a:solidFill>
                      <a:srgbClr val="FFFFFF">
                        <a:alpha val="80000"/>
                      </a:srgbClr>
                    </a:solidFill>
                  </a:tcPr>
                </a:tc>
                <a:extLst>
                  <a:ext uri="{0D108BD9-81ED-4DB2-BD59-A6C34878D82A}">
                    <a16:rowId xmlns:a16="http://schemas.microsoft.com/office/drawing/2014/main" val="2651368240"/>
                  </a:ext>
                </a:extLst>
              </a:tr>
            </a:tbl>
          </a:graphicData>
        </a:graphic>
      </p:graphicFrame>
      <p:sp>
        <p:nvSpPr>
          <p:cNvPr id="19" name="矩形 18">
            <a:extLst>
              <a:ext uri="{FF2B5EF4-FFF2-40B4-BE49-F238E27FC236}">
                <a16:creationId xmlns:a16="http://schemas.microsoft.com/office/drawing/2014/main" id="{8EAEF6BB-4265-4DE5-877B-3F4CE75E6C39}"/>
              </a:ext>
            </a:extLst>
          </p:cNvPr>
          <p:cNvSpPr/>
          <p:nvPr/>
        </p:nvSpPr>
        <p:spPr>
          <a:xfrm>
            <a:off x="2234048" y="1153754"/>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功能封包</a:t>
            </a:r>
          </a:p>
        </p:txBody>
      </p:sp>
      <p:grpSp>
        <p:nvGrpSpPr>
          <p:cNvPr id="17" name="群組 16">
            <a:extLst>
              <a:ext uri="{FF2B5EF4-FFF2-40B4-BE49-F238E27FC236}">
                <a16:creationId xmlns:a16="http://schemas.microsoft.com/office/drawing/2014/main" id="{3D755A9A-0F52-4B6F-9784-609767EADB63}"/>
              </a:ext>
            </a:extLst>
          </p:cNvPr>
          <p:cNvGrpSpPr/>
          <p:nvPr/>
        </p:nvGrpSpPr>
        <p:grpSpPr>
          <a:xfrm>
            <a:off x="-53340" y="-10175"/>
            <a:ext cx="12245340" cy="971809"/>
            <a:chOff x="0" y="-6069"/>
            <a:chExt cx="12192000" cy="971809"/>
          </a:xfrm>
        </p:grpSpPr>
        <p:pic>
          <p:nvPicPr>
            <p:cNvPr id="20" name="圖片 19">
              <a:extLst>
                <a:ext uri="{FF2B5EF4-FFF2-40B4-BE49-F238E27FC236}">
                  <a16:creationId xmlns:a16="http://schemas.microsoft.com/office/drawing/2014/main" id="{FA6AA1B9-441A-41F0-BDD3-1C1118CFA4B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A2F6B413-C389-488E-88B4-99018E8FF56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256768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31</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17" name="矩形 16">
            <a:extLst>
              <a:ext uri="{FF2B5EF4-FFF2-40B4-BE49-F238E27FC236}">
                <a16:creationId xmlns:a16="http://schemas.microsoft.com/office/drawing/2014/main" id="{B3EC544A-1B77-466C-B8BA-8A6B5CF81171}"/>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系統架構</a:t>
            </a:r>
          </a:p>
        </p:txBody>
      </p:sp>
      <p:grpSp>
        <p:nvGrpSpPr>
          <p:cNvPr id="72" name="群組 71">
            <a:extLst>
              <a:ext uri="{FF2B5EF4-FFF2-40B4-BE49-F238E27FC236}">
                <a16:creationId xmlns:a16="http://schemas.microsoft.com/office/drawing/2014/main" id="{68E7A5D6-4344-413A-A4D6-B09722C8D6ED}"/>
              </a:ext>
            </a:extLst>
          </p:cNvPr>
          <p:cNvGrpSpPr/>
          <p:nvPr/>
        </p:nvGrpSpPr>
        <p:grpSpPr>
          <a:xfrm>
            <a:off x="452217" y="2154177"/>
            <a:ext cx="6067635" cy="3123425"/>
            <a:chOff x="5421432" y="2093264"/>
            <a:chExt cx="6067635" cy="3123425"/>
          </a:xfrm>
        </p:grpSpPr>
        <p:sp>
          <p:nvSpPr>
            <p:cNvPr id="21" name="矩形: 圓角 20">
              <a:extLst>
                <a:ext uri="{FF2B5EF4-FFF2-40B4-BE49-F238E27FC236}">
                  <a16:creationId xmlns:a16="http://schemas.microsoft.com/office/drawing/2014/main" id="{D1CEADA3-A16F-4427-8DDC-DD73190ABC67}"/>
                </a:ext>
              </a:extLst>
            </p:cNvPr>
            <p:cNvSpPr/>
            <p:nvPr/>
          </p:nvSpPr>
          <p:spPr>
            <a:xfrm>
              <a:off x="7579426" y="2093264"/>
              <a:ext cx="1601243"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Remind APP</a:t>
              </a:r>
              <a:endParaRPr lang="zh-TW" altLang="en-US" sz="3200" b="1" dirty="0">
                <a:solidFill>
                  <a:schemeClr val="tx1"/>
                </a:solidFill>
                <a:latin typeface="微軟正黑體" panose="020B0604030504040204" pitchFamily="34" charset="-120"/>
                <a:ea typeface="微軟正黑體" panose="020B0604030504040204" pitchFamily="34" charset="-120"/>
              </a:endParaRPr>
            </a:p>
          </p:txBody>
        </p:sp>
        <p:sp>
          <p:nvSpPr>
            <p:cNvPr id="22" name="矩形: 圓角 21">
              <a:extLst>
                <a:ext uri="{FF2B5EF4-FFF2-40B4-BE49-F238E27FC236}">
                  <a16:creationId xmlns:a16="http://schemas.microsoft.com/office/drawing/2014/main" id="{C5D88CC2-717D-4961-826C-BCAAD89F3E2A}"/>
                </a:ext>
              </a:extLst>
            </p:cNvPr>
            <p:cNvSpPr/>
            <p:nvPr/>
          </p:nvSpPr>
          <p:spPr>
            <a:xfrm>
              <a:off x="7579426" y="2791929"/>
              <a:ext cx="1601243"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首頁</a:t>
              </a:r>
            </a:p>
          </p:txBody>
        </p:sp>
        <p:sp>
          <p:nvSpPr>
            <p:cNvPr id="23" name="矩形: 圓角 22">
              <a:extLst>
                <a:ext uri="{FF2B5EF4-FFF2-40B4-BE49-F238E27FC236}">
                  <a16:creationId xmlns:a16="http://schemas.microsoft.com/office/drawing/2014/main" id="{4E080507-610A-4C58-AF82-42F0BA9614AC}"/>
                </a:ext>
              </a:extLst>
            </p:cNvPr>
            <p:cNvSpPr/>
            <p:nvPr/>
          </p:nvSpPr>
          <p:spPr>
            <a:xfrm>
              <a:off x="7448703" y="3678740"/>
              <a:ext cx="1862689"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編輯提醒模式</a:t>
              </a:r>
            </a:p>
          </p:txBody>
        </p:sp>
        <p:sp>
          <p:nvSpPr>
            <p:cNvPr id="24" name="矩形: 圓角 23">
              <a:extLst>
                <a:ext uri="{FF2B5EF4-FFF2-40B4-BE49-F238E27FC236}">
                  <a16:creationId xmlns:a16="http://schemas.microsoft.com/office/drawing/2014/main" id="{0FE17BC7-F1BA-47EC-AA45-856BF1BB0958}"/>
                </a:ext>
              </a:extLst>
            </p:cNvPr>
            <p:cNvSpPr/>
            <p:nvPr/>
          </p:nvSpPr>
          <p:spPr>
            <a:xfrm>
              <a:off x="5421432" y="3680767"/>
              <a:ext cx="1601243"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顯示提醒</a:t>
              </a:r>
            </a:p>
          </p:txBody>
        </p:sp>
        <p:sp>
          <p:nvSpPr>
            <p:cNvPr id="25" name="矩形: 圓角 24">
              <a:extLst>
                <a:ext uri="{FF2B5EF4-FFF2-40B4-BE49-F238E27FC236}">
                  <a16:creationId xmlns:a16="http://schemas.microsoft.com/office/drawing/2014/main" id="{346585CD-59E8-48B1-8F80-48D497CC40E3}"/>
                </a:ext>
              </a:extLst>
            </p:cNvPr>
            <p:cNvSpPr/>
            <p:nvPr/>
          </p:nvSpPr>
          <p:spPr>
            <a:xfrm>
              <a:off x="9737418" y="3678739"/>
              <a:ext cx="1601243"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設定模式</a:t>
              </a:r>
            </a:p>
          </p:txBody>
        </p:sp>
        <p:grpSp>
          <p:nvGrpSpPr>
            <p:cNvPr id="8" name="群組 7">
              <a:extLst>
                <a:ext uri="{FF2B5EF4-FFF2-40B4-BE49-F238E27FC236}">
                  <a16:creationId xmlns:a16="http://schemas.microsoft.com/office/drawing/2014/main" id="{FD07C798-9D5A-463C-B652-32961EE85C3F}"/>
                </a:ext>
              </a:extLst>
            </p:cNvPr>
            <p:cNvGrpSpPr/>
            <p:nvPr/>
          </p:nvGrpSpPr>
          <p:grpSpPr>
            <a:xfrm>
              <a:off x="7429017" y="4711988"/>
              <a:ext cx="1902057" cy="504701"/>
              <a:chOff x="5715000" y="4599684"/>
              <a:chExt cx="1902057" cy="504701"/>
            </a:xfrm>
          </p:grpSpPr>
          <p:sp>
            <p:nvSpPr>
              <p:cNvPr id="27" name="矩形: 圓角 26">
                <a:extLst>
                  <a:ext uri="{FF2B5EF4-FFF2-40B4-BE49-F238E27FC236}">
                    <a16:creationId xmlns:a16="http://schemas.microsoft.com/office/drawing/2014/main" id="{A2E18E44-26DA-443F-A128-4D401FC60077}"/>
                  </a:ext>
                </a:extLst>
              </p:cNvPr>
              <p:cNvSpPr/>
              <p:nvPr/>
            </p:nvSpPr>
            <p:spPr>
              <a:xfrm>
                <a:off x="5715000" y="4599684"/>
                <a:ext cx="852055"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新增</a:t>
                </a:r>
                <a:endParaRPr lang="en-US" altLang="zh-TW" sz="2000" b="1" dirty="0">
                  <a:solidFill>
                    <a:schemeClr val="tx1"/>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F1E0214E-6AEF-43DF-9F25-F4551F706050}"/>
                  </a:ext>
                </a:extLst>
              </p:cNvPr>
              <p:cNvSpPr/>
              <p:nvPr/>
            </p:nvSpPr>
            <p:spPr>
              <a:xfrm>
                <a:off x="6765002" y="4599684"/>
                <a:ext cx="852055"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刪除</a:t>
                </a:r>
              </a:p>
            </p:txBody>
          </p:sp>
        </p:grpSp>
        <p:grpSp>
          <p:nvGrpSpPr>
            <p:cNvPr id="29" name="群組 28">
              <a:extLst>
                <a:ext uri="{FF2B5EF4-FFF2-40B4-BE49-F238E27FC236}">
                  <a16:creationId xmlns:a16="http://schemas.microsoft.com/office/drawing/2014/main" id="{50D4E34F-87CA-4B5D-A355-DC959DEA6511}"/>
                </a:ext>
              </a:extLst>
            </p:cNvPr>
            <p:cNvGrpSpPr/>
            <p:nvPr/>
          </p:nvGrpSpPr>
          <p:grpSpPr>
            <a:xfrm>
              <a:off x="9587010" y="4711987"/>
              <a:ext cx="1902057" cy="504701"/>
              <a:chOff x="5715000" y="4599684"/>
              <a:chExt cx="1902057" cy="504701"/>
            </a:xfrm>
          </p:grpSpPr>
          <p:sp>
            <p:nvSpPr>
              <p:cNvPr id="30" name="矩形: 圓角 29">
                <a:extLst>
                  <a:ext uri="{FF2B5EF4-FFF2-40B4-BE49-F238E27FC236}">
                    <a16:creationId xmlns:a16="http://schemas.microsoft.com/office/drawing/2014/main" id="{995BB96A-EB48-45ED-8694-C7CA8DBAB03C}"/>
                  </a:ext>
                </a:extLst>
              </p:cNvPr>
              <p:cNvSpPr/>
              <p:nvPr/>
            </p:nvSpPr>
            <p:spPr>
              <a:xfrm>
                <a:off x="5715000" y="4599684"/>
                <a:ext cx="852055"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色盲</a:t>
                </a:r>
                <a:endParaRPr lang="en-US" altLang="zh-TW" sz="2000" b="1" dirty="0">
                  <a:solidFill>
                    <a:schemeClr val="tx1"/>
                  </a:solidFill>
                  <a:latin typeface="微軟正黑體" panose="020B0604030504040204" pitchFamily="34" charset="-120"/>
                  <a:ea typeface="微軟正黑體" panose="020B0604030504040204" pitchFamily="34" charset="-120"/>
                </a:endParaRPr>
              </a:p>
            </p:txBody>
          </p:sp>
          <p:sp>
            <p:nvSpPr>
              <p:cNvPr id="31" name="矩形: 圓角 30">
                <a:extLst>
                  <a:ext uri="{FF2B5EF4-FFF2-40B4-BE49-F238E27FC236}">
                    <a16:creationId xmlns:a16="http://schemas.microsoft.com/office/drawing/2014/main" id="{103116EF-559F-4379-BCDC-924F82774746}"/>
                  </a:ext>
                </a:extLst>
              </p:cNvPr>
              <p:cNvSpPr/>
              <p:nvPr/>
            </p:nvSpPr>
            <p:spPr>
              <a:xfrm>
                <a:off x="6765002" y="4599684"/>
                <a:ext cx="852055"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語言</a:t>
                </a:r>
              </a:p>
            </p:txBody>
          </p:sp>
        </p:grpSp>
        <p:cxnSp>
          <p:nvCxnSpPr>
            <p:cNvPr id="32" name="直線單箭頭接點 31">
              <a:extLst>
                <a:ext uri="{FF2B5EF4-FFF2-40B4-BE49-F238E27FC236}">
                  <a16:creationId xmlns:a16="http://schemas.microsoft.com/office/drawing/2014/main" id="{7A321483-78A9-4FA0-BDEB-65B9F6B82A2A}"/>
                </a:ext>
              </a:extLst>
            </p:cNvPr>
            <p:cNvCxnSpPr>
              <a:cxnSpLocks/>
              <a:stCxn id="22" idx="2"/>
              <a:endCxn id="23" idx="0"/>
            </p:cNvCxnSpPr>
            <p:nvPr/>
          </p:nvCxnSpPr>
          <p:spPr>
            <a:xfrm>
              <a:off x="8380048" y="3296630"/>
              <a:ext cx="0" cy="38211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8FAB894D-BCDC-4E10-BAA8-CDDA6663AAC0}"/>
                </a:ext>
              </a:extLst>
            </p:cNvPr>
            <p:cNvCxnSpPr>
              <a:cxnSpLocks/>
              <a:stCxn id="23" idx="2"/>
              <a:endCxn id="27" idx="0"/>
            </p:cNvCxnSpPr>
            <p:nvPr/>
          </p:nvCxnSpPr>
          <p:spPr>
            <a:xfrm rot="5400000">
              <a:off x="7853274" y="4185213"/>
              <a:ext cx="528547" cy="525003"/>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接點: 肘形 33">
              <a:extLst>
                <a:ext uri="{FF2B5EF4-FFF2-40B4-BE49-F238E27FC236}">
                  <a16:creationId xmlns:a16="http://schemas.microsoft.com/office/drawing/2014/main" id="{A10CA2F6-4A1D-4546-88E2-33210B5B4B5C}"/>
                </a:ext>
              </a:extLst>
            </p:cNvPr>
            <p:cNvCxnSpPr>
              <a:cxnSpLocks/>
              <a:stCxn id="23" idx="2"/>
              <a:endCxn id="28" idx="0"/>
            </p:cNvCxnSpPr>
            <p:nvPr/>
          </p:nvCxnSpPr>
          <p:spPr>
            <a:xfrm rot="16200000" flipH="1">
              <a:off x="8378274" y="4185214"/>
              <a:ext cx="528547" cy="524999"/>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630B104E-7CD3-4E97-B373-180CDF5A4900}"/>
                </a:ext>
              </a:extLst>
            </p:cNvPr>
            <p:cNvCxnSpPr>
              <a:cxnSpLocks/>
              <a:stCxn id="25" idx="2"/>
              <a:endCxn id="31" idx="0"/>
            </p:cNvCxnSpPr>
            <p:nvPr/>
          </p:nvCxnSpPr>
          <p:spPr>
            <a:xfrm rot="16200000" flipH="1">
              <a:off x="10536267" y="4185213"/>
              <a:ext cx="528547" cy="525000"/>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120F2B6C-DE12-4491-BB01-4F1A4BF1A81F}"/>
                </a:ext>
              </a:extLst>
            </p:cNvPr>
            <p:cNvCxnSpPr>
              <a:cxnSpLocks/>
              <a:stCxn id="25" idx="2"/>
              <a:endCxn id="30" idx="0"/>
            </p:cNvCxnSpPr>
            <p:nvPr/>
          </p:nvCxnSpPr>
          <p:spPr>
            <a:xfrm rot="5400000">
              <a:off x="10011266" y="4185212"/>
              <a:ext cx="528547" cy="5250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接點: 肘形 44">
              <a:extLst>
                <a:ext uri="{FF2B5EF4-FFF2-40B4-BE49-F238E27FC236}">
                  <a16:creationId xmlns:a16="http://schemas.microsoft.com/office/drawing/2014/main" id="{19D13460-4A24-4D85-828E-A12C09AB0158}"/>
                </a:ext>
              </a:extLst>
            </p:cNvPr>
            <p:cNvCxnSpPr>
              <a:cxnSpLocks/>
              <a:stCxn id="22" idx="2"/>
              <a:endCxn id="25" idx="0"/>
            </p:cNvCxnSpPr>
            <p:nvPr/>
          </p:nvCxnSpPr>
          <p:spPr>
            <a:xfrm rot="16200000" flipH="1">
              <a:off x="9267990" y="2408688"/>
              <a:ext cx="382109" cy="2157992"/>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D2C5317C-6375-46A6-B6B3-A1456D63FAB7}"/>
                </a:ext>
              </a:extLst>
            </p:cNvPr>
            <p:cNvCxnSpPr>
              <a:cxnSpLocks/>
              <a:stCxn id="22" idx="2"/>
              <a:endCxn id="24" idx="0"/>
            </p:cNvCxnSpPr>
            <p:nvPr/>
          </p:nvCxnSpPr>
          <p:spPr>
            <a:xfrm rot="5400000">
              <a:off x="7108983" y="2409701"/>
              <a:ext cx="384137" cy="2157994"/>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937A0FFD-F731-495A-A07A-D64E8313FD9B}"/>
                </a:ext>
              </a:extLst>
            </p:cNvPr>
            <p:cNvCxnSpPr>
              <a:cxnSpLocks/>
              <a:stCxn id="21" idx="2"/>
              <a:endCxn id="22" idx="0"/>
            </p:cNvCxnSpPr>
            <p:nvPr/>
          </p:nvCxnSpPr>
          <p:spPr>
            <a:xfrm>
              <a:off x="8380048" y="2597965"/>
              <a:ext cx="0" cy="1939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2" name="直線接點 61">
            <a:extLst>
              <a:ext uri="{FF2B5EF4-FFF2-40B4-BE49-F238E27FC236}">
                <a16:creationId xmlns:a16="http://schemas.microsoft.com/office/drawing/2014/main" id="{8BEDA3B6-C216-473F-924C-972AB8BFD63A}"/>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63" name="直線接點 62">
            <a:extLst>
              <a:ext uri="{FF2B5EF4-FFF2-40B4-BE49-F238E27FC236}">
                <a16:creationId xmlns:a16="http://schemas.microsoft.com/office/drawing/2014/main" id="{B7858F0E-9E42-445D-832B-825F31F1465F}"/>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4" name="矩形 63">
            <a:extLst>
              <a:ext uri="{FF2B5EF4-FFF2-40B4-BE49-F238E27FC236}">
                <a16:creationId xmlns:a16="http://schemas.microsoft.com/office/drawing/2014/main" id="{DB98FF29-6B27-4AA1-A2DC-67D40941926A}"/>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標題 3">
            <a:extLst>
              <a:ext uri="{FF2B5EF4-FFF2-40B4-BE49-F238E27FC236}">
                <a16:creationId xmlns:a16="http://schemas.microsoft.com/office/drawing/2014/main" id="{929FDBE6-466A-4B20-8915-CD4EE6323E0F}"/>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grpSp>
        <p:nvGrpSpPr>
          <p:cNvPr id="33" name="群組 32">
            <a:extLst>
              <a:ext uri="{FF2B5EF4-FFF2-40B4-BE49-F238E27FC236}">
                <a16:creationId xmlns:a16="http://schemas.microsoft.com/office/drawing/2014/main" id="{432EF8AD-87B6-4A23-81C1-C7066FCFF3AD}"/>
              </a:ext>
            </a:extLst>
          </p:cNvPr>
          <p:cNvGrpSpPr/>
          <p:nvPr/>
        </p:nvGrpSpPr>
        <p:grpSpPr>
          <a:xfrm>
            <a:off x="7543691" y="1630445"/>
            <a:ext cx="4377014" cy="4095262"/>
            <a:chOff x="6354486" y="1758288"/>
            <a:chExt cx="4377014" cy="4095262"/>
          </a:xfrm>
        </p:grpSpPr>
        <p:sp>
          <p:nvSpPr>
            <p:cNvPr id="35" name="矩形: 圓角 34">
              <a:extLst>
                <a:ext uri="{FF2B5EF4-FFF2-40B4-BE49-F238E27FC236}">
                  <a16:creationId xmlns:a16="http://schemas.microsoft.com/office/drawing/2014/main" id="{87A2DE67-AFBB-4008-A442-F6A92D06E3EF}"/>
                </a:ext>
              </a:extLst>
            </p:cNvPr>
            <p:cNvSpPr/>
            <p:nvPr/>
          </p:nvSpPr>
          <p:spPr>
            <a:xfrm>
              <a:off x="7443119" y="1758288"/>
              <a:ext cx="1873854"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藍芽連線模組</a:t>
              </a:r>
            </a:p>
          </p:txBody>
        </p:sp>
        <p:sp>
          <p:nvSpPr>
            <p:cNvPr id="36" name="矩形: 圓角 35">
              <a:extLst>
                <a:ext uri="{FF2B5EF4-FFF2-40B4-BE49-F238E27FC236}">
                  <a16:creationId xmlns:a16="http://schemas.microsoft.com/office/drawing/2014/main" id="{6B1C234C-4EF2-41D1-83D1-849AC35BF5FA}"/>
                </a:ext>
              </a:extLst>
            </p:cNvPr>
            <p:cNvSpPr/>
            <p:nvPr/>
          </p:nvSpPr>
          <p:spPr>
            <a:xfrm>
              <a:off x="7306814" y="2717800"/>
              <a:ext cx="2146465" cy="6847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傳送封包</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要求藍芽連線</a:t>
              </a:r>
              <a:r>
                <a:rPr lang="en-US" altLang="zh-TW" b="1" dirty="0">
                  <a:solidFill>
                    <a:schemeClr val="tx1"/>
                  </a:solidFill>
                  <a:latin typeface="微軟正黑體" panose="020B0604030504040204" pitchFamily="34" charset="-120"/>
                  <a:ea typeface="微軟正黑體" panose="020B0604030504040204" pitchFamily="34" charset="-120"/>
                </a:rPr>
                <a:t>]</a:t>
              </a: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38" name="流程圖: 決策 37">
              <a:extLst>
                <a:ext uri="{FF2B5EF4-FFF2-40B4-BE49-F238E27FC236}">
                  <a16:creationId xmlns:a16="http://schemas.microsoft.com/office/drawing/2014/main" id="{09748484-6A64-4671-809A-80C978BE7FAD}"/>
                </a:ext>
              </a:extLst>
            </p:cNvPr>
            <p:cNvSpPr/>
            <p:nvPr/>
          </p:nvSpPr>
          <p:spPr>
            <a:xfrm>
              <a:off x="7141288" y="3590720"/>
              <a:ext cx="2459912" cy="1245294"/>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grpSp>
          <p:nvGrpSpPr>
            <p:cNvPr id="39" name="群組 38">
              <a:extLst>
                <a:ext uri="{FF2B5EF4-FFF2-40B4-BE49-F238E27FC236}">
                  <a16:creationId xmlns:a16="http://schemas.microsoft.com/office/drawing/2014/main" id="{FE7A7900-FFFF-4C3B-AE06-AD91FAE443B6}"/>
                </a:ext>
              </a:extLst>
            </p:cNvPr>
            <p:cNvGrpSpPr/>
            <p:nvPr/>
          </p:nvGrpSpPr>
          <p:grpSpPr>
            <a:xfrm>
              <a:off x="6354486" y="5348849"/>
              <a:ext cx="4377014" cy="504701"/>
              <a:chOff x="4640468" y="4599684"/>
              <a:chExt cx="4377014" cy="504701"/>
            </a:xfrm>
          </p:grpSpPr>
          <p:sp>
            <p:nvSpPr>
              <p:cNvPr id="50" name="矩形: 圓角 49">
                <a:extLst>
                  <a:ext uri="{FF2B5EF4-FFF2-40B4-BE49-F238E27FC236}">
                    <a16:creationId xmlns:a16="http://schemas.microsoft.com/office/drawing/2014/main" id="{91C83F36-6477-48BB-9829-A324FF27D324}"/>
                  </a:ext>
                </a:extLst>
              </p:cNvPr>
              <p:cNvSpPr/>
              <p:nvPr/>
            </p:nvSpPr>
            <p:spPr>
              <a:xfrm>
                <a:off x="4640468" y="4599684"/>
                <a:ext cx="1926587"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Print</a:t>
                </a:r>
                <a:r>
                  <a:rPr lang="zh-TW" altLang="en-US" b="1" dirty="0">
                    <a:solidFill>
                      <a:schemeClr val="tx1"/>
                    </a:solidFill>
                    <a:latin typeface="微軟正黑體" panose="020B0604030504040204" pitchFamily="34" charset="-120"/>
                    <a:ea typeface="微軟正黑體" panose="020B0604030504040204" pitchFamily="34" charset="-120"/>
                  </a:rPr>
                  <a:t> 失敗訊息</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D5381494-0D88-4552-BA90-D447C2D41122}"/>
                  </a:ext>
                </a:extLst>
              </p:cNvPr>
              <p:cNvSpPr/>
              <p:nvPr/>
            </p:nvSpPr>
            <p:spPr>
              <a:xfrm>
                <a:off x="6765002" y="4599684"/>
                <a:ext cx="2252480" cy="50470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同步資料模組</a:t>
                </a:r>
                <a:r>
                  <a:rPr lang="en-US" altLang="zh-TW" b="1" dirty="0">
                    <a:solidFill>
                      <a:schemeClr val="tx1"/>
                    </a:solidFill>
                    <a:latin typeface="微軟正黑體" panose="020B0604030504040204" pitchFamily="34" charset="-120"/>
                    <a:ea typeface="微軟正黑體" panose="020B0604030504040204" pitchFamily="34" charset="-120"/>
                  </a:rPr>
                  <a:t>(S=1)</a:t>
                </a:r>
                <a:endParaRPr lang="zh-TW" altLang="en-US" b="1" dirty="0">
                  <a:solidFill>
                    <a:schemeClr val="tx1"/>
                  </a:solidFill>
                  <a:latin typeface="微軟正黑體" panose="020B0604030504040204" pitchFamily="34" charset="-120"/>
                  <a:ea typeface="微軟正黑體" panose="020B0604030504040204" pitchFamily="34" charset="-120"/>
                </a:endParaRPr>
              </a:p>
            </p:txBody>
          </p:sp>
        </p:grpSp>
        <p:cxnSp>
          <p:nvCxnSpPr>
            <p:cNvPr id="41" name="直線單箭頭接點 40">
              <a:extLst>
                <a:ext uri="{FF2B5EF4-FFF2-40B4-BE49-F238E27FC236}">
                  <a16:creationId xmlns:a16="http://schemas.microsoft.com/office/drawing/2014/main" id="{2BADB63E-E57B-42F3-9FA1-B7EF6F7E3271}"/>
                </a:ext>
              </a:extLst>
            </p:cNvPr>
            <p:cNvCxnSpPr>
              <a:cxnSpLocks/>
              <a:stCxn id="36" idx="2"/>
              <a:endCxn id="38" idx="0"/>
            </p:cNvCxnSpPr>
            <p:nvPr/>
          </p:nvCxnSpPr>
          <p:spPr>
            <a:xfrm flipH="1">
              <a:off x="8371244" y="3402543"/>
              <a:ext cx="8803" cy="18817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EDE8C16A-F581-40DD-A8AC-AA667FFD03DF}"/>
                </a:ext>
              </a:extLst>
            </p:cNvPr>
            <p:cNvCxnSpPr>
              <a:cxnSpLocks/>
              <a:stCxn id="38" idx="2"/>
              <a:endCxn id="50" idx="0"/>
            </p:cNvCxnSpPr>
            <p:nvPr/>
          </p:nvCxnSpPr>
          <p:spPr>
            <a:xfrm rot="5400000">
              <a:off x="7588095" y="4565699"/>
              <a:ext cx="512835" cy="1053464"/>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F298F2A4-A6CF-4866-AA23-34FC0AF510DA}"/>
                </a:ext>
              </a:extLst>
            </p:cNvPr>
            <p:cNvCxnSpPr>
              <a:cxnSpLocks/>
              <a:stCxn id="38" idx="2"/>
              <a:endCxn id="51" idx="0"/>
            </p:cNvCxnSpPr>
            <p:nvPr/>
          </p:nvCxnSpPr>
          <p:spPr>
            <a:xfrm rot="16200000" flipH="1">
              <a:off x="8731835" y="4475423"/>
              <a:ext cx="512835" cy="1234016"/>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0528411-69B0-4D3C-9A74-BFD47A6505AA}"/>
                </a:ext>
              </a:extLst>
            </p:cNvPr>
            <p:cNvCxnSpPr>
              <a:cxnSpLocks/>
              <a:stCxn id="35" idx="2"/>
              <a:endCxn id="36" idx="0"/>
            </p:cNvCxnSpPr>
            <p:nvPr/>
          </p:nvCxnSpPr>
          <p:spPr>
            <a:xfrm>
              <a:off x="8380046" y="2415749"/>
              <a:ext cx="1" cy="30205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29AF5FFE-699E-4D81-976C-C9EFCE84CE7D}"/>
                </a:ext>
              </a:extLst>
            </p:cNvPr>
            <p:cNvSpPr txBox="1"/>
            <p:nvPr/>
          </p:nvSpPr>
          <p:spPr>
            <a:xfrm>
              <a:off x="7639724" y="3831044"/>
              <a:ext cx="1463040" cy="830997"/>
            </a:xfrm>
            <a:prstGeom prst="rect">
              <a:avLst/>
            </a:prstGeom>
            <a:noFill/>
          </p:spPr>
          <p:txBody>
            <a:bodyPr wrap="square" rtlCol="0">
              <a:spAutoFit/>
            </a:bodyPr>
            <a:lstStyle/>
            <a:p>
              <a:pPr algn="ctr"/>
              <a:r>
                <a:rPr lang="zh-TW" altLang="en-US" sz="1600" b="1" dirty="0">
                  <a:latin typeface="微軟正黑體" panose="020B0604030504040204" pitchFamily="34" charset="-120"/>
                  <a:ea typeface="微軟正黑體" panose="020B0604030504040204" pitchFamily="34" charset="-120"/>
                </a:rPr>
                <a:t>通訊握手檢查模組</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1600" b="1" dirty="0">
                  <a:latin typeface="微軟正黑體" panose="020B0604030504040204" pitchFamily="34" charset="-120"/>
                  <a:ea typeface="微軟正黑體" panose="020B0604030504040204" pitchFamily="34" charset="-120"/>
                </a:rPr>
                <a:t>(sec=3.5)</a:t>
              </a:r>
            </a:p>
          </p:txBody>
        </p:sp>
        <p:sp>
          <p:nvSpPr>
            <p:cNvPr id="47" name="文字方塊 46">
              <a:extLst>
                <a:ext uri="{FF2B5EF4-FFF2-40B4-BE49-F238E27FC236}">
                  <a16:creationId xmlns:a16="http://schemas.microsoft.com/office/drawing/2014/main" id="{E591D9B0-9CFE-4A22-AC86-55D2659E782F}"/>
                </a:ext>
              </a:extLst>
            </p:cNvPr>
            <p:cNvSpPr txBox="1"/>
            <p:nvPr/>
          </p:nvSpPr>
          <p:spPr>
            <a:xfrm>
              <a:off x="9047519" y="4702310"/>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49" name="文字方塊 48">
              <a:extLst>
                <a:ext uri="{FF2B5EF4-FFF2-40B4-BE49-F238E27FC236}">
                  <a16:creationId xmlns:a16="http://schemas.microsoft.com/office/drawing/2014/main" id="{234FC415-96A1-4157-B8FC-C424C5CBB502}"/>
                </a:ext>
              </a:extLst>
            </p:cNvPr>
            <p:cNvSpPr txBox="1"/>
            <p:nvPr/>
          </p:nvSpPr>
          <p:spPr>
            <a:xfrm>
              <a:off x="7180219" y="4702310"/>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grpSp>
      <p:grpSp>
        <p:nvGrpSpPr>
          <p:cNvPr id="52" name="群組 51">
            <a:extLst>
              <a:ext uri="{FF2B5EF4-FFF2-40B4-BE49-F238E27FC236}">
                <a16:creationId xmlns:a16="http://schemas.microsoft.com/office/drawing/2014/main" id="{63C500AB-2214-442A-85E2-69CA0BD106AF}"/>
              </a:ext>
            </a:extLst>
          </p:cNvPr>
          <p:cNvGrpSpPr/>
          <p:nvPr/>
        </p:nvGrpSpPr>
        <p:grpSpPr>
          <a:xfrm>
            <a:off x="-53340" y="-10175"/>
            <a:ext cx="12245340" cy="971809"/>
            <a:chOff x="0" y="-6069"/>
            <a:chExt cx="12192000" cy="971809"/>
          </a:xfrm>
        </p:grpSpPr>
        <p:pic>
          <p:nvPicPr>
            <p:cNvPr id="54" name="圖片 53">
              <a:extLst>
                <a:ext uri="{FF2B5EF4-FFF2-40B4-BE49-F238E27FC236}">
                  <a16:creationId xmlns:a16="http://schemas.microsoft.com/office/drawing/2014/main" id="{39A41993-E853-4C11-B0AA-A4F92D334B2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5" name="圖片 54">
              <a:extLst>
                <a:ext uri="{FF2B5EF4-FFF2-40B4-BE49-F238E27FC236}">
                  <a16:creationId xmlns:a16="http://schemas.microsoft.com/office/drawing/2014/main" id="{BFCA5329-C078-441F-9F90-DB6097B6EE6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159701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32</a:t>
            </a:fld>
            <a:endParaRPr lang="en-US" dirty="0"/>
          </a:p>
        </p:txBody>
      </p:sp>
      <p:sp>
        <p:nvSpPr>
          <p:cNvPr id="135" name="矩形 134">
            <a:extLst>
              <a:ext uri="{FF2B5EF4-FFF2-40B4-BE49-F238E27FC236}">
                <a16:creationId xmlns:a16="http://schemas.microsoft.com/office/drawing/2014/main" id="{391A613C-BB05-4C16-8BDF-31E0513ED33F}"/>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功能架構</a:t>
            </a:r>
          </a:p>
        </p:txBody>
      </p:sp>
      <p:cxnSp>
        <p:nvCxnSpPr>
          <p:cNvPr id="136" name="直線接點 135">
            <a:extLst>
              <a:ext uri="{FF2B5EF4-FFF2-40B4-BE49-F238E27FC236}">
                <a16:creationId xmlns:a16="http://schemas.microsoft.com/office/drawing/2014/main" id="{4EB8861B-89A1-4BD9-B000-23802578D23E}"/>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37" name="直線接點 136">
            <a:extLst>
              <a:ext uri="{FF2B5EF4-FFF2-40B4-BE49-F238E27FC236}">
                <a16:creationId xmlns:a16="http://schemas.microsoft.com/office/drawing/2014/main" id="{18F1F49E-437C-4C37-9500-57577B44E1BF}"/>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38" name="矩形 137">
            <a:extLst>
              <a:ext uri="{FF2B5EF4-FFF2-40B4-BE49-F238E27FC236}">
                <a16:creationId xmlns:a16="http://schemas.microsoft.com/office/drawing/2014/main" id="{EA853C52-2A55-44DD-ACAD-38F5C93660FA}"/>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9" name="標題 3">
            <a:extLst>
              <a:ext uri="{FF2B5EF4-FFF2-40B4-BE49-F238E27FC236}">
                <a16:creationId xmlns:a16="http://schemas.microsoft.com/office/drawing/2014/main" id="{B3EE3B44-4216-4C0E-AFF4-51848B4C29C4}"/>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grpSp>
        <p:nvGrpSpPr>
          <p:cNvPr id="7" name="群組 6">
            <a:extLst>
              <a:ext uri="{FF2B5EF4-FFF2-40B4-BE49-F238E27FC236}">
                <a16:creationId xmlns:a16="http://schemas.microsoft.com/office/drawing/2014/main" id="{1290FA7A-C820-4DCA-AC24-EE931236E912}"/>
              </a:ext>
            </a:extLst>
          </p:cNvPr>
          <p:cNvGrpSpPr/>
          <p:nvPr/>
        </p:nvGrpSpPr>
        <p:grpSpPr>
          <a:xfrm>
            <a:off x="1370831" y="1542326"/>
            <a:ext cx="10327574" cy="4472594"/>
            <a:chOff x="1370831" y="1542326"/>
            <a:chExt cx="10327574" cy="4472594"/>
          </a:xfrm>
        </p:grpSpPr>
        <p:sp>
          <p:nvSpPr>
            <p:cNvPr id="22" name="矩形: 圓角 21">
              <a:extLst>
                <a:ext uri="{FF2B5EF4-FFF2-40B4-BE49-F238E27FC236}">
                  <a16:creationId xmlns:a16="http://schemas.microsoft.com/office/drawing/2014/main" id="{C5D88CC2-717D-4961-826C-BCAAD89F3E2A}"/>
                </a:ext>
              </a:extLst>
            </p:cNvPr>
            <p:cNvSpPr/>
            <p:nvPr/>
          </p:nvSpPr>
          <p:spPr>
            <a:xfrm>
              <a:off x="1539290" y="3100877"/>
              <a:ext cx="1589669" cy="1007982"/>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D=</a:t>
              </a:r>
              <a:r>
                <a:rPr lang="zh-TW" altLang="en-US" b="1" dirty="0">
                  <a:solidFill>
                    <a:schemeClr val="tx1"/>
                  </a:solidFill>
                  <a:latin typeface="微軟正黑體" panose="020B0604030504040204" pitchFamily="34" charset="-120"/>
                  <a:ea typeface="微軟正黑體" panose="020B0604030504040204" pitchFamily="34" charset="-120"/>
                </a:rPr>
                <a:t>日期</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T=</a:t>
              </a:r>
              <a:r>
                <a:rPr lang="zh-TW" altLang="en-US" b="1" dirty="0">
                  <a:solidFill>
                    <a:schemeClr val="tx1"/>
                  </a:solidFill>
                  <a:latin typeface="微軟正黑體" panose="020B0604030504040204" pitchFamily="34" charset="-120"/>
                  <a:ea typeface="微軟正黑體" panose="020B0604030504040204" pitchFamily="34" charset="-120"/>
                </a:rPr>
                <a:t>時間</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N=</a:t>
              </a:r>
              <a:r>
                <a:rPr lang="zh-TW" altLang="en-US" b="1" dirty="0">
                  <a:solidFill>
                    <a:schemeClr val="tx1"/>
                  </a:solidFill>
                  <a:latin typeface="微軟正黑體" panose="020B0604030504040204" pitchFamily="34" charset="-120"/>
                  <a:ea typeface="微軟正黑體" panose="020B0604030504040204" pitchFamily="34" charset="-120"/>
                </a:rPr>
                <a:t>事項</a:t>
              </a:r>
            </a:p>
          </p:txBody>
        </p:sp>
        <p:grpSp>
          <p:nvGrpSpPr>
            <p:cNvPr id="41" name="群組 40">
              <a:extLst>
                <a:ext uri="{FF2B5EF4-FFF2-40B4-BE49-F238E27FC236}">
                  <a16:creationId xmlns:a16="http://schemas.microsoft.com/office/drawing/2014/main" id="{4F1341BD-15D9-4540-B2C0-BFD324F31087}"/>
                </a:ext>
              </a:extLst>
            </p:cNvPr>
            <p:cNvGrpSpPr/>
            <p:nvPr/>
          </p:nvGrpSpPr>
          <p:grpSpPr>
            <a:xfrm>
              <a:off x="3825129" y="1744465"/>
              <a:ext cx="2421551" cy="1115298"/>
              <a:chOff x="7141288" y="3590720"/>
              <a:chExt cx="2421551" cy="1115298"/>
            </a:xfrm>
          </p:grpSpPr>
          <p:sp>
            <p:nvSpPr>
              <p:cNvPr id="23" name="流程圖: 決策 22">
                <a:extLst>
                  <a:ext uri="{FF2B5EF4-FFF2-40B4-BE49-F238E27FC236}">
                    <a16:creationId xmlns:a16="http://schemas.microsoft.com/office/drawing/2014/main" id="{4E080507-610A-4C58-AF82-42F0BA9614AC}"/>
                  </a:ext>
                </a:extLst>
              </p:cNvPr>
              <p:cNvSpPr/>
              <p:nvPr/>
            </p:nvSpPr>
            <p:spPr>
              <a:xfrm>
                <a:off x="7141288" y="3590720"/>
                <a:ext cx="2421551" cy="1115298"/>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A4488BAB-6BAF-4767-9781-C3B4D2D2559D}"/>
                  </a:ext>
                </a:extLst>
              </p:cNvPr>
              <p:cNvSpPr txBox="1"/>
              <p:nvPr/>
            </p:nvSpPr>
            <p:spPr>
              <a:xfrm>
                <a:off x="7639724" y="3831044"/>
                <a:ext cx="1463040" cy="738664"/>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(see=3.5)</a:t>
                </a:r>
              </a:p>
            </p:txBody>
          </p:sp>
        </p:grpSp>
        <p:sp>
          <p:nvSpPr>
            <p:cNvPr id="24" name="矩形: 圓角 23">
              <a:extLst>
                <a:ext uri="{FF2B5EF4-FFF2-40B4-BE49-F238E27FC236}">
                  <a16:creationId xmlns:a16="http://schemas.microsoft.com/office/drawing/2014/main" id="{47585159-6FE8-45FD-9DFA-49F3E63DE7EE}"/>
                </a:ext>
              </a:extLst>
            </p:cNvPr>
            <p:cNvSpPr/>
            <p:nvPr/>
          </p:nvSpPr>
          <p:spPr>
            <a:xfrm>
              <a:off x="1397198" y="2020141"/>
              <a:ext cx="1873854"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新增提醒模組</a:t>
              </a:r>
            </a:p>
          </p:txBody>
        </p:sp>
        <p:cxnSp>
          <p:nvCxnSpPr>
            <p:cNvPr id="31" name="直線單箭頭接點 30">
              <a:extLst>
                <a:ext uri="{FF2B5EF4-FFF2-40B4-BE49-F238E27FC236}">
                  <a16:creationId xmlns:a16="http://schemas.microsoft.com/office/drawing/2014/main" id="{052E21D2-2925-4175-B077-2ECEC8D576B4}"/>
                </a:ext>
              </a:extLst>
            </p:cNvPr>
            <p:cNvCxnSpPr>
              <a:cxnSpLocks/>
              <a:stCxn id="24" idx="2"/>
              <a:endCxn id="22" idx="0"/>
            </p:cNvCxnSpPr>
            <p:nvPr/>
          </p:nvCxnSpPr>
          <p:spPr>
            <a:xfrm>
              <a:off x="2334125" y="2677602"/>
              <a:ext cx="0" cy="42327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F30FA4BA-5251-4157-B454-C63D93CD12E7}"/>
                </a:ext>
              </a:extLst>
            </p:cNvPr>
            <p:cNvSpPr/>
            <p:nvPr/>
          </p:nvSpPr>
          <p:spPr>
            <a:xfrm>
              <a:off x="1370831" y="4525726"/>
              <a:ext cx="1926587" cy="66528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傳送封包</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要求新增提醒</a:t>
              </a:r>
              <a:r>
                <a:rPr lang="en-US" altLang="zh-TW" b="1" dirty="0">
                  <a:solidFill>
                    <a:schemeClr val="tx1"/>
                  </a:solidFill>
                  <a:latin typeface="微軟正黑體" panose="020B0604030504040204" pitchFamily="34" charset="-120"/>
                  <a:ea typeface="微軟正黑體" panose="020B0604030504040204" pitchFamily="34" charset="-120"/>
                </a:rPr>
                <a:t>]</a:t>
              </a:r>
            </a:p>
          </p:txBody>
        </p:sp>
        <p:sp>
          <p:nvSpPr>
            <p:cNvPr id="43" name="文字方塊 42">
              <a:extLst>
                <a:ext uri="{FF2B5EF4-FFF2-40B4-BE49-F238E27FC236}">
                  <a16:creationId xmlns:a16="http://schemas.microsoft.com/office/drawing/2014/main" id="{CC13104F-FEF7-40EB-89DC-A1994CD9FDE6}"/>
                </a:ext>
              </a:extLst>
            </p:cNvPr>
            <p:cNvSpPr txBox="1"/>
            <p:nvPr/>
          </p:nvSpPr>
          <p:spPr>
            <a:xfrm>
              <a:off x="6922571" y="1695986"/>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44" name="文字方塊 43">
              <a:extLst>
                <a:ext uri="{FF2B5EF4-FFF2-40B4-BE49-F238E27FC236}">
                  <a16:creationId xmlns:a16="http://schemas.microsoft.com/office/drawing/2014/main" id="{37065A1B-DC41-47D8-976B-B4A44DA78766}"/>
                </a:ext>
              </a:extLst>
            </p:cNvPr>
            <p:cNvSpPr txBox="1"/>
            <p:nvPr/>
          </p:nvSpPr>
          <p:spPr>
            <a:xfrm>
              <a:off x="4547404" y="2798386"/>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cxnSp>
          <p:nvCxnSpPr>
            <p:cNvPr id="45" name="接點: 肘形 44">
              <a:extLst>
                <a:ext uri="{FF2B5EF4-FFF2-40B4-BE49-F238E27FC236}">
                  <a16:creationId xmlns:a16="http://schemas.microsoft.com/office/drawing/2014/main" id="{62B111AA-BECA-4B5F-8239-6433C66F56C0}"/>
                </a:ext>
              </a:extLst>
            </p:cNvPr>
            <p:cNvCxnSpPr>
              <a:cxnSpLocks/>
              <a:stCxn id="42" idx="2"/>
              <a:endCxn id="23" idx="1"/>
            </p:cNvCxnSpPr>
            <p:nvPr/>
          </p:nvCxnSpPr>
          <p:spPr>
            <a:xfrm rot="5400000" flipH="1" flipV="1">
              <a:off x="1635181" y="3001058"/>
              <a:ext cx="2888892" cy="1491004"/>
            </a:xfrm>
            <a:prstGeom prst="bentConnector4">
              <a:avLst>
                <a:gd name="adj1" fmla="val -7913"/>
                <a:gd name="adj2" fmla="val 8230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014B306E-81D6-474C-A4CB-80220B9D8C95}"/>
                </a:ext>
              </a:extLst>
            </p:cNvPr>
            <p:cNvGrpSpPr/>
            <p:nvPr/>
          </p:nvGrpSpPr>
          <p:grpSpPr>
            <a:xfrm>
              <a:off x="7783151" y="1542326"/>
              <a:ext cx="2459912" cy="1015444"/>
              <a:chOff x="7141288" y="3590720"/>
              <a:chExt cx="2459912" cy="1015444"/>
            </a:xfrm>
          </p:grpSpPr>
          <p:sp>
            <p:nvSpPr>
              <p:cNvPr id="49" name="流程圖: 決策 48">
                <a:extLst>
                  <a:ext uri="{FF2B5EF4-FFF2-40B4-BE49-F238E27FC236}">
                    <a16:creationId xmlns:a16="http://schemas.microsoft.com/office/drawing/2014/main" id="{F3C5DDA0-6B17-4770-90A6-6C168F90DB05}"/>
                  </a:ext>
                </a:extLst>
              </p:cNvPr>
              <p:cNvSpPr/>
              <p:nvPr/>
            </p:nvSpPr>
            <p:spPr>
              <a:xfrm>
                <a:off x="7141288" y="3590720"/>
                <a:ext cx="2459912" cy="1015444"/>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B033962E-0E1D-4C13-A938-A6EFDFBBD699}"/>
                  </a:ext>
                </a:extLst>
              </p:cNvPr>
              <p:cNvSpPr txBox="1"/>
              <p:nvPr/>
            </p:nvSpPr>
            <p:spPr>
              <a:xfrm>
                <a:off x="7353290" y="3882880"/>
                <a:ext cx="2035909"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是否有該提醒日期</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(D)</a:t>
                </a:r>
                <a:r>
                  <a:rPr lang="zh-TW" altLang="en-US" sz="1400" b="1" dirty="0">
                    <a:latin typeface="微軟正黑體" panose="020B0604030504040204" pitchFamily="34" charset="-120"/>
                    <a:ea typeface="微軟正黑體" panose="020B0604030504040204" pitchFamily="34" charset="-120"/>
                  </a:rPr>
                  <a:t>之資料夾</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51" name="接點: 肘形 50">
              <a:extLst>
                <a:ext uri="{FF2B5EF4-FFF2-40B4-BE49-F238E27FC236}">
                  <a16:creationId xmlns:a16="http://schemas.microsoft.com/office/drawing/2014/main" id="{B82C81D5-038D-418F-AD94-E90CF4ECAFB0}"/>
                </a:ext>
              </a:extLst>
            </p:cNvPr>
            <p:cNvCxnSpPr>
              <a:cxnSpLocks/>
              <a:stCxn id="23" idx="3"/>
              <a:endCxn id="49" idx="0"/>
            </p:cNvCxnSpPr>
            <p:nvPr/>
          </p:nvCxnSpPr>
          <p:spPr>
            <a:xfrm flipV="1">
              <a:off x="6246680" y="1542326"/>
              <a:ext cx="2766427" cy="759788"/>
            </a:xfrm>
            <a:prstGeom prst="bentConnector4">
              <a:avLst>
                <a:gd name="adj1" fmla="val 27770"/>
                <a:gd name="adj2" fmla="val 130087"/>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4" name="群組 53">
              <a:extLst>
                <a:ext uri="{FF2B5EF4-FFF2-40B4-BE49-F238E27FC236}">
                  <a16:creationId xmlns:a16="http://schemas.microsoft.com/office/drawing/2014/main" id="{5C43230C-D0DA-402A-9A63-7E0B18DDB9E3}"/>
                </a:ext>
              </a:extLst>
            </p:cNvPr>
            <p:cNvGrpSpPr/>
            <p:nvPr/>
          </p:nvGrpSpPr>
          <p:grpSpPr>
            <a:xfrm>
              <a:off x="8610131" y="2931603"/>
              <a:ext cx="2035909" cy="1067222"/>
              <a:chOff x="7353290" y="3590720"/>
              <a:chExt cx="2035909" cy="1067222"/>
            </a:xfrm>
          </p:grpSpPr>
          <p:sp>
            <p:nvSpPr>
              <p:cNvPr id="55" name="流程圖: 決策 54">
                <a:extLst>
                  <a:ext uri="{FF2B5EF4-FFF2-40B4-BE49-F238E27FC236}">
                    <a16:creationId xmlns:a16="http://schemas.microsoft.com/office/drawing/2014/main" id="{003A3FA1-9E93-4735-BBE5-20AB3EF2F83D}"/>
                  </a:ext>
                </a:extLst>
              </p:cNvPr>
              <p:cNvSpPr/>
              <p:nvPr/>
            </p:nvSpPr>
            <p:spPr>
              <a:xfrm>
                <a:off x="7353290" y="3590720"/>
                <a:ext cx="2035909" cy="106722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56" name="文字方塊 55">
                <a:extLst>
                  <a:ext uri="{FF2B5EF4-FFF2-40B4-BE49-F238E27FC236}">
                    <a16:creationId xmlns:a16="http://schemas.microsoft.com/office/drawing/2014/main" id="{ED4043FB-0C10-4876-B275-6CDACE2B48F9}"/>
                  </a:ext>
                </a:extLst>
              </p:cNvPr>
              <p:cNvSpPr txBox="1"/>
              <p:nvPr/>
            </p:nvSpPr>
            <p:spPr>
              <a:xfrm>
                <a:off x="7353290" y="3908280"/>
                <a:ext cx="2035909"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是否有該提醒寶</a:t>
                </a:r>
                <a:r>
                  <a:rPr lang="en-US" altLang="zh-TW" sz="1400" b="1" dirty="0">
                    <a:latin typeface="微軟正黑體" panose="020B0604030504040204" pitchFamily="34" charset="-120"/>
                    <a:ea typeface="微軟正黑體" panose="020B0604030504040204" pitchFamily="34" charset="-120"/>
                  </a:rPr>
                  <a:t>ID</a:t>
                </a:r>
              </a:p>
              <a:p>
                <a:pPr algn="ctr"/>
                <a:r>
                  <a:rPr lang="zh-TW" altLang="en-US" sz="1400" b="1" dirty="0">
                    <a:latin typeface="微軟正黑體" panose="020B0604030504040204" pitchFamily="34" charset="-120"/>
                    <a:ea typeface="微軟正黑體" panose="020B0604030504040204" pitchFamily="34" charset="-120"/>
                  </a:rPr>
                  <a:t>之資料夾</a:t>
                </a:r>
                <a:endParaRPr lang="en-US" altLang="zh-TW" sz="1400" b="1" dirty="0">
                  <a:latin typeface="微軟正黑體" panose="020B0604030504040204" pitchFamily="34" charset="-120"/>
                  <a:ea typeface="微軟正黑體" panose="020B0604030504040204" pitchFamily="34" charset="-120"/>
                </a:endParaRPr>
              </a:p>
            </p:txBody>
          </p:sp>
        </p:grpSp>
        <p:sp>
          <p:nvSpPr>
            <p:cNvPr id="63" name="矩形: 圓角 62">
              <a:extLst>
                <a:ext uri="{FF2B5EF4-FFF2-40B4-BE49-F238E27FC236}">
                  <a16:creationId xmlns:a16="http://schemas.microsoft.com/office/drawing/2014/main" id="{ECC04F0E-C0A3-4DDA-A69E-B45D6AE47EE6}"/>
                </a:ext>
              </a:extLst>
            </p:cNvPr>
            <p:cNvSpPr/>
            <p:nvPr/>
          </p:nvSpPr>
          <p:spPr>
            <a:xfrm>
              <a:off x="3974936" y="3171211"/>
              <a:ext cx="2134897" cy="716980"/>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新增提醒失敗</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訊息模組</a:t>
              </a:r>
              <a:r>
                <a:rPr lang="en-US" altLang="zh-TW" b="1" dirty="0">
                  <a:solidFill>
                    <a:schemeClr val="tx1"/>
                  </a:solidFill>
                  <a:latin typeface="微軟正黑體" panose="020B0604030504040204" pitchFamily="34" charset="-120"/>
                  <a:ea typeface="微軟正黑體" panose="020B0604030504040204" pitchFamily="34" charset="-120"/>
                </a:rPr>
                <a:t>(N=</a:t>
              </a:r>
              <a:r>
                <a:rPr lang="en-US" altLang="zh-TW" b="1" dirty="0" err="1">
                  <a:solidFill>
                    <a:schemeClr val="tx1"/>
                  </a:solidFill>
                  <a:latin typeface="微軟正黑體" panose="020B0604030504040204" pitchFamily="34" charset="-120"/>
                  <a:ea typeface="微軟正黑體" panose="020B0604030504040204" pitchFamily="34" charset="-120"/>
                </a:rPr>
                <a:t>rN</a:t>
              </a:r>
              <a:r>
                <a:rPr lang="en-US" altLang="zh-TW" b="1" dirty="0">
                  <a:solidFill>
                    <a:schemeClr val="tx1"/>
                  </a:solidFill>
                  <a:latin typeface="微軟正黑體" panose="020B0604030504040204" pitchFamily="34" charset="-120"/>
                  <a:ea typeface="微軟正黑體" panose="020B0604030504040204" pitchFamily="34" charset="-120"/>
                </a:rPr>
                <a:t>)</a:t>
              </a:r>
            </a:p>
          </p:txBody>
        </p:sp>
        <p:cxnSp>
          <p:nvCxnSpPr>
            <p:cNvPr id="64" name="直線單箭頭接點 63">
              <a:extLst>
                <a:ext uri="{FF2B5EF4-FFF2-40B4-BE49-F238E27FC236}">
                  <a16:creationId xmlns:a16="http://schemas.microsoft.com/office/drawing/2014/main" id="{78177A22-9AC5-4222-B9DB-82241762FAE3}"/>
                </a:ext>
              </a:extLst>
            </p:cNvPr>
            <p:cNvCxnSpPr>
              <a:cxnSpLocks/>
              <a:stCxn id="23" idx="2"/>
              <a:endCxn id="63" idx="0"/>
            </p:cNvCxnSpPr>
            <p:nvPr/>
          </p:nvCxnSpPr>
          <p:spPr>
            <a:xfrm>
              <a:off x="5035905" y="2859763"/>
              <a:ext cx="6480" cy="31144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7453A9CD-36A4-4781-B50E-B50FE5678084}"/>
                </a:ext>
              </a:extLst>
            </p:cNvPr>
            <p:cNvCxnSpPr>
              <a:cxnSpLocks/>
              <a:stCxn id="49" idx="3"/>
              <a:endCxn id="56" idx="3"/>
            </p:cNvCxnSpPr>
            <p:nvPr/>
          </p:nvCxnSpPr>
          <p:spPr>
            <a:xfrm>
              <a:off x="10243063" y="2050048"/>
              <a:ext cx="402977" cy="1460725"/>
            </a:xfrm>
            <a:prstGeom prst="bentConnector3">
              <a:avLst>
                <a:gd name="adj1" fmla="val 156728"/>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C2BB4791-676F-412E-8C1A-FEDC12CFFFBE}"/>
                </a:ext>
              </a:extLst>
            </p:cNvPr>
            <p:cNvSpPr/>
            <p:nvPr/>
          </p:nvSpPr>
          <p:spPr>
            <a:xfrm>
              <a:off x="6207985" y="3198496"/>
              <a:ext cx="1429173" cy="60570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創建日期</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之資料夾</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71" name="接點: 肘形 70">
              <a:extLst>
                <a:ext uri="{FF2B5EF4-FFF2-40B4-BE49-F238E27FC236}">
                  <a16:creationId xmlns:a16="http://schemas.microsoft.com/office/drawing/2014/main" id="{A1D3E1B5-61E4-4C99-AD7E-4409729F6228}"/>
                </a:ext>
              </a:extLst>
            </p:cNvPr>
            <p:cNvCxnSpPr>
              <a:cxnSpLocks/>
              <a:stCxn id="49" idx="2"/>
              <a:endCxn id="70" idx="0"/>
            </p:cNvCxnSpPr>
            <p:nvPr/>
          </p:nvCxnSpPr>
          <p:spPr>
            <a:xfrm rot="5400000">
              <a:off x="7647477" y="1832866"/>
              <a:ext cx="640726" cy="2090535"/>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 name="群組 73">
              <a:extLst>
                <a:ext uri="{FF2B5EF4-FFF2-40B4-BE49-F238E27FC236}">
                  <a16:creationId xmlns:a16="http://schemas.microsoft.com/office/drawing/2014/main" id="{08D7DDD8-4CC1-4D44-A7CF-835F8739A13E}"/>
                </a:ext>
              </a:extLst>
            </p:cNvPr>
            <p:cNvGrpSpPr/>
            <p:nvPr/>
          </p:nvGrpSpPr>
          <p:grpSpPr>
            <a:xfrm>
              <a:off x="6574221" y="3927260"/>
              <a:ext cx="2035909" cy="805611"/>
              <a:chOff x="7289790" y="3754924"/>
              <a:chExt cx="2035909" cy="805611"/>
            </a:xfrm>
          </p:grpSpPr>
          <p:sp>
            <p:nvSpPr>
              <p:cNvPr id="75" name="流程圖: 決策 74">
                <a:extLst>
                  <a:ext uri="{FF2B5EF4-FFF2-40B4-BE49-F238E27FC236}">
                    <a16:creationId xmlns:a16="http://schemas.microsoft.com/office/drawing/2014/main" id="{87D2001E-7AC5-4DDE-A48B-39115FDA1910}"/>
                  </a:ext>
                </a:extLst>
              </p:cNvPr>
              <p:cNvSpPr/>
              <p:nvPr/>
            </p:nvSpPr>
            <p:spPr>
              <a:xfrm>
                <a:off x="7353290" y="3754924"/>
                <a:ext cx="1926587" cy="805611"/>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6" name="文字方塊 75">
                <a:extLst>
                  <a:ext uri="{FF2B5EF4-FFF2-40B4-BE49-F238E27FC236}">
                    <a16:creationId xmlns:a16="http://schemas.microsoft.com/office/drawing/2014/main" id="{71AF1BC6-72D0-4EE2-A1D3-80FA87F1FFBE}"/>
                  </a:ext>
                </a:extLst>
              </p:cNvPr>
              <p:cNvSpPr txBox="1"/>
              <p:nvPr/>
            </p:nvSpPr>
            <p:spPr>
              <a:xfrm>
                <a:off x="7289790" y="3895580"/>
                <a:ext cx="2035909"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該提醒時間</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b="1" dirty="0">
                    <a:latin typeface="微軟正黑體" panose="020B0604030504040204" pitchFamily="34" charset="-120"/>
                    <a:ea typeface="微軟正黑體" panose="020B0604030504040204" pitchFamily="34" charset="-120"/>
                  </a:rPr>
                  <a:t>是否已存在</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77" name="接點: 肘形 76">
              <a:extLst>
                <a:ext uri="{FF2B5EF4-FFF2-40B4-BE49-F238E27FC236}">
                  <a16:creationId xmlns:a16="http://schemas.microsoft.com/office/drawing/2014/main" id="{B9761896-8BEE-4F4B-BA41-3B165DB72FA7}"/>
                </a:ext>
              </a:extLst>
            </p:cNvPr>
            <p:cNvCxnSpPr>
              <a:cxnSpLocks/>
              <a:stCxn id="55" idx="2"/>
              <a:endCxn id="76" idx="3"/>
            </p:cNvCxnSpPr>
            <p:nvPr/>
          </p:nvCxnSpPr>
          <p:spPr>
            <a:xfrm rot="5400000">
              <a:off x="8953758" y="3655197"/>
              <a:ext cx="330701" cy="1017956"/>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D19FF830-FA4A-43B4-AA37-B9B18E42A5E1}"/>
                </a:ext>
              </a:extLst>
            </p:cNvPr>
            <p:cNvCxnSpPr>
              <a:cxnSpLocks/>
              <a:stCxn id="70" idx="3"/>
              <a:endCxn id="56" idx="1"/>
            </p:cNvCxnSpPr>
            <p:nvPr/>
          </p:nvCxnSpPr>
          <p:spPr>
            <a:xfrm>
              <a:off x="7637158" y="3501346"/>
              <a:ext cx="972973" cy="942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接點: 肘形 83">
              <a:extLst>
                <a:ext uri="{FF2B5EF4-FFF2-40B4-BE49-F238E27FC236}">
                  <a16:creationId xmlns:a16="http://schemas.microsoft.com/office/drawing/2014/main" id="{01C94D09-2F97-4559-84C9-9614D8160034}"/>
                </a:ext>
              </a:extLst>
            </p:cNvPr>
            <p:cNvCxnSpPr>
              <a:cxnSpLocks/>
              <a:stCxn id="76" idx="1"/>
              <a:endCxn id="63" idx="2"/>
            </p:cNvCxnSpPr>
            <p:nvPr/>
          </p:nvCxnSpPr>
          <p:spPr>
            <a:xfrm rot="10800000">
              <a:off x="5042385" y="3888192"/>
              <a:ext cx="1531836" cy="441335"/>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矩形: 圓角 88">
              <a:extLst>
                <a:ext uri="{FF2B5EF4-FFF2-40B4-BE49-F238E27FC236}">
                  <a16:creationId xmlns:a16="http://schemas.microsoft.com/office/drawing/2014/main" id="{D0270296-722D-437F-8AF4-EB633449699C}"/>
                </a:ext>
              </a:extLst>
            </p:cNvPr>
            <p:cNvSpPr/>
            <p:nvPr/>
          </p:nvSpPr>
          <p:spPr>
            <a:xfrm>
              <a:off x="6349855" y="5026205"/>
              <a:ext cx="4838700" cy="377389"/>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將該提醒的時間</a:t>
              </a:r>
              <a:r>
                <a:rPr lang="en-US" altLang="zh-TW" sz="1600" b="1" dirty="0">
                  <a:solidFill>
                    <a:schemeClr val="tx1"/>
                  </a:solidFill>
                  <a:latin typeface="微軟正黑體" panose="020B0604030504040204" pitchFamily="34" charset="-120"/>
                  <a:ea typeface="微軟正黑體" panose="020B0604030504040204" pitchFamily="34" charset="-120"/>
                </a:rPr>
                <a:t>(T)</a:t>
              </a:r>
              <a:r>
                <a:rPr lang="zh-TW" altLang="en-US" sz="1600" b="1" dirty="0">
                  <a:solidFill>
                    <a:schemeClr val="tx1"/>
                  </a:solidFill>
                  <a:latin typeface="微軟正黑體" panose="020B0604030504040204" pitchFamily="34" charset="-120"/>
                  <a:ea typeface="微軟正黑體" panose="020B0604030504040204" pitchFamily="34" charset="-120"/>
                </a:rPr>
                <a:t>、事項</a:t>
              </a:r>
              <a:r>
                <a:rPr lang="en-US" altLang="zh-TW" sz="1600" b="1" dirty="0">
                  <a:solidFill>
                    <a:schemeClr val="tx1"/>
                  </a:solidFill>
                  <a:latin typeface="微軟正黑體" panose="020B0604030504040204" pitchFamily="34" charset="-120"/>
                  <a:ea typeface="微軟正黑體" panose="020B0604030504040204" pitchFamily="34" charset="-120"/>
                </a:rPr>
                <a:t>(N)</a:t>
              </a:r>
              <a:r>
                <a:rPr lang="zh-TW" altLang="en-US" sz="1600" b="1" dirty="0">
                  <a:solidFill>
                    <a:schemeClr val="tx1"/>
                  </a:solidFill>
                  <a:latin typeface="微軟正黑體" panose="020B0604030504040204" pitchFamily="34" charset="-120"/>
                  <a:ea typeface="微軟正黑體" panose="020B0604030504040204" pitchFamily="34" charset="-120"/>
                </a:rPr>
                <a:t>寫進提醒寶</a:t>
              </a:r>
              <a:r>
                <a:rPr lang="en-US" altLang="zh-TW" sz="1600" b="1" dirty="0">
                  <a:solidFill>
                    <a:schemeClr val="tx1"/>
                  </a:solidFill>
                  <a:latin typeface="微軟正黑體" panose="020B0604030504040204" pitchFamily="34" charset="-120"/>
                  <a:ea typeface="微軟正黑體" panose="020B0604030504040204" pitchFamily="34" charset="-120"/>
                </a:rPr>
                <a:t>ID</a:t>
              </a:r>
              <a:r>
                <a:rPr lang="zh-TW" altLang="en-US" sz="1600" b="1" dirty="0">
                  <a:solidFill>
                    <a:schemeClr val="tx1"/>
                  </a:solidFill>
                  <a:latin typeface="微軟正黑體" panose="020B0604030504040204" pitchFamily="34" charset="-120"/>
                  <a:ea typeface="微軟正黑體" panose="020B0604030504040204" pitchFamily="34" charset="-120"/>
                </a:rPr>
                <a:t>檔案內</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90" name="直線單箭頭接點 89">
              <a:extLst>
                <a:ext uri="{FF2B5EF4-FFF2-40B4-BE49-F238E27FC236}">
                  <a16:creationId xmlns:a16="http://schemas.microsoft.com/office/drawing/2014/main" id="{E80A917B-C403-4E59-B2E2-D3C94663665E}"/>
                </a:ext>
              </a:extLst>
            </p:cNvPr>
            <p:cNvCxnSpPr>
              <a:cxnSpLocks/>
              <a:stCxn id="75" idx="2"/>
            </p:cNvCxnSpPr>
            <p:nvPr/>
          </p:nvCxnSpPr>
          <p:spPr>
            <a:xfrm>
              <a:off x="7601015" y="4732871"/>
              <a:ext cx="0" cy="31420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矩形: 圓角 97">
              <a:extLst>
                <a:ext uri="{FF2B5EF4-FFF2-40B4-BE49-F238E27FC236}">
                  <a16:creationId xmlns:a16="http://schemas.microsoft.com/office/drawing/2014/main" id="{0B7ECD5C-307B-4207-BBC0-DD50C22BFB28}"/>
                </a:ext>
              </a:extLst>
            </p:cNvPr>
            <p:cNvSpPr/>
            <p:nvPr/>
          </p:nvSpPr>
          <p:spPr>
            <a:xfrm>
              <a:off x="7726834" y="5637531"/>
              <a:ext cx="2086566" cy="377389"/>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同步模組</a:t>
              </a:r>
              <a:r>
                <a:rPr lang="en-US" altLang="zh-TW" sz="1600" b="1" dirty="0">
                  <a:solidFill>
                    <a:schemeClr val="tx1"/>
                  </a:solidFill>
                  <a:latin typeface="微軟正黑體" panose="020B0604030504040204" pitchFamily="34" charset="-120"/>
                  <a:ea typeface="微軟正黑體" panose="020B0604030504040204" pitchFamily="34" charset="-120"/>
                </a:rPr>
                <a:t>(s=2)</a:t>
              </a:r>
            </a:p>
          </p:txBody>
        </p:sp>
        <p:cxnSp>
          <p:nvCxnSpPr>
            <p:cNvPr id="99" name="直線單箭頭接點 98">
              <a:extLst>
                <a:ext uri="{FF2B5EF4-FFF2-40B4-BE49-F238E27FC236}">
                  <a16:creationId xmlns:a16="http://schemas.microsoft.com/office/drawing/2014/main" id="{C6B68F52-7C7F-4463-95CE-CC5E6FE94AC9}"/>
                </a:ext>
              </a:extLst>
            </p:cNvPr>
            <p:cNvCxnSpPr>
              <a:cxnSpLocks/>
              <a:stCxn id="89" idx="2"/>
              <a:endCxn id="98" idx="0"/>
            </p:cNvCxnSpPr>
            <p:nvPr/>
          </p:nvCxnSpPr>
          <p:spPr>
            <a:xfrm>
              <a:off x="8769205" y="5403594"/>
              <a:ext cx="912" cy="23393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矩形: 圓角 106">
              <a:extLst>
                <a:ext uri="{FF2B5EF4-FFF2-40B4-BE49-F238E27FC236}">
                  <a16:creationId xmlns:a16="http://schemas.microsoft.com/office/drawing/2014/main" id="{3F829BA2-2111-4217-9858-A6C549A5C0B1}"/>
                </a:ext>
              </a:extLst>
            </p:cNvPr>
            <p:cNvSpPr/>
            <p:nvPr/>
          </p:nvSpPr>
          <p:spPr>
            <a:xfrm>
              <a:off x="10269232" y="4028122"/>
              <a:ext cx="1429173" cy="60570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創建日期</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之資料夾</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108" name="接點: 肘形 107">
              <a:extLst>
                <a:ext uri="{FF2B5EF4-FFF2-40B4-BE49-F238E27FC236}">
                  <a16:creationId xmlns:a16="http://schemas.microsoft.com/office/drawing/2014/main" id="{D741C360-0611-4909-B85E-87EFAD10718B}"/>
                </a:ext>
              </a:extLst>
            </p:cNvPr>
            <p:cNvCxnSpPr>
              <a:cxnSpLocks/>
              <a:stCxn id="55" idx="2"/>
              <a:endCxn id="107" idx="1"/>
            </p:cNvCxnSpPr>
            <p:nvPr/>
          </p:nvCxnSpPr>
          <p:spPr>
            <a:xfrm rot="16200000" flipH="1">
              <a:off x="9782586" y="3844325"/>
              <a:ext cx="332147" cy="641146"/>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文字方塊 114">
              <a:extLst>
                <a:ext uri="{FF2B5EF4-FFF2-40B4-BE49-F238E27FC236}">
                  <a16:creationId xmlns:a16="http://schemas.microsoft.com/office/drawing/2014/main" id="{B601D035-5F45-4C59-9827-D14553DE898A}"/>
                </a:ext>
              </a:extLst>
            </p:cNvPr>
            <p:cNvSpPr txBox="1"/>
            <p:nvPr/>
          </p:nvSpPr>
          <p:spPr>
            <a:xfrm>
              <a:off x="10794802" y="2323343"/>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16" name="文字方塊 115">
              <a:extLst>
                <a:ext uri="{FF2B5EF4-FFF2-40B4-BE49-F238E27FC236}">
                  <a16:creationId xmlns:a16="http://schemas.microsoft.com/office/drawing/2014/main" id="{B8BCF875-F2A3-4CB7-B760-F7F2CDDF36B9}"/>
                </a:ext>
              </a:extLst>
            </p:cNvPr>
            <p:cNvSpPr txBox="1"/>
            <p:nvPr/>
          </p:nvSpPr>
          <p:spPr>
            <a:xfrm>
              <a:off x="7714220" y="2517857"/>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17" name="文字方塊 116">
              <a:extLst>
                <a:ext uri="{FF2B5EF4-FFF2-40B4-BE49-F238E27FC236}">
                  <a16:creationId xmlns:a16="http://schemas.microsoft.com/office/drawing/2014/main" id="{49875C5A-D85B-414A-BCA9-9BEFE67F2367}"/>
                </a:ext>
              </a:extLst>
            </p:cNvPr>
            <p:cNvSpPr txBox="1"/>
            <p:nvPr/>
          </p:nvSpPr>
          <p:spPr>
            <a:xfrm>
              <a:off x="7138289" y="4646966"/>
              <a:ext cx="462725"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21" name="文字方塊 120">
              <a:extLst>
                <a:ext uri="{FF2B5EF4-FFF2-40B4-BE49-F238E27FC236}">
                  <a16:creationId xmlns:a16="http://schemas.microsoft.com/office/drawing/2014/main" id="{AF73E2D1-1446-4B6C-A94E-1A0A8F213BA2}"/>
                </a:ext>
              </a:extLst>
            </p:cNvPr>
            <p:cNvSpPr txBox="1"/>
            <p:nvPr/>
          </p:nvSpPr>
          <p:spPr>
            <a:xfrm>
              <a:off x="5009988" y="3952431"/>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22" name="文字方塊 121">
              <a:extLst>
                <a:ext uri="{FF2B5EF4-FFF2-40B4-BE49-F238E27FC236}">
                  <a16:creationId xmlns:a16="http://schemas.microsoft.com/office/drawing/2014/main" id="{CD308D71-4814-423B-ADE9-F5E4350F4A9F}"/>
                </a:ext>
              </a:extLst>
            </p:cNvPr>
            <p:cNvSpPr txBox="1"/>
            <p:nvPr/>
          </p:nvSpPr>
          <p:spPr>
            <a:xfrm>
              <a:off x="9010763" y="3991098"/>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23" name="文字方塊 122">
              <a:extLst>
                <a:ext uri="{FF2B5EF4-FFF2-40B4-BE49-F238E27FC236}">
                  <a16:creationId xmlns:a16="http://schemas.microsoft.com/office/drawing/2014/main" id="{9EAF6B8D-DC07-4DCB-9E12-F4AA850C25C3}"/>
                </a:ext>
              </a:extLst>
            </p:cNvPr>
            <p:cNvSpPr txBox="1"/>
            <p:nvPr/>
          </p:nvSpPr>
          <p:spPr>
            <a:xfrm>
              <a:off x="9677827" y="3987626"/>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cxnSp>
          <p:nvCxnSpPr>
            <p:cNvPr id="124" name="直線單箭頭接點 123">
              <a:extLst>
                <a:ext uri="{FF2B5EF4-FFF2-40B4-BE49-F238E27FC236}">
                  <a16:creationId xmlns:a16="http://schemas.microsoft.com/office/drawing/2014/main" id="{5F4177E1-F5BF-41ED-AACF-A92E063F3A0A}"/>
                </a:ext>
              </a:extLst>
            </p:cNvPr>
            <p:cNvCxnSpPr>
              <a:cxnSpLocks/>
              <a:stCxn id="107" idx="2"/>
            </p:cNvCxnSpPr>
            <p:nvPr/>
          </p:nvCxnSpPr>
          <p:spPr>
            <a:xfrm>
              <a:off x="10983819" y="4633822"/>
              <a:ext cx="0" cy="39238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A84AE5A9-3D23-4125-ADC0-8A6AB9ED2B07}"/>
                </a:ext>
              </a:extLst>
            </p:cNvPr>
            <p:cNvCxnSpPr>
              <a:cxnSpLocks/>
              <a:stCxn id="22" idx="2"/>
              <a:endCxn id="42" idx="0"/>
            </p:cNvCxnSpPr>
            <p:nvPr/>
          </p:nvCxnSpPr>
          <p:spPr>
            <a:xfrm>
              <a:off x="2334125" y="4108859"/>
              <a:ext cx="0" cy="4168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63CE25D6-D71F-45AC-BED0-0C80001DE915}"/>
              </a:ext>
            </a:extLst>
          </p:cNvPr>
          <p:cNvGrpSpPr/>
          <p:nvPr/>
        </p:nvGrpSpPr>
        <p:grpSpPr>
          <a:xfrm>
            <a:off x="-53340" y="-10175"/>
            <a:ext cx="12245340" cy="971809"/>
            <a:chOff x="0" y="-6069"/>
            <a:chExt cx="12192000" cy="971809"/>
          </a:xfrm>
        </p:grpSpPr>
        <p:pic>
          <p:nvPicPr>
            <p:cNvPr id="58" name="圖片 57">
              <a:extLst>
                <a:ext uri="{FF2B5EF4-FFF2-40B4-BE49-F238E27FC236}">
                  <a16:creationId xmlns:a16="http://schemas.microsoft.com/office/drawing/2014/main" id="{4FC89A72-E2F8-4B06-975F-96367FCC17E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9" name="圖片 58">
              <a:extLst>
                <a:ext uri="{FF2B5EF4-FFF2-40B4-BE49-F238E27FC236}">
                  <a16:creationId xmlns:a16="http://schemas.microsoft.com/office/drawing/2014/main" id="{6EE169D2-1899-4A1A-BF90-8176C54EAB3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3799772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33</a:t>
            </a:fld>
            <a:endParaRPr lang="en-US" dirty="0"/>
          </a:p>
        </p:txBody>
      </p:sp>
      <p:grpSp>
        <p:nvGrpSpPr>
          <p:cNvPr id="2" name="群組 1">
            <a:extLst>
              <a:ext uri="{FF2B5EF4-FFF2-40B4-BE49-F238E27FC236}">
                <a16:creationId xmlns:a16="http://schemas.microsoft.com/office/drawing/2014/main" id="{E1685BD5-0865-4718-A4DC-98775D2C3A13}"/>
              </a:ext>
            </a:extLst>
          </p:cNvPr>
          <p:cNvGrpSpPr/>
          <p:nvPr/>
        </p:nvGrpSpPr>
        <p:grpSpPr>
          <a:xfrm>
            <a:off x="3213951" y="1903276"/>
            <a:ext cx="8151065" cy="4080121"/>
            <a:chOff x="3213951" y="1903276"/>
            <a:chExt cx="8151065" cy="4080121"/>
          </a:xfrm>
        </p:grpSpPr>
        <p:sp>
          <p:nvSpPr>
            <p:cNvPr id="22" name="矩形: 圓角 21">
              <a:extLst>
                <a:ext uri="{FF2B5EF4-FFF2-40B4-BE49-F238E27FC236}">
                  <a16:creationId xmlns:a16="http://schemas.microsoft.com/office/drawing/2014/main" id="{C5D88CC2-717D-4961-826C-BCAAD89F3E2A}"/>
                </a:ext>
              </a:extLst>
            </p:cNvPr>
            <p:cNvSpPr/>
            <p:nvPr/>
          </p:nvSpPr>
          <p:spPr>
            <a:xfrm>
              <a:off x="3548560" y="2824577"/>
              <a:ext cx="1238852" cy="65746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D=</a:t>
              </a:r>
              <a:r>
                <a:rPr lang="zh-TW" altLang="en-US" b="1" dirty="0">
                  <a:solidFill>
                    <a:schemeClr val="tx1"/>
                  </a:solidFill>
                  <a:latin typeface="微軟正黑體" panose="020B0604030504040204" pitchFamily="34" charset="-120"/>
                  <a:ea typeface="微軟正黑體" panose="020B0604030504040204" pitchFamily="34" charset="-120"/>
                </a:rPr>
                <a:t>日期</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T=</a:t>
              </a:r>
              <a:r>
                <a:rPr lang="zh-TW" altLang="en-US" b="1" dirty="0">
                  <a:solidFill>
                    <a:schemeClr val="tx1"/>
                  </a:solidFill>
                  <a:latin typeface="微軟正黑體" panose="020B0604030504040204" pitchFamily="34" charset="-120"/>
                  <a:ea typeface="微軟正黑體" panose="020B0604030504040204" pitchFamily="34" charset="-120"/>
                </a:rPr>
                <a:t>時間</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24" name="矩形: 圓角 23">
              <a:extLst>
                <a:ext uri="{FF2B5EF4-FFF2-40B4-BE49-F238E27FC236}">
                  <a16:creationId xmlns:a16="http://schemas.microsoft.com/office/drawing/2014/main" id="{47585159-6FE8-45FD-9DFA-49F3E63DE7EE}"/>
                </a:ext>
              </a:extLst>
            </p:cNvPr>
            <p:cNvSpPr/>
            <p:nvPr/>
          </p:nvSpPr>
          <p:spPr>
            <a:xfrm>
              <a:off x="3219184" y="1993823"/>
              <a:ext cx="1873854"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刪除提醒模組</a:t>
              </a:r>
            </a:p>
          </p:txBody>
        </p:sp>
        <p:cxnSp>
          <p:nvCxnSpPr>
            <p:cNvPr id="31" name="直線單箭頭接點 30">
              <a:extLst>
                <a:ext uri="{FF2B5EF4-FFF2-40B4-BE49-F238E27FC236}">
                  <a16:creationId xmlns:a16="http://schemas.microsoft.com/office/drawing/2014/main" id="{052E21D2-2925-4175-B077-2ECEC8D576B4}"/>
                </a:ext>
              </a:extLst>
            </p:cNvPr>
            <p:cNvCxnSpPr>
              <a:cxnSpLocks/>
              <a:stCxn id="24" idx="2"/>
              <a:endCxn id="22" idx="0"/>
            </p:cNvCxnSpPr>
            <p:nvPr/>
          </p:nvCxnSpPr>
          <p:spPr>
            <a:xfrm>
              <a:off x="4156111" y="2651284"/>
              <a:ext cx="11875" cy="17329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F30FA4BA-5251-4157-B454-C63D93CD12E7}"/>
                </a:ext>
              </a:extLst>
            </p:cNvPr>
            <p:cNvSpPr/>
            <p:nvPr/>
          </p:nvSpPr>
          <p:spPr>
            <a:xfrm>
              <a:off x="3213951" y="3698170"/>
              <a:ext cx="1926587" cy="66528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傳送封包</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要求刪除提醒</a:t>
              </a:r>
              <a:r>
                <a:rPr lang="en-US" altLang="zh-TW" b="1" dirty="0">
                  <a:solidFill>
                    <a:schemeClr val="tx1"/>
                  </a:solidFill>
                  <a:latin typeface="微軟正黑體" panose="020B0604030504040204" pitchFamily="34" charset="-120"/>
                  <a:ea typeface="微軟正黑體" panose="020B0604030504040204" pitchFamily="34" charset="-120"/>
                </a:rPr>
                <a:t>]</a:t>
              </a:r>
            </a:p>
          </p:txBody>
        </p:sp>
        <p:cxnSp>
          <p:nvCxnSpPr>
            <p:cNvPr id="58" name="直線單箭頭接點 57">
              <a:extLst>
                <a:ext uri="{FF2B5EF4-FFF2-40B4-BE49-F238E27FC236}">
                  <a16:creationId xmlns:a16="http://schemas.microsoft.com/office/drawing/2014/main" id="{57D69505-E3FA-47A5-9737-D29EBFA90B66}"/>
                </a:ext>
              </a:extLst>
            </p:cNvPr>
            <p:cNvCxnSpPr>
              <a:cxnSpLocks/>
              <a:stCxn id="22" idx="2"/>
              <a:endCxn id="42" idx="0"/>
            </p:cNvCxnSpPr>
            <p:nvPr/>
          </p:nvCxnSpPr>
          <p:spPr>
            <a:xfrm>
              <a:off x="4167986" y="3482038"/>
              <a:ext cx="9259" cy="21613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FDE1BE62-9460-4EEF-A2B9-BF6E637E7237}"/>
                </a:ext>
              </a:extLst>
            </p:cNvPr>
            <p:cNvGrpSpPr/>
            <p:nvPr/>
          </p:nvGrpSpPr>
          <p:grpSpPr>
            <a:xfrm>
              <a:off x="7003502" y="1903276"/>
              <a:ext cx="2421551" cy="940712"/>
              <a:chOff x="7141288" y="3661971"/>
              <a:chExt cx="2421551" cy="940712"/>
            </a:xfrm>
          </p:grpSpPr>
          <p:sp>
            <p:nvSpPr>
              <p:cNvPr id="66" name="流程圖: 決策 65">
                <a:extLst>
                  <a:ext uri="{FF2B5EF4-FFF2-40B4-BE49-F238E27FC236}">
                    <a16:creationId xmlns:a16="http://schemas.microsoft.com/office/drawing/2014/main" id="{5C5DBCFE-DE1C-4D33-AC80-C218FB0A2838}"/>
                  </a:ext>
                </a:extLst>
              </p:cNvPr>
              <p:cNvSpPr/>
              <p:nvPr/>
            </p:nvSpPr>
            <p:spPr>
              <a:xfrm>
                <a:off x="7141288" y="3661971"/>
                <a:ext cx="2421551" cy="94071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743239F-9167-434A-97BF-2807B0F3675A}"/>
                  </a:ext>
                </a:extLst>
              </p:cNvPr>
              <p:cNvSpPr txBox="1"/>
              <p:nvPr/>
            </p:nvSpPr>
            <p:spPr>
              <a:xfrm>
                <a:off x="7487811" y="3886759"/>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(see=3.5)</a:t>
                </a:r>
              </a:p>
            </p:txBody>
          </p:sp>
        </p:grpSp>
        <p:sp>
          <p:nvSpPr>
            <p:cNvPr id="69" name="文字方塊 68">
              <a:extLst>
                <a:ext uri="{FF2B5EF4-FFF2-40B4-BE49-F238E27FC236}">
                  <a16:creationId xmlns:a16="http://schemas.microsoft.com/office/drawing/2014/main" id="{00F6B3FE-9E96-4C2E-94C0-82E4DF13AF1C}"/>
                </a:ext>
              </a:extLst>
            </p:cNvPr>
            <p:cNvSpPr txBox="1"/>
            <p:nvPr/>
          </p:nvSpPr>
          <p:spPr>
            <a:xfrm>
              <a:off x="6245978" y="2456549"/>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72" name="矩形: 圓角 71">
              <a:extLst>
                <a:ext uri="{FF2B5EF4-FFF2-40B4-BE49-F238E27FC236}">
                  <a16:creationId xmlns:a16="http://schemas.microsoft.com/office/drawing/2014/main" id="{731433B4-CD71-4405-BDCE-39115D0D13E9}"/>
                </a:ext>
              </a:extLst>
            </p:cNvPr>
            <p:cNvSpPr/>
            <p:nvPr/>
          </p:nvSpPr>
          <p:spPr>
            <a:xfrm>
              <a:off x="5496936" y="2943229"/>
              <a:ext cx="1676034" cy="59384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新增提醒失敗</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訊息模組</a:t>
              </a:r>
              <a:r>
                <a:rPr lang="en-US" altLang="zh-TW" sz="1400" b="1" dirty="0">
                  <a:solidFill>
                    <a:schemeClr val="tx1"/>
                  </a:solidFill>
                  <a:latin typeface="微軟正黑體" panose="020B0604030504040204" pitchFamily="34" charset="-120"/>
                  <a:ea typeface="微軟正黑體" panose="020B0604030504040204" pitchFamily="34" charset="-120"/>
                </a:rPr>
                <a:t>(N=</a:t>
              </a: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cxnSp>
          <p:nvCxnSpPr>
            <p:cNvPr id="79" name="接點: 肘形 78">
              <a:extLst>
                <a:ext uri="{FF2B5EF4-FFF2-40B4-BE49-F238E27FC236}">
                  <a16:creationId xmlns:a16="http://schemas.microsoft.com/office/drawing/2014/main" id="{4E447401-861E-4565-9A95-A0864D6C8ABF}"/>
                </a:ext>
              </a:extLst>
            </p:cNvPr>
            <p:cNvCxnSpPr>
              <a:cxnSpLocks/>
              <a:stCxn id="42" idx="2"/>
              <a:endCxn id="66" idx="0"/>
            </p:cNvCxnSpPr>
            <p:nvPr/>
          </p:nvCxnSpPr>
          <p:spPr>
            <a:xfrm rot="5400000" flipH="1" flipV="1">
              <a:off x="4965674" y="1114846"/>
              <a:ext cx="2460174" cy="4037033"/>
            </a:xfrm>
            <a:prstGeom prst="bentConnector5">
              <a:avLst>
                <a:gd name="adj1" fmla="val -9292"/>
                <a:gd name="adj2" fmla="val 29285"/>
                <a:gd name="adj3" fmla="val 10929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接點: 肘形 79">
              <a:extLst>
                <a:ext uri="{FF2B5EF4-FFF2-40B4-BE49-F238E27FC236}">
                  <a16:creationId xmlns:a16="http://schemas.microsoft.com/office/drawing/2014/main" id="{98E14D95-228E-4AE1-93CC-BAA6355DD4F2}"/>
                </a:ext>
              </a:extLst>
            </p:cNvPr>
            <p:cNvCxnSpPr>
              <a:cxnSpLocks/>
              <a:stCxn id="66" idx="1"/>
              <a:endCxn id="72" idx="0"/>
            </p:cNvCxnSpPr>
            <p:nvPr/>
          </p:nvCxnSpPr>
          <p:spPr>
            <a:xfrm rot="10800000" flipV="1">
              <a:off x="6334954" y="2373631"/>
              <a:ext cx="668549" cy="569597"/>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矩形: 圓角 80">
              <a:extLst>
                <a:ext uri="{FF2B5EF4-FFF2-40B4-BE49-F238E27FC236}">
                  <a16:creationId xmlns:a16="http://schemas.microsoft.com/office/drawing/2014/main" id="{7680722A-796C-4A26-AFC2-5EE2576D9EEE}"/>
                </a:ext>
              </a:extLst>
            </p:cNvPr>
            <p:cNvSpPr/>
            <p:nvPr/>
          </p:nvSpPr>
          <p:spPr>
            <a:xfrm>
              <a:off x="9800612" y="2897257"/>
              <a:ext cx="1202221" cy="62956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D=</a:t>
              </a:r>
              <a:r>
                <a:rPr lang="zh-TW" altLang="en-US" sz="1400" b="1" dirty="0">
                  <a:solidFill>
                    <a:schemeClr val="tx1"/>
                  </a:solidFill>
                  <a:latin typeface="微軟正黑體" panose="020B0604030504040204" pitchFamily="34" charset="-120"/>
                  <a:ea typeface="微軟正黑體" panose="020B0604030504040204" pitchFamily="34" charset="-120"/>
                </a:rPr>
                <a:t>日期</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T=</a:t>
              </a:r>
              <a:r>
                <a:rPr lang="zh-TW" altLang="en-US" sz="1400" b="1" dirty="0">
                  <a:solidFill>
                    <a:schemeClr val="tx1"/>
                  </a:solidFill>
                  <a:latin typeface="微軟正黑體" panose="020B0604030504040204" pitchFamily="34" charset="-120"/>
                  <a:ea typeface="微軟正黑體" panose="020B0604030504040204" pitchFamily="34" charset="-120"/>
                </a:rPr>
                <a:t>時間</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82" name="接點: 肘形 81">
              <a:extLst>
                <a:ext uri="{FF2B5EF4-FFF2-40B4-BE49-F238E27FC236}">
                  <a16:creationId xmlns:a16="http://schemas.microsoft.com/office/drawing/2014/main" id="{D07850F9-F7EC-4A1A-BC14-1EB4C535AE20}"/>
                </a:ext>
              </a:extLst>
            </p:cNvPr>
            <p:cNvCxnSpPr>
              <a:cxnSpLocks/>
              <a:stCxn id="66" idx="3"/>
              <a:endCxn id="81" idx="0"/>
            </p:cNvCxnSpPr>
            <p:nvPr/>
          </p:nvCxnSpPr>
          <p:spPr>
            <a:xfrm>
              <a:off x="9425053" y="2373632"/>
              <a:ext cx="976670" cy="523625"/>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文字方塊 84">
              <a:extLst>
                <a:ext uri="{FF2B5EF4-FFF2-40B4-BE49-F238E27FC236}">
                  <a16:creationId xmlns:a16="http://schemas.microsoft.com/office/drawing/2014/main" id="{65F77E3C-CA6E-40EF-80BC-F7C7B19C3A36}"/>
                </a:ext>
              </a:extLst>
            </p:cNvPr>
            <p:cNvSpPr txBox="1"/>
            <p:nvPr/>
          </p:nvSpPr>
          <p:spPr>
            <a:xfrm>
              <a:off x="9852958" y="2497147"/>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86" name="矩形: 圓角 85">
              <a:extLst>
                <a:ext uri="{FF2B5EF4-FFF2-40B4-BE49-F238E27FC236}">
                  <a16:creationId xmlns:a16="http://schemas.microsoft.com/office/drawing/2014/main" id="{BEFE990E-4F52-4CAF-8590-FDEF42D0DDE8}"/>
                </a:ext>
              </a:extLst>
            </p:cNvPr>
            <p:cNvSpPr/>
            <p:nvPr/>
          </p:nvSpPr>
          <p:spPr>
            <a:xfrm>
              <a:off x="9438428" y="3770259"/>
              <a:ext cx="1926588" cy="62956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讀出</a:t>
              </a:r>
              <a:r>
                <a:rPr lang="en-US" altLang="zh-TW" sz="1400" b="1" dirty="0">
                  <a:solidFill>
                    <a:schemeClr val="tx1"/>
                  </a:solidFill>
                  <a:latin typeface="微軟正黑體" panose="020B0604030504040204" pitchFamily="34" charset="-120"/>
                  <a:ea typeface="微軟正黑體" panose="020B0604030504040204" pitchFamily="34" charset="-120"/>
                </a:rPr>
                <a:t>D</a:t>
              </a:r>
              <a:r>
                <a:rPr lang="zh-TW" altLang="en-US" sz="1400" b="1" dirty="0">
                  <a:solidFill>
                    <a:schemeClr val="tx1"/>
                  </a:solidFill>
                  <a:latin typeface="微軟正黑體" panose="020B0604030504040204" pitchFamily="34" charset="-120"/>
                  <a:ea typeface="微軟正黑體" panose="020B0604030504040204" pitchFamily="34" charset="-120"/>
                </a:rPr>
                <a:t>日期資料夾裡的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該提醒寶</a:t>
              </a:r>
              <a:r>
                <a:rPr lang="en-US" altLang="zh-TW" sz="1400" b="1" dirty="0">
                  <a:solidFill>
                    <a:schemeClr val="tx1"/>
                  </a:solidFill>
                  <a:latin typeface="微軟正黑體" panose="020B0604030504040204" pitchFamily="34" charset="-120"/>
                  <a:ea typeface="微軟正黑體" panose="020B0604030504040204" pitchFamily="34" charset="-120"/>
                </a:rPr>
                <a:t>ID</a:t>
              </a:r>
              <a:r>
                <a:rPr lang="zh-TW" altLang="en-US" sz="1400" b="1" dirty="0">
                  <a:solidFill>
                    <a:schemeClr val="tx1"/>
                  </a:solidFill>
                  <a:latin typeface="微軟正黑體" panose="020B0604030504040204" pitchFamily="34" charset="-120"/>
                  <a:ea typeface="微軟正黑體" panose="020B0604030504040204" pitchFamily="34" charset="-120"/>
                </a:rPr>
                <a:t>之檔案</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87" name="直線單箭頭接點 86">
              <a:extLst>
                <a:ext uri="{FF2B5EF4-FFF2-40B4-BE49-F238E27FC236}">
                  <a16:creationId xmlns:a16="http://schemas.microsoft.com/office/drawing/2014/main" id="{574D453E-7ECF-46E6-AC89-495DC728E964}"/>
                </a:ext>
              </a:extLst>
            </p:cNvPr>
            <p:cNvCxnSpPr>
              <a:cxnSpLocks/>
              <a:stCxn id="81" idx="2"/>
              <a:endCxn id="86" idx="0"/>
            </p:cNvCxnSpPr>
            <p:nvPr/>
          </p:nvCxnSpPr>
          <p:spPr>
            <a:xfrm flipH="1">
              <a:off x="10401722" y="3526818"/>
              <a:ext cx="1" cy="2434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矩形: 圓角 90">
              <a:extLst>
                <a:ext uri="{FF2B5EF4-FFF2-40B4-BE49-F238E27FC236}">
                  <a16:creationId xmlns:a16="http://schemas.microsoft.com/office/drawing/2014/main" id="{2627EB38-7D8F-4D7D-B1C8-D7A70B64F6B6}"/>
                </a:ext>
              </a:extLst>
            </p:cNvPr>
            <p:cNvSpPr/>
            <p:nvPr/>
          </p:nvSpPr>
          <p:spPr>
            <a:xfrm>
              <a:off x="7670707" y="3891832"/>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將</a:t>
              </a:r>
              <a:r>
                <a:rPr lang="en-US" altLang="zh-TW" sz="1400" b="1" dirty="0">
                  <a:solidFill>
                    <a:schemeClr val="tx1"/>
                  </a:solidFill>
                  <a:latin typeface="微軟正黑體" panose="020B0604030504040204" pitchFamily="34" charset="-120"/>
                  <a:ea typeface="微軟正黑體" panose="020B0604030504040204" pitchFamily="34" charset="-120"/>
                </a:rPr>
                <a:t>T</a:t>
              </a:r>
              <a:r>
                <a:rPr lang="zh-TW" altLang="en-US" sz="1400" b="1" dirty="0">
                  <a:solidFill>
                    <a:schemeClr val="tx1"/>
                  </a:solidFill>
                  <a:latin typeface="微軟正黑體" panose="020B0604030504040204" pitchFamily="34" charset="-120"/>
                  <a:ea typeface="微軟正黑體" panose="020B0604030504040204" pitchFamily="34" charset="-120"/>
                </a:rPr>
                <a:t>刪除</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92" name="矩形: 圓角 91">
              <a:extLst>
                <a:ext uri="{FF2B5EF4-FFF2-40B4-BE49-F238E27FC236}">
                  <a16:creationId xmlns:a16="http://schemas.microsoft.com/office/drawing/2014/main" id="{7FA6BE93-E743-4895-8A72-CD716AE28A2A}"/>
                </a:ext>
              </a:extLst>
            </p:cNvPr>
            <p:cNvSpPr/>
            <p:nvPr/>
          </p:nvSpPr>
          <p:spPr>
            <a:xfrm>
              <a:off x="7438167" y="4580568"/>
              <a:ext cx="1552221" cy="59419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將所剩時間</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重新寫入檔案</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93" name="矩形: 圓角 92">
              <a:extLst>
                <a:ext uri="{FF2B5EF4-FFF2-40B4-BE49-F238E27FC236}">
                  <a16:creationId xmlns:a16="http://schemas.microsoft.com/office/drawing/2014/main" id="{8973D0A0-24D1-4669-9E19-A9B279D51B49}"/>
                </a:ext>
              </a:extLst>
            </p:cNvPr>
            <p:cNvSpPr/>
            <p:nvPr/>
          </p:nvSpPr>
          <p:spPr>
            <a:xfrm>
              <a:off x="7170994" y="5606008"/>
              <a:ext cx="2086566" cy="377389"/>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同步模組</a:t>
              </a:r>
              <a:r>
                <a:rPr lang="en-US" altLang="zh-TW" sz="1600" b="1" dirty="0">
                  <a:solidFill>
                    <a:schemeClr val="tx1"/>
                  </a:solidFill>
                  <a:latin typeface="微軟正黑體" panose="020B0604030504040204" pitchFamily="34" charset="-120"/>
                  <a:ea typeface="微軟正黑體" panose="020B0604030504040204" pitchFamily="34" charset="-120"/>
                </a:rPr>
                <a:t>(s=2)</a:t>
              </a:r>
            </a:p>
          </p:txBody>
        </p:sp>
        <p:cxnSp>
          <p:nvCxnSpPr>
            <p:cNvPr id="94" name="直線單箭頭接點 93">
              <a:extLst>
                <a:ext uri="{FF2B5EF4-FFF2-40B4-BE49-F238E27FC236}">
                  <a16:creationId xmlns:a16="http://schemas.microsoft.com/office/drawing/2014/main" id="{31B5A9D4-13EE-4C7A-89D1-96862BEFB4DE}"/>
                </a:ext>
              </a:extLst>
            </p:cNvPr>
            <p:cNvCxnSpPr>
              <a:cxnSpLocks/>
              <a:stCxn id="91" idx="2"/>
              <a:endCxn id="92" idx="0"/>
            </p:cNvCxnSpPr>
            <p:nvPr/>
          </p:nvCxnSpPr>
          <p:spPr>
            <a:xfrm>
              <a:off x="8214277" y="4275442"/>
              <a:ext cx="1" cy="30512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56FB9B2D-83D4-4467-AFA6-7BB0B0AF2E2C}"/>
                </a:ext>
              </a:extLst>
            </p:cNvPr>
            <p:cNvCxnSpPr>
              <a:cxnSpLocks/>
              <a:stCxn id="92" idx="2"/>
              <a:endCxn id="93" idx="0"/>
            </p:cNvCxnSpPr>
            <p:nvPr/>
          </p:nvCxnSpPr>
          <p:spPr>
            <a:xfrm flipH="1">
              <a:off x="8214277" y="5174758"/>
              <a:ext cx="1" cy="43125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3D9CEBC0-7DAF-4603-B095-E565BD436A79}"/>
                </a:ext>
              </a:extLst>
            </p:cNvPr>
            <p:cNvCxnSpPr>
              <a:cxnSpLocks/>
              <a:stCxn id="86" idx="1"/>
              <a:endCxn id="91" idx="3"/>
            </p:cNvCxnSpPr>
            <p:nvPr/>
          </p:nvCxnSpPr>
          <p:spPr>
            <a:xfrm flipH="1" flipV="1">
              <a:off x="8757847" y="4083637"/>
              <a:ext cx="680581" cy="140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06" name="直線接點 105">
            <a:extLst>
              <a:ext uri="{FF2B5EF4-FFF2-40B4-BE49-F238E27FC236}">
                <a16:creationId xmlns:a16="http://schemas.microsoft.com/office/drawing/2014/main" id="{E42D57F3-1617-49A5-8CCE-D3E9C5C10F6D}"/>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9" name="直線接點 108">
            <a:extLst>
              <a:ext uri="{FF2B5EF4-FFF2-40B4-BE49-F238E27FC236}">
                <a16:creationId xmlns:a16="http://schemas.microsoft.com/office/drawing/2014/main" id="{02BFBAF4-F263-48DA-887C-ADD2D1962F8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10" name="矩形 109">
            <a:extLst>
              <a:ext uri="{FF2B5EF4-FFF2-40B4-BE49-F238E27FC236}">
                <a16:creationId xmlns:a16="http://schemas.microsoft.com/office/drawing/2014/main" id="{1898155A-654A-4B50-A3EC-93418818234C}"/>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標題 3">
            <a:extLst>
              <a:ext uri="{FF2B5EF4-FFF2-40B4-BE49-F238E27FC236}">
                <a16:creationId xmlns:a16="http://schemas.microsoft.com/office/drawing/2014/main" id="{A730FDAA-BCE1-42B1-97DD-3623C4A40726}"/>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sp>
        <p:nvSpPr>
          <p:cNvPr id="112" name="矩形 111">
            <a:extLst>
              <a:ext uri="{FF2B5EF4-FFF2-40B4-BE49-F238E27FC236}">
                <a16:creationId xmlns:a16="http://schemas.microsoft.com/office/drawing/2014/main" id="{B00A0793-FEEE-45BA-9BED-0A2C0634F307}"/>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功能架構</a:t>
            </a:r>
          </a:p>
        </p:txBody>
      </p:sp>
      <p:grpSp>
        <p:nvGrpSpPr>
          <p:cNvPr id="32" name="群組 31">
            <a:extLst>
              <a:ext uri="{FF2B5EF4-FFF2-40B4-BE49-F238E27FC236}">
                <a16:creationId xmlns:a16="http://schemas.microsoft.com/office/drawing/2014/main" id="{6215FB4F-0244-4515-97FE-EE61DF56F135}"/>
              </a:ext>
            </a:extLst>
          </p:cNvPr>
          <p:cNvGrpSpPr/>
          <p:nvPr/>
        </p:nvGrpSpPr>
        <p:grpSpPr>
          <a:xfrm>
            <a:off x="-53340" y="-10175"/>
            <a:ext cx="12245340" cy="971809"/>
            <a:chOff x="0" y="-6069"/>
            <a:chExt cx="12192000" cy="971809"/>
          </a:xfrm>
        </p:grpSpPr>
        <p:pic>
          <p:nvPicPr>
            <p:cNvPr id="33" name="圖片 32">
              <a:extLst>
                <a:ext uri="{FF2B5EF4-FFF2-40B4-BE49-F238E27FC236}">
                  <a16:creationId xmlns:a16="http://schemas.microsoft.com/office/drawing/2014/main" id="{5D57E0E3-8395-4477-A3FE-73C4626F74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4" name="圖片 33">
              <a:extLst>
                <a:ext uri="{FF2B5EF4-FFF2-40B4-BE49-F238E27FC236}">
                  <a16:creationId xmlns:a16="http://schemas.microsoft.com/office/drawing/2014/main" id="{797EBA93-A712-4EB9-B815-FE25FCD0939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957938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34</a:t>
            </a:fld>
            <a:endParaRPr lang="en-US" dirty="0"/>
          </a:p>
        </p:txBody>
      </p:sp>
      <p:grpSp>
        <p:nvGrpSpPr>
          <p:cNvPr id="2" name="群組 1">
            <a:extLst>
              <a:ext uri="{FF2B5EF4-FFF2-40B4-BE49-F238E27FC236}">
                <a16:creationId xmlns:a16="http://schemas.microsoft.com/office/drawing/2014/main" id="{C3D7AFDE-14F7-4442-9227-61FECF97E252}"/>
              </a:ext>
            </a:extLst>
          </p:cNvPr>
          <p:cNvGrpSpPr/>
          <p:nvPr/>
        </p:nvGrpSpPr>
        <p:grpSpPr>
          <a:xfrm>
            <a:off x="444274" y="2162149"/>
            <a:ext cx="11313707" cy="3904520"/>
            <a:chOff x="444274" y="2162149"/>
            <a:chExt cx="11313707" cy="3904520"/>
          </a:xfrm>
        </p:grpSpPr>
        <p:sp>
          <p:nvSpPr>
            <p:cNvPr id="22" name="矩形: 圓角 21">
              <a:extLst>
                <a:ext uri="{FF2B5EF4-FFF2-40B4-BE49-F238E27FC236}">
                  <a16:creationId xmlns:a16="http://schemas.microsoft.com/office/drawing/2014/main" id="{C5D88CC2-717D-4961-826C-BCAAD89F3E2A}"/>
                </a:ext>
              </a:extLst>
            </p:cNvPr>
            <p:cNvSpPr/>
            <p:nvPr/>
          </p:nvSpPr>
          <p:spPr>
            <a:xfrm>
              <a:off x="1935741" y="2992903"/>
              <a:ext cx="1238852" cy="657461"/>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Ｓ</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狀態</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Ｄ</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日期</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24" name="矩形: 圓角 23">
              <a:extLst>
                <a:ext uri="{FF2B5EF4-FFF2-40B4-BE49-F238E27FC236}">
                  <a16:creationId xmlns:a16="http://schemas.microsoft.com/office/drawing/2014/main" id="{47585159-6FE8-45FD-9DFA-49F3E63DE7EE}"/>
                </a:ext>
              </a:extLst>
            </p:cNvPr>
            <p:cNvSpPr/>
            <p:nvPr/>
          </p:nvSpPr>
          <p:spPr>
            <a:xfrm>
              <a:off x="1611578" y="2162149"/>
              <a:ext cx="1873854"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同步模組</a:t>
              </a:r>
            </a:p>
          </p:txBody>
        </p:sp>
        <p:cxnSp>
          <p:nvCxnSpPr>
            <p:cNvPr id="31" name="直線單箭頭接點 30">
              <a:extLst>
                <a:ext uri="{FF2B5EF4-FFF2-40B4-BE49-F238E27FC236}">
                  <a16:creationId xmlns:a16="http://schemas.microsoft.com/office/drawing/2014/main" id="{052E21D2-2925-4175-B077-2ECEC8D576B4}"/>
                </a:ext>
              </a:extLst>
            </p:cNvPr>
            <p:cNvCxnSpPr>
              <a:cxnSpLocks/>
              <a:stCxn id="24" idx="2"/>
              <a:endCxn id="22" idx="0"/>
            </p:cNvCxnSpPr>
            <p:nvPr/>
          </p:nvCxnSpPr>
          <p:spPr>
            <a:xfrm>
              <a:off x="2548505" y="2819610"/>
              <a:ext cx="6662" cy="17329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FDE1BE62-9460-4EEF-A2B9-BF6E637E7237}"/>
                </a:ext>
              </a:extLst>
            </p:cNvPr>
            <p:cNvGrpSpPr/>
            <p:nvPr/>
          </p:nvGrpSpPr>
          <p:grpSpPr>
            <a:xfrm>
              <a:off x="6975472" y="2162149"/>
              <a:ext cx="2421551" cy="940712"/>
              <a:chOff x="7141288" y="3661971"/>
              <a:chExt cx="2421551" cy="940712"/>
            </a:xfrm>
          </p:grpSpPr>
          <p:sp>
            <p:nvSpPr>
              <p:cNvPr id="66" name="流程圖: 決策 65">
                <a:extLst>
                  <a:ext uri="{FF2B5EF4-FFF2-40B4-BE49-F238E27FC236}">
                    <a16:creationId xmlns:a16="http://schemas.microsoft.com/office/drawing/2014/main" id="{5C5DBCFE-DE1C-4D33-AC80-C218FB0A2838}"/>
                  </a:ext>
                </a:extLst>
              </p:cNvPr>
              <p:cNvSpPr/>
              <p:nvPr/>
            </p:nvSpPr>
            <p:spPr>
              <a:xfrm>
                <a:off x="7141288" y="3661971"/>
                <a:ext cx="2421551" cy="94071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743239F-9167-434A-97BF-2807B0F3675A}"/>
                  </a:ext>
                </a:extLst>
              </p:cNvPr>
              <p:cNvSpPr txBox="1"/>
              <p:nvPr/>
            </p:nvSpPr>
            <p:spPr>
              <a:xfrm>
                <a:off x="7487811" y="3886759"/>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(see=3.5)</a:t>
                </a:r>
              </a:p>
            </p:txBody>
          </p:sp>
        </p:grpSp>
        <p:grpSp>
          <p:nvGrpSpPr>
            <p:cNvPr id="5" name="群組 4">
              <a:extLst>
                <a:ext uri="{FF2B5EF4-FFF2-40B4-BE49-F238E27FC236}">
                  <a16:creationId xmlns:a16="http://schemas.microsoft.com/office/drawing/2014/main" id="{B040255C-E0AA-4F7E-8404-B30B477AE990}"/>
                </a:ext>
              </a:extLst>
            </p:cNvPr>
            <p:cNvGrpSpPr/>
            <p:nvPr/>
          </p:nvGrpSpPr>
          <p:grpSpPr>
            <a:xfrm>
              <a:off x="761918" y="4213476"/>
              <a:ext cx="3218365" cy="383610"/>
              <a:chOff x="797543" y="4035345"/>
              <a:chExt cx="3218365" cy="383610"/>
            </a:xfrm>
          </p:grpSpPr>
          <p:sp>
            <p:nvSpPr>
              <p:cNvPr id="35" name="矩形: 圓角 34">
                <a:extLst>
                  <a:ext uri="{FF2B5EF4-FFF2-40B4-BE49-F238E27FC236}">
                    <a16:creationId xmlns:a16="http://schemas.microsoft.com/office/drawing/2014/main" id="{229CEF1A-2197-43BD-8F95-9E41DF49320D}"/>
                  </a:ext>
                </a:extLst>
              </p:cNvPr>
              <p:cNvSpPr/>
              <p:nvPr/>
            </p:nvSpPr>
            <p:spPr>
              <a:xfrm>
                <a:off x="797543" y="4035345"/>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S=2</a:t>
                </a:r>
              </a:p>
            </p:txBody>
          </p:sp>
          <p:sp>
            <p:nvSpPr>
              <p:cNvPr id="36" name="矩形: 圓角 35">
                <a:extLst>
                  <a:ext uri="{FF2B5EF4-FFF2-40B4-BE49-F238E27FC236}">
                    <a16:creationId xmlns:a16="http://schemas.microsoft.com/office/drawing/2014/main" id="{8CEF0BF7-D562-4C35-9839-A09B2246050F}"/>
                  </a:ext>
                </a:extLst>
              </p:cNvPr>
              <p:cNvSpPr/>
              <p:nvPr/>
            </p:nvSpPr>
            <p:spPr>
              <a:xfrm>
                <a:off x="2928768" y="4035345"/>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S=1</a:t>
                </a:r>
              </a:p>
            </p:txBody>
          </p:sp>
        </p:grpSp>
        <p:cxnSp>
          <p:nvCxnSpPr>
            <p:cNvPr id="38" name="接點: 肘形 37">
              <a:extLst>
                <a:ext uri="{FF2B5EF4-FFF2-40B4-BE49-F238E27FC236}">
                  <a16:creationId xmlns:a16="http://schemas.microsoft.com/office/drawing/2014/main" id="{92634329-814F-4447-8531-7737F7E6298D}"/>
                </a:ext>
              </a:extLst>
            </p:cNvPr>
            <p:cNvCxnSpPr>
              <a:cxnSpLocks/>
              <a:stCxn id="22" idx="2"/>
              <a:endCxn id="36" idx="0"/>
            </p:cNvCxnSpPr>
            <p:nvPr/>
          </p:nvCxnSpPr>
          <p:spPr>
            <a:xfrm rot="16200000" flipH="1">
              <a:off x="2714384" y="3491147"/>
              <a:ext cx="563112" cy="881546"/>
            </a:xfrm>
            <a:prstGeom prst="bentConnector3">
              <a:avLst>
                <a:gd name="adj1" fmla="val 3102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98DEC733-C34D-48A7-9F6C-ACFAA9DBD17F}"/>
                </a:ext>
              </a:extLst>
            </p:cNvPr>
            <p:cNvCxnSpPr>
              <a:cxnSpLocks/>
              <a:stCxn id="22" idx="2"/>
              <a:endCxn id="35" idx="0"/>
            </p:cNvCxnSpPr>
            <p:nvPr/>
          </p:nvCxnSpPr>
          <p:spPr>
            <a:xfrm rot="5400000">
              <a:off x="1648772" y="3307081"/>
              <a:ext cx="563112" cy="1249679"/>
            </a:xfrm>
            <a:prstGeom prst="bentConnector3">
              <a:avLst>
                <a:gd name="adj1" fmla="val 3102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9E1E02F8-C3E5-4A62-8A6B-4301F43E457E}"/>
                </a:ext>
              </a:extLst>
            </p:cNvPr>
            <p:cNvSpPr/>
            <p:nvPr/>
          </p:nvSpPr>
          <p:spPr>
            <a:xfrm>
              <a:off x="467471" y="5635419"/>
              <a:ext cx="1676034" cy="431250"/>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Print</a:t>
              </a:r>
              <a:r>
                <a:rPr lang="zh-TW" altLang="en-US" sz="1400" b="1" dirty="0">
                  <a:solidFill>
                    <a:schemeClr val="tx1"/>
                  </a:solidFill>
                  <a:latin typeface="微軟正黑體" panose="020B0604030504040204" pitchFamily="34" charset="-120"/>
                  <a:ea typeface="微軟正黑體" panose="020B0604030504040204" pitchFamily="34" charset="-120"/>
                </a:rPr>
                <a:t> 同步成功</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47" name="矩形: 圓角 46">
              <a:extLst>
                <a:ext uri="{FF2B5EF4-FFF2-40B4-BE49-F238E27FC236}">
                  <a16:creationId xmlns:a16="http://schemas.microsoft.com/office/drawing/2014/main" id="{D6D57FC2-35D5-4615-B22E-05C58BE72C37}"/>
                </a:ext>
              </a:extLst>
            </p:cNvPr>
            <p:cNvSpPr/>
            <p:nvPr/>
          </p:nvSpPr>
          <p:spPr>
            <a:xfrm>
              <a:off x="444274" y="4794142"/>
              <a:ext cx="1719559" cy="59419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傳送</a:t>
              </a:r>
              <a:r>
                <a:rPr lang="en-US" altLang="zh-TW" sz="1400" b="1" dirty="0">
                  <a:solidFill>
                    <a:schemeClr val="tx1"/>
                  </a:solidFill>
                  <a:latin typeface="微軟正黑體" panose="020B0604030504040204" pitchFamily="34" charset="-120"/>
                  <a:ea typeface="微軟正黑體" panose="020B0604030504040204" pitchFamily="34" charset="-120"/>
                </a:rPr>
                <a:t>APP</a:t>
              </a:r>
              <a:r>
                <a:rPr lang="zh-TW" altLang="en-US" sz="1400" b="1" dirty="0">
                  <a:solidFill>
                    <a:schemeClr val="tx1"/>
                  </a:solidFill>
                  <a:latin typeface="微軟正黑體" panose="020B0604030504040204" pitchFamily="34" charset="-120"/>
                  <a:ea typeface="微軟正黑體" panose="020B0604030504040204" pitchFamily="34" charset="-120"/>
                </a:rPr>
                <a:t>已同步</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完成之</a:t>
              </a:r>
              <a:r>
                <a:rPr lang="en-US" altLang="zh-TW" sz="1400" b="1" dirty="0">
                  <a:solidFill>
                    <a:schemeClr val="tx1"/>
                  </a:solidFill>
                  <a:latin typeface="微軟正黑體" panose="020B0604030504040204" pitchFamily="34" charset="-120"/>
                  <a:ea typeface="微軟正黑體" panose="020B0604030504040204" pitchFamily="34" charset="-120"/>
                </a:rPr>
                <a:t>D</a:t>
              </a:r>
              <a:r>
                <a:rPr lang="zh-TW" altLang="en-US" sz="1400" b="1" dirty="0">
                  <a:solidFill>
                    <a:schemeClr val="tx1"/>
                  </a:solidFill>
                  <a:latin typeface="微軟正黑體" panose="020B0604030504040204" pitchFamily="34" charset="-120"/>
                  <a:ea typeface="微軟正黑體" panose="020B0604030504040204" pitchFamily="34" charset="-120"/>
                </a:rPr>
                <a:t>日期封包</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48" name="矩形: 圓角 47">
              <a:extLst>
                <a:ext uri="{FF2B5EF4-FFF2-40B4-BE49-F238E27FC236}">
                  <a16:creationId xmlns:a16="http://schemas.microsoft.com/office/drawing/2014/main" id="{6DF10AA5-A807-4B79-B28E-92F6E78175F7}"/>
                </a:ext>
              </a:extLst>
            </p:cNvPr>
            <p:cNvSpPr/>
            <p:nvPr/>
          </p:nvSpPr>
          <p:spPr>
            <a:xfrm>
              <a:off x="2576933" y="4794635"/>
              <a:ext cx="1719559" cy="59419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傳送</a:t>
              </a:r>
              <a:r>
                <a:rPr lang="en-US" altLang="zh-TW" sz="1400" b="1" dirty="0">
                  <a:solidFill>
                    <a:schemeClr val="tx1"/>
                  </a:solidFill>
                  <a:latin typeface="微軟正黑體" panose="020B0604030504040204" pitchFamily="34" charset="-120"/>
                  <a:ea typeface="微軟正黑體" panose="020B0604030504040204" pitchFamily="34" charset="-120"/>
                </a:rPr>
                <a:t>APP</a:t>
              </a:r>
              <a:r>
                <a:rPr lang="zh-TW" altLang="en-US" sz="1400" b="1" dirty="0">
                  <a:solidFill>
                    <a:schemeClr val="tx1"/>
                  </a:solidFill>
                  <a:latin typeface="微軟正黑體" panose="020B0604030504040204" pitchFamily="34" charset="-120"/>
                  <a:ea typeface="微軟正黑體" panose="020B0604030504040204" pitchFamily="34" charset="-120"/>
                </a:rPr>
                <a:t>已同步</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資料之封包</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49" name="直線單箭頭接點 48">
              <a:extLst>
                <a:ext uri="{FF2B5EF4-FFF2-40B4-BE49-F238E27FC236}">
                  <a16:creationId xmlns:a16="http://schemas.microsoft.com/office/drawing/2014/main" id="{36904BD1-A8C9-49CB-A4EE-076081DB5DB1}"/>
                </a:ext>
              </a:extLst>
            </p:cNvPr>
            <p:cNvCxnSpPr>
              <a:cxnSpLocks/>
              <a:stCxn id="35" idx="2"/>
              <a:endCxn id="47" idx="0"/>
            </p:cNvCxnSpPr>
            <p:nvPr/>
          </p:nvCxnSpPr>
          <p:spPr>
            <a:xfrm flipH="1">
              <a:off x="1304054" y="4597086"/>
              <a:ext cx="1434" cy="1970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9202B772-2B54-4F12-B9F0-E4FF17214686}"/>
                </a:ext>
              </a:extLst>
            </p:cNvPr>
            <p:cNvCxnSpPr>
              <a:cxnSpLocks/>
              <a:stCxn id="36" idx="2"/>
              <a:endCxn id="48" idx="0"/>
            </p:cNvCxnSpPr>
            <p:nvPr/>
          </p:nvCxnSpPr>
          <p:spPr>
            <a:xfrm>
              <a:off x="3436713" y="4597086"/>
              <a:ext cx="0" cy="19754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92BF1B35-BB62-425A-BB93-0F48810A15E7}"/>
                </a:ext>
              </a:extLst>
            </p:cNvPr>
            <p:cNvCxnSpPr>
              <a:cxnSpLocks/>
              <a:stCxn id="47" idx="2"/>
              <a:endCxn id="46" idx="0"/>
            </p:cNvCxnSpPr>
            <p:nvPr/>
          </p:nvCxnSpPr>
          <p:spPr>
            <a:xfrm>
              <a:off x="1304054" y="5388332"/>
              <a:ext cx="1434" cy="24708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EE6072AE-C413-43E1-B7F6-256BDACE7356}"/>
                </a:ext>
              </a:extLst>
            </p:cNvPr>
            <p:cNvCxnSpPr>
              <a:cxnSpLocks/>
              <a:stCxn id="48" idx="3"/>
              <a:endCxn id="66" idx="0"/>
            </p:cNvCxnSpPr>
            <p:nvPr/>
          </p:nvCxnSpPr>
          <p:spPr>
            <a:xfrm flipV="1">
              <a:off x="4296492" y="2162149"/>
              <a:ext cx="3889756" cy="2929581"/>
            </a:xfrm>
            <a:prstGeom prst="bentConnector4">
              <a:avLst>
                <a:gd name="adj1" fmla="val 16479"/>
                <a:gd name="adj2" fmla="val 10780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FD4E44F8-908E-41D1-99B1-3114D4970FAD}"/>
                </a:ext>
              </a:extLst>
            </p:cNvPr>
            <p:cNvSpPr/>
            <p:nvPr/>
          </p:nvSpPr>
          <p:spPr>
            <a:xfrm>
              <a:off x="10376394" y="2444042"/>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失敗碼</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71" name="矩形: 圓角 70">
              <a:extLst>
                <a:ext uri="{FF2B5EF4-FFF2-40B4-BE49-F238E27FC236}">
                  <a16:creationId xmlns:a16="http://schemas.microsoft.com/office/drawing/2014/main" id="{F0E46F76-CA1B-4DCB-9CDB-73767C70ADF7}"/>
                </a:ext>
              </a:extLst>
            </p:cNvPr>
            <p:cNvSpPr/>
            <p:nvPr/>
          </p:nvSpPr>
          <p:spPr>
            <a:xfrm>
              <a:off x="10081947" y="3132079"/>
              <a:ext cx="1676034" cy="59384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新增提醒失敗</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訊息模組</a:t>
              </a:r>
              <a:r>
                <a:rPr lang="en-US" altLang="zh-TW" sz="1400" b="1" dirty="0">
                  <a:solidFill>
                    <a:schemeClr val="tx1"/>
                  </a:solidFill>
                  <a:latin typeface="微軟正黑體" panose="020B0604030504040204" pitchFamily="34" charset="-120"/>
                  <a:ea typeface="微軟正黑體" panose="020B0604030504040204" pitchFamily="34" charset="-120"/>
                </a:rPr>
                <a:t>(N=</a:t>
              </a: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cxnSp>
          <p:nvCxnSpPr>
            <p:cNvPr id="73" name="直線單箭頭接點 72">
              <a:extLst>
                <a:ext uri="{FF2B5EF4-FFF2-40B4-BE49-F238E27FC236}">
                  <a16:creationId xmlns:a16="http://schemas.microsoft.com/office/drawing/2014/main" id="{C522C1CF-C9DE-4900-A390-36E20B8E0807}"/>
                </a:ext>
              </a:extLst>
            </p:cNvPr>
            <p:cNvCxnSpPr>
              <a:cxnSpLocks/>
              <a:stCxn id="66" idx="3"/>
              <a:endCxn id="70" idx="1"/>
            </p:cNvCxnSpPr>
            <p:nvPr/>
          </p:nvCxnSpPr>
          <p:spPr>
            <a:xfrm>
              <a:off x="9397023" y="2632505"/>
              <a:ext cx="979371" cy="334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B2E11B85-B0E7-492A-A783-2C6BFB0D9A4B}"/>
                </a:ext>
              </a:extLst>
            </p:cNvPr>
            <p:cNvCxnSpPr>
              <a:cxnSpLocks/>
              <a:stCxn id="66" idx="2"/>
              <a:endCxn id="77" idx="0"/>
            </p:cNvCxnSpPr>
            <p:nvPr/>
          </p:nvCxnSpPr>
          <p:spPr>
            <a:xfrm>
              <a:off x="8186248" y="3102861"/>
              <a:ext cx="12698" cy="24396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矩形: 圓角 76">
              <a:extLst>
                <a:ext uri="{FF2B5EF4-FFF2-40B4-BE49-F238E27FC236}">
                  <a16:creationId xmlns:a16="http://schemas.microsoft.com/office/drawing/2014/main" id="{ABA3D56D-0C95-49DB-A037-93BCE28FDBC2}"/>
                </a:ext>
              </a:extLst>
            </p:cNvPr>
            <p:cNvSpPr/>
            <p:nvPr/>
          </p:nvSpPr>
          <p:spPr>
            <a:xfrm>
              <a:off x="7655376" y="3346821"/>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rS</a:t>
              </a:r>
              <a:r>
                <a:rPr lang="en-US" altLang="zh-TW" sz="1400" b="1" dirty="0">
                  <a:solidFill>
                    <a:schemeClr val="tx1"/>
                  </a:solidFill>
                  <a:latin typeface="微軟正黑體" panose="020B0604030504040204" pitchFamily="34" charset="-120"/>
                  <a:ea typeface="微軟正黑體" panose="020B0604030504040204" pitchFamily="34" charset="-120"/>
                </a:rPr>
                <a:t>=3</a:t>
              </a:r>
            </a:p>
          </p:txBody>
        </p:sp>
        <p:sp>
          <p:nvSpPr>
            <p:cNvPr id="84" name="矩形: 圓角 83">
              <a:extLst>
                <a:ext uri="{FF2B5EF4-FFF2-40B4-BE49-F238E27FC236}">
                  <a16:creationId xmlns:a16="http://schemas.microsoft.com/office/drawing/2014/main" id="{53A134A3-7C63-4FC3-AFC1-6F6457FC502E}"/>
                </a:ext>
              </a:extLst>
            </p:cNvPr>
            <p:cNvSpPr/>
            <p:nvPr/>
          </p:nvSpPr>
          <p:spPr>
            <a:xfrm>
              <a:off x="7653299" y="3985211"/>
              <a:ext cx="1087140" cy="1014354"/>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 = </a:t>
              </a:r>
              <a:r>
                <a:rPr lang="zh-TW" altLang="en-US" sz="1400" b="1" dirty="0">
                  <a:solidFill>
                    <a:schemeClr val="tx1"/>
                  </a:solidFill>
                  <a:latin typeface="微軟正黑體" panose="020B0604030504040204" pitchFamily="34" charset="-120"/>
                  <a:ea typeface="微軟正黑體" panose="020B0604030504040204" pitchFamily="34" charset="-120"/>
                </a:rPr>
                <a:t>日期</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rT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時間</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rM</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模組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事項</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88" name="直線單箭頭接點 87">
              <a:extLst>
                <a:ext uri="{FF2B5EF4-FFF2-40B4-BE49-F238E27FC236}">
                  <a16:creationId xmlns:a16="http://schemas.microsoft.com/office/drawing/2014/main" id="{3B974E63-8B4D-4E27-9B24-C878D09DBF36}"/>
                </a:ext>
              </a:extLst>
            </p:cNvPr>
            <p:cNvCxnSpPr>
              <a:cxnSpLocks/>
              <a:stCxn id="77" idx="2"/>
              <a:endCxn id="84" idx="0"/>
            </p:cNvCxnSpPr>
            <p:nvPr/>
          </p:nvCxnSpPr>
          <p:spPr>
            <a:xfrm flipH="1">
              <a:off x="8196869" y="3730431"/>
              <a:ext cx="2077" cy="25478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矩形: 圓角 88">
              <a:extLst>
                <a:ext uri="{FF2B5EF4-FFF2-40B4-BE49-F238E27FC236}">
                  <a16:creationId xmlns:a16="http://schemas.microsoft.com/office/drawing/2014/main" id="{B95F6392-BF61-4751-9438-39706339F7D1}"/>
                </a:ext>
              </a:extLst>
            </p:cNvPr>
            <p:cNvSpPr/>
            <p:nvPr/>
          </p:nvSpPr>
          <p:spPr>
            <a:xfrm>
              <a:off x="5621525" y="4135120"/>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rM</a:t>
              </a:r>
              <a:r>
                <a:rPr lang="en-US" altLang="zh-TW" sz="1400" b="1" dirty="0">
                  <a:solidFill>
                    <a:schemeClr val="tx1"/>
                  </a:solidFill>
                  <a:latin typeface="微軟正黑體" panose="020B0604030504040204" pitchFamily="34" charset="-120"/>
                  <a:ea typeface="微軟正黑體" panose="020B0604030504040204" pitchFamily="34" charset="-120"/>
                </a:rPr>
                <a:t>=101</a:t>
              </a:r>
            </a:p>
          </p:txBody>
        </p:sp>
        <p:sp>
          <p:nvSpPr>
            <p:cNvPr id="90" name="矩形: 圓角 89">
              <a:extLst>
                <a:ext uri="{FF2B5EF4-FFF2-40B4-BE49-F238E27FC236}">
                  <a16:creationId xmlns:a16="http://schemas.microsoft.com/office/drawing/2014/main" id="{EC84F1E3-7A36-4AED-A025-1FAC9BD42799}"/>
                </a:ext>
              </a:extLst>
            </p:cNvPr>
            <p:cNvSpPr/>
            <p:nvPr/>
          </p:nvSpPr>
          <p:spPr>
            <a:xfrm>
              <a:off x="9704170" y="4121251"/>
              <a:ext cx="1087140" cy="38361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rM</a:t>
              </a:r>
              <a:r>
                <a:rPr lang="en-US" altLang="zh-TW" sz="1400" b="1" dirty="0">
                  <a:solidFill>
                    <a:schemeClr val="tx1"/>
                  </a:solidFill>
                  <a:latin typeface="微軟正黑體" panose="020B0604030504040204" pitchFamily="34" charset="-120"/>
                  <a:ea typeface="微軟正黑體" panose="020B0604030504040204" pitchFamily="34" charset="-120"/>
                </a:rPr>
                <a:t>=100</a:t>
              </a:r>
            </a:p>
          </p:txBody>
        </p:sp>
        <p:cxnSp>
          <p:nvCxnSpPr>
            <p:cNvPr id="95" name="直線單箭頭接點 94">
              <a:extLst>
                <a:ext uri="{FF2B5EF4-FFF2-40B4-BE49-F238E27FC236}">
                  <a16:creationId xmlns:a16="http://schemas.microsoft.com/office/drawing/2014/main" id="{72D009EF-A219-412C-96EE-3DB8273E7907}"/>
                </a:ext>
              </a:extLst>
            </p:cNvPr>
            <p:cNvCxnSpPr>
              <a:cxnSpLocks/>
              <a:stCxn id="70" idx="2"/>
              <a:endCxn id="71" idx="0"/>
            </p:cNvCxnSpPr>
            <p:nvPr/>
          </p:nvCxnSpPr>
          <p:spPr>
            <a:xfrm>
              <a:off x="10919964" y="2827652"/>
              <a:ext cx="0" cy="30442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8E692D27-27C3-43A0-AC6B-623AC05B490D}"/>
                </a:ext>
              </a:extLst>
            </p:cNvPr>
            <p:cNvCxnSpPr>
              <a:cxnSpLocks/>
              <a:endCxn id="89" idx="3"/>
            </p:cNvCxnSpPr>
            <p:nvPr/>
          </p:nvCxnSpPr>
          <p:spPr>
            <a:xfrm flipH="1">
              <a:off x="6708665" y="4326925"/>
              <a:ext cx="944634"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9A053992-B4E8-42EF-B900-560B2412AE65}"/>
                </a:ext>
              </a:extLst>
            </p:cNvPr>
            <p:cNvCxnSpPr>
              <a:cxnSpLocks/>
              <a:endCxn id="90" idx="1"/>
            </p:cNvCxnSpPr>
            <p:nvPr/>
          </p:nvCxnSpPr>
          <p:spPr>
            <a:xfrm>
              <a:off x="8740439" y="4313056"/>
              <a:ext cx="96373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矩形: 圓角 98">
              <a:extLst>
                <a:ext uri="{FF2B5EF4-FFF2-40B4-BE49-F238E27FC236}">
                  <a16:creationId xmlns:a16="http://schemas.microsoft.com/office/drawing/2014/main" id="{A73F52F3-78E0-4C1E-9BFB-D76BBA9B106F}"/>
                </a:ext>
              </a:extLst>
            </p:cNvPr>
            <p:cNvSpPr/>
            <p:nvPr/>
          </p:nvSpPr>
          <p:spPr>
            <a:xfrm>
              <a:off x="5327153" y="4967083"/>
              <a:ext cx="1676034" cy="872091"/>
            </a:xfrm>
            <a:prstGeom prst="roundRect">
              <a:avLst>
                <a:gd name="adj" fmla="val 237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新增提醒模組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(D=</a:t>
              </a:r>
              <a:r>
                <a:rPr lang="en-US" altLang="zh-TW" sz="1400" b="1" dirty="0" err="1">
                  <a:solidFill>
                    <a:schemeClr val="tx1"/>
                  </a:solidFill>
                  <a:latin typeface="微軟正黑體" panose="020B0604030504040204" pitchFamily="34" charset="-120"/>
                  <a:ea typeface="微軟正黑體" panose="020B0604030504040204" pitchFamily="34" charset="-120"/>
                </a:rPr>
                <a:t>rD</a:t>
              </a:r>
              <a:r>
                <a:rPr lang="en-US" altLang="zh-TW" sz="1400" b="1" dirty="0">
                  <a:solidFill>
                    <a:schemeClr val="tx1"/>
                  </a:solidFill>
                  <a:latin typeface="微軟正黑體" panose="020B0604030504040204" pitchFamily="34" charset="-120"/>
                  <a:ea typeface="微軟正黑體" panose="020B0604030504040204" pitchFamily="34" charset="-120"/>
                </a:rPr>
                <a:t> ,T=</a:t>
              </a:r>
              <a:r>
                <a:rPr lang="en-US" altLang="zh-TW" sz="1400" b="1" dirty="0" err="1">
                  <a:solidFill>
                    <a:schemeClr val="tx1"/>
                  </a:solidFill>
                  <a:latin typeface="微軟正黑體" panose="020B0604030504040204" pitchFamily="34" charset="-120"/>
                  <a:ea typeface="微軟正黑體" panose="020B0604030504040204" pitchFamily="34" charset="-120"/>
                </a:rPr>
                <a:t>rT</a:t>
              </a:r>
              <a:r>
                <a:rPr lang="en-US" altLang="zh-TW" sz="1400" b="1" dirty="0">
                  <a:solidFill>
                    <a:schemeClr val="tx1"/>
                  </a:solidFill>
                  <a:latin typeface="微軟正黑體" panose="020B0604030504040204" pitchFamily="34" charset="-120"/>
                  <a:ea typeface="微軟正黑體" panose="020B0604030504040204" pitchFamily="34" charset="-120"/>
                </a:rPr>
                <a:t> ,</a:t>
              </a:r>
            </a:p>
            <a:p>
              <a:pPr algn="ctr"/>
              <a:r>
                <a:rPr lang="en-US" altLang="zh-TW" sz="1400" b="1" dirty="0">
                  <a:solidFill>
                    <a:schemeClr val="tx1"/>
                  </a:solidFill>
                  <a:latin typeface="微軟正黑體" panose="020B0604030504040204" pitchFamily="34" charset="-120"/>
                  <a:ea typeface="微軟正黑體" panose="020B0604030504040204" pitchFamily="34" charset="-120"/>
                </a:rPr>
                <a:t>N=</a:t>
              </a: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sp>
          <p:nvSpPr>
            <p:cNvPr id="101" name="矩形: 圓角 100">
              <a:extLst>
                <a:ext uri="{FF2B5EF4-FFF2-40B4-BE49-F238E27FC236}">
                  <a16:creationId xmlns:a16="http://schemas.microsoft.com/office/drawing/2014/main" id="{69B51EC2-AB27-4192-BAD5-551872D4D338}"/>
                </a:ext>
              </a:extLst>
            </p:cNvPr>
            <p:cNvSpPr/>
            <p:nvPr/>
          </p:nvSpPr>
          <p:spPr>
            <a:xfrm>
              <a:off x="9409723" y="4967083"/>
              <a:ext cx="1676034" cy="872091"/>
            </a:xfrm>
            <a:prstGeom prst="roundRect">
              <a:avLst>
                <a:gd name="adj" fmla="val 237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刪除提醒模組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(D=</a:t>
              </a:r>
              <a:r>
                <a:rPr lang="en-US" altLang="zh-TW" sz="1400" b="1" dirty="0" err="1">
                  <a:solidFill>
                    <a:schemeClr val="tx1"/>
                  </a:solidFill>
                  <a:latin typeface="微軟正黑體" panose="020B0604030504040204" pitchFamily="34" charset="-120"/>
                  <a:ea typeface="微軟正黑體" panose="020B0604030504040204" pitchFamily="34" charset="-120"/>
                </a:rPr>
                <a:t>rD</a:t>
              </a:r>
              <a:r>
                <a:rPr lang="en-US" altLang="zh-TW" sz="1400" b="1" dirty="0">
                  <a:solidFill>
                    <a:schemeClr val="tx1"/>
                  </a:solidFill>
                  <a:latin typeface="微軟正黑體" panose="020B0604030504040204" pitchFamily="34" charset="-120"/>
                  <a:ea typeface="微軟正黑體" panose="020B0604030504040204" pitchFamily="34" charset="-120"/>
                </a:rPr>
                <a:t> ,T=</a:t>
              </a:r>
              <a:r>
                <a:rPr lang="en-US" altLang="zh-TW" sz="1400" b="1" dirty="0" err="1">
                  <a:solidFill>
                    <a:schemeClr val="tx1"/>
                  </a:solidFill>
                  <a:latin typeface="微軟正黑體" panose="020B0604030504040204" pitchFamily="34" charset="-120"/>
                  <a:ea typeface="微軟正黑體" panose="020B0604030504040204" pitchFamily="34" charset="-120"/>
                </a:rPr>
                <a:t>rT</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cxnSp>
          <p:nvCxnSpPr>
            <p:cNvPr id="102" name="直線單箭頭接點 101">
              <a:extLst>
                <a:ext uri="{FF2B5EF4-FFF2-40B4-BE49-F238E27FC236}">
                  <a16:creationId xmlns:a16="http://schemas.microsoft.com/office/drawing/2014/main" id="{AFE38500-AD1B-46B7-97A5-E607D151CEEC}"/>
                </a:ext>
              </a:extLst>
            </p:cNvPr>
            <p:cNvCxnSpPr>
              <a:cxnSpLocks/>
              <a:stCxn id="89" idx="2"/>
              <a:endCxn id="99" idx="0"/>
            </p:cNvCxnSpPr>
            <p:nvPr/>
          </p:nvCxnSpPr>
          <p:spPr>
            <a:xfrm>
              <a:off x="6165095" y="4518730"/>
              <a:ext cx="75" cy="44835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2DFD2537-C11C-4AA8-B890-6192F7788CB4}"/>
                </a:ext>
              </a:extLst>
            </p:cNvPr>
            <p:cNvCxnSpPr>
              <a:cxnSpLocks/>
              <a:stCxn id="90" idx="2"/>
              <a:endCxn id="101" idx="0"/>
            </p:cNvCxnSpPr>
            <p:nvPr/>
          </p:nvCxnSpPr>
          <p:spPr>
            <a:xfrm>
              <a:off x="10247740" y="4504861"/>
              <a:ext cx="0" cy="46222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593F735D-B8DB-4C33-88FB-C2ECF1CB3D1D}"/>
                </a:ext>
              </a:extLst>
            </p:cNvPr>
            <p:cNvSpPr txBox="1"/>
            <p:nvPr/>
          </p:nvSpPr>
          <p:spPr>
            <a:xfrm>
              <a:off x="9653573" y="2277998"/>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06" name="文字方塊 105">
              <a:extLst>
                <a:ext uri="{FF2B5EF4-FFF2-40B4-BE49-F238E27FC236}">
                  <a16:creationId xmlns:a16="http://schemas.microsoft.com/office/drawing/2014/main" id="{73D2935A-1F98-46D9-9FC6-E7F8582E342E}"/>
                </a:ext>
              </a:extLst>
            </p:cNvPr>
            <p:cNvSpPr txBox="1"/>
            <p:nvPr/>
          </p:nvSpPr>
          <p:spPr>
            <a:xfrm>
              <a:off x="7653299" y="3030180"/>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grpSp>
      <p:cxnSp>
        <p:nvCxnSpPr>
          <p:cNvPr id="109" name="直線接點 108">
            <a:extLst>
              <a:ext uri="{FF2B5EF4-FFF2-40B4-BE49-F238E27FC236}">
                <a16:creationId xmlns:a16="http://schemas.microsoft.com/office/drawing/2014/main" id="{6CE45961-7F51-4F99-93AA-E2561105EFB5}"/>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10" name="直線接點 109">
            <a:extLst>
              <a:ext uri="{FF2B5EF4-FFF2-40B4-BE49-F238E27FC236}">
                <a16:creationId xmlns:a16="http://schemas.microsoft.com/office/drawing/2014/main" id="{FDDB415F-A14C-4F18-8A18-3FCE7C935CD6}"/>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11" name="矩形 110">
            <a:extLst>
              <a:ext uri="{FF2B5EF4-FFF2-40B4-BE49-F238E27FC236}">
                <a16:creationId xmlns:a16="http://schemas.microsoft.com/office/drawing/2014/main" id="{60827A7A-F5FF-449E-A421-3F76A6BA29AD}"/>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標題 3">
            <a:extLst>
              <a:ext uri="{FF2B5EF4-FFF2-40B4-BE49-F238E27FC236}">
                <a16:creationId xmlns:a16="http://schemas.microsoft.com/office/drawing/2014/main" id="{5D015F07-ED1B-4D38-9A2C-FD666ACC1693}"/>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sp>
        <p:nvSpPr>
          <p:cNvPr id="113" name="矩形 112">
            <a:extLst>
              <a:ext uri="{FF2B5EF4-FFF2-40B4-BE49-F238E27FC236}">
                <a16:creationId xmlns:a16="http://schemas.microsoft.com/office/drawing/2014/main" id="{A1CCB3C4-D01F-4C50-B11D-A6142A8127DD}"/>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通訊架構</a:t>
            </a:r>
          </a:p>
        </p:txBody>
      </p:sp>
      <p:grpSp>
        <p:nvGrpSpPr>
          <p:cNvPr id="44" name="群組 43">
            <a:extLst>
              <a:ext uri="{FF2B5EF4-FFF2-40B4-BE49-F238E27FC236}">
                <a16:creationId xmlns:a16="http://schemas.microsoft.com/office/drawing/2014/main" id="{DA6A133C-D22A-4418-9F98-A64CB668E847}"/>
              </a:ext>
            </a:extLst>
          </p:cNvPr>
          <p:cNvGrpSpPr/>
          <p:nvPr/>
        </p:nvGrpSpPr>
        <p:grpSpPr>
          <a:xfrm>
            <a:off x="-53340" y="-10175"/>
            <a:ext cx="12245340" cy="971809"/>
            <a:chOff x="0" y="-6069"/>
            <a:chExt cx="12192000" cy="971809"/>
          </a:xfrm>
        </p:grpSpPr>
        <p:pic>
          <p:nvPicPr>
            <p:cNvPr id="45" name="圖片 44">
              <a:extLst>
                <a:ext uri="{FF2B5EF4-FFF2-40B4-BE49-F238E27FC236}">
                  <a16:creationId xmlns:a16="http://schemas.microsoft.com/office/drawing/2014/main" id="{0FBC095D-26C8-4ED8-B881-0B3B7ADD723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0" name="圖片 49">
              <a:extLst>
                <a:ext uri="{FF2B5EF4-FFF2-40B4-BE49-F238E27FC236}">
                  <a16:creationId xmlns:a16="http://schemas.microsoft.com/office/drawing/2014/main" id="{211B9BF6-6FC5-4A9C-B64F-C9477CA01B5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457649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35</a:t>
            </a:fld>
            <a:endParaRPr lang="en-US" dirty="0"/>
          </a:p>
        </p:txBody>
      </p:sp>
      <p:grpSp>
        <p:nvGrpSpPr>
          <p:cNvPr id="2" name="群組 1">
            <a:extLst>
              <a:ext uri="{FF2B5EF4-FFF2-40B4-BE49-F238E27FC236}">
                <a16:creationId xmlns:a16="http://schemas.microsoft.com/office/drawing/2014/main" id="{4595958A-3A5D-4261-9011-48FA621875D5}"/>
              </a:ext>
            </a:extLst>
          </p:cNvPr>
          <p:cNvGrpSpPr/>
          <p:nvPr/>
        </p:nvGrpSpPr>
        <p:grpSpPr>
          <a:xfrm>
            <a:off x="1987431" y="1978207"/>
            <a:ext cx="8785733" cy="3845914"/>
            <a:chOff x="1987431" y="1978207"/>
            <a:chExt cx="8785733" cy="3845914"/>
          </a:xfrm>
        </p:grpSpPr>
        <p:sp>
          <p:nvSpPr>
            <p:cNvPr id="42" name="矩形: 圓角 41">
              <a:extLst>
                <a:ext uri="{FF2B5EF4-FFF2-40B4-BE49-F238E27FC236}">
                  <a16:creationId xmlns:a16="http://schemas.microsoft.com/office/drawing/2014/main" id="{FBDA1ED3-37A4-471B-9DFF-DB06A0DD842A}"/>
                </a:ext>
              </a:extLst>
            </p:cNvPr>
            <p:cNvSpPr/>
            <p:nvPr/>
          </p:nvSpPr>
          <p:spPr>
            <a:xfrm>
              <a:off x="1987431" y="2047639"/>
              <a:ext cx="2627474"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通訊握手檢查模組</a:t>
              </a:r>
              <a:endParaRPr lang="zh-TW" altLang="en-US" sz="1800" b="1" dirty="0">
                <a:solidFill>
                  <a:schemeClr val="tx1"/>
                </a:solidFill>
                <a:latin typeface="微軟正黑體" panose="020B0604030504040204" pitchFamily="34" charset="-120"/>
                <a:ea typeface="微軟正黑體" panose="020B0604030504040204" pitchFamily="34" charset="-120"/>
              </a:endParaRPr>
            </a:p>
          </p:txBody>
        </p:sp>
        <p:grpSp>
          <p:nvGrpSpPr>
            <p:cNvPr id="43" name="群組 42">
              <a:extLst>
                <a:ext uri="{FF2B5EF4-FFF2-40B4-BE49-F238E27FC236}">
                  <a16:creationId xmlns:a16="http://schemas.microsoft.com/office/drawing/2014/main" id="{63A58BA0-5535-47D5-ACFA-BF2CC3D20B8F}"/>
                </a:ext>
              </a:extLst>
            </p:cNvPr>
            <p:cNvGrpSpPr/>
            <p:nvPr/>
          </p:nvGrpSpPr>
          <p:grpSpPr>
            <a:xfrm>
              <a:off x="6734907" y="1978207"/>
              <a:ext cx="2421551" cy="940712"/>
              <a:chOff x="7141288" y="3661971"/>
              <a:chExt cx="2421551" cy="940712"/>
            </a:xfrm>
          </p:grpSpPr>
          <p:sp>
            <p:nvSpPr>
              <p:cNvPr id="44" name="流程圖: 決策 43">
                <a:extLst>
                  <a:ext uri="{FF2B5EF4-FFF2-40B4-BE49-F238E27FC236}">
                    <a16:creationId xmlns:a16="http://schemas.microsoft.com/office/drawing/2014/main" id="{54580A76-9C6A-4705-BF36-C512B9145520}"/>
                  </a:ext>
                </a:extLst>
              </p:cNvPr>
              <p:cNvSpPr/>
              <p:nvPr/>
            </p:nvSpPr>
            <p:spPr>
              <a:xfrm>
                <a:off x="7141288" y="3661971"/>
                <a:ext cx="2421551" cy="94071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14BB4B71-B67F-4DD0-91F1-50C604CA00E4}"/>
                  </a:ext>
                </a:extLst>
              </p:cNvPr>
              <p:cNvSpPr txBox="1"/>
              <p:nvPr/>
            </p:nvSpPr>
            <p:spPr>
              <a:xfrm>
                <a:off x="7487811" y="3886759"/>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(see=3.5)</a:t>
                </a:r>
              </a:p>
            </p:txBody>
          </p:sp>
        </p:grpSp>
        <p:sp>
          <p:nvSpPr>
            <p:cNvPr id="53" name="矩形: 圓角 52">
              <a:extLst>
                <a:ext uri="{FF2B5EF4-FFF2-40B4-BE49-F238E27FC236}">
                  <a16:creationId xmlns:a16="http://schemas.microsoft.com/office/drawing/2014/main" id="{A7A2481A-1DC5-495F-A8A7-A8DF7DD73AAA}"/>
                </a:ext>
              </a:extLst>
            </p:cNvPr>
            <p:cNvSpPr/>
            <p:nvPr/>
          </p:nvSpPr>
          <p:spPr>
            <a:xfrm>
              <a:off x="5405396" y="3182656"/>
              <a:ext cx="1676034" cy="59384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Return</a:t>
              </a:r>
            </a:p>
            <a:p>
              <a:pPr algn="ctr"/>
              <a:r>
                <a:rPr lang="zh-TW" altLang="en-US" sz="1400" b="1" dirty="0">
                  <a:solidFill>
                    <a:schemeClr val="tx1"/>
                  </a:solidFill>
                  <a:latin typeface="微軟正黑體" panose="020B0604030504040204" pitchFamily="34" charset="-120"/>
                  <a:ea typeface="微軟正黑體" panose="020B0604030504040204" pitchFamily="34" charset="-120"/>
                </a:rPr>
                <a:t>失敗訊息之封包</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54" name="矩形: 圓角 53">
              <a:extLst>
                <a:ext uri="{FF2B5EF4-FFF2-40B4-BE49-F238E27FC236}">
                  <a16:creationId xmlns:a16="http://schemas.microsoft.com/office/drawing/2014/main" id="{DCB0C8C9-9F2F-4A0E-849F-BA17E1827E46}"/>
                </a:ext>
              </a:extLst>
            </p:cNvPr>
            <p:cNvSpPr/>
            <p:nvPr/>
          </p:nvSpPr>
          <p:spPr>
            <a:xfrm>
              <a:off x="2308052" y="3107756"/>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Sec = </a:t>
              </a:r>
              <a:r>
                <a:rPr lang="zh-TW" altLang="en-US" sz="1600" b="1" dirty="0">
                  <a:solidFill>
                    <a:schemeClr val="tx1"/>
                  </a:solidFill>
                  <a:latin typeface="微軟正黑體" panose="020B0604030504040204" pitchFamily="34" charset="-120"/>
                  <a:ea typeface="微軟正黑體" panose="020B0604030504040204" pitchFamily="34" charset="-120"/>
                </a:rPr>
                <a:t>等待時間</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秒</a:t>
              </a:r>
              <a:r>
                <a:rPr lang="en-US" altLang="zh-TW" sz="1600" b="1" dirty="0">
                  <a:solidFill>
                    <a:schemeClr val="tx1"/>
                  </a:solidFill>
                  <a:latin typeface="微軟正黑體" panose="020B0604030504040204" pitchFamily="34" charset="-120"/>
                  <a:ea typeface="微軟正黑體" panose="020B0604030504040204" pitchFamily="34" charset="-120"/>
                </a:rPr>
                <a:t>)</a:t>
              </a:r>
            </a:p>
          </p:txBody>
        </p:sp>
        <p:sp>
          <p:nvSpPr>
            <p:cNvPr id="59" name="矩形: 圓角 58">
              <a:extLst>
                <a:ext uri="{FF2B5EF4-FFF2-40B4-BE49-F238E27FC236}">
                  <a16:creationId xmlns:a16="http://schemas.microsoft.com/office/drawing/2014/main" id="{40780541-1177-4156-BBB4-FDF79D2C05A8}"/>
                </a:ext>
              </a:extLst>
            </p:cNvPr>
            <p:cNvSpPr/>
            <p:nvPr/>
          </p:nvSpPr>
          <p:spPr>
            <a:xfrm>
              <a:off x="2308052" y="3970556"/>
              <a:ext cx="1986233" cy="563030"/>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等待</a:t>
              </a:r>
              <a:r>
                <a:rPr lang="en-US" altLang="zh-TW" sz="1600" b="1" dirty="0">
                  <a:solidFill>
                    <a:schemeClr val="tx1"/>
                  </a:solidFill>
                  <a:latin typeface="微軟正黑體" panose="020B0604030504040204" pitchFamily="34" charset="-120"/>
                  <a:ea typeface="微軟正黑體" panose="020B0604030504040204" pitchFamily="34" charset="-120"/>
                </a:rPr>
                <a:t>T(</a:t>
              </a:r>
              <a:r>
                <a:rPr lang="zh-TW" altLang="en-US" sz="1600" b="1" dirty="0">
                  <a:solidFill>
                    <a:schemeClr val="tx1"/>
                  </a:solidFill>
                  <a:latin typeface="微軟正黑體" panose="020B0604030504040204" pitchFamily="34" charset="-120"/>
                  <a:ea typeface="微軟正黑體" panose="020B0604030504040204" pitchFamily="34" charset="-120"/>
                </a:rPr>
                <a:t>秒</a:t>
              </a:r>
              <a:r>
                <a:rPr lang="en-US" altLang="zh-TW" sz="1600" b="1" dirty="0">
                  <a:solidFill>
                    <a:schemeClr val="tx1"/>
                  </a:solidFill>
                  <a:latin typeface="微軟正黑體" panose="020B0604030504040204" pitchFamily="34" charset="-120"/>
                  <a:ea typeface="微軟正黑體" panose="020B0604030504040204" pitchFamily="34" charset="-120"/>
                </a:rPr>
                <a:t>)</a:t>
              </a:r>
            </a:p>
            <a:p>
              <a:pPr algn="ctr"/>
              <a:r>
                <a:rPr lang="zh-TW" altLang="en-US" sz="1600" b="1" dirty="0">
                  <a:solidFill>
                    <a:schemeClr val="tx1"/>
                  </a:solidFill>
                  <a:latin typeface="微軟正黑體" panose="020B0604030504040204" pitchFamily="34" charset="-120"/>
                  <a:ea typeface="微軟正黑體" panose="020B0604030504040204" pitchFamily="34" charset="-120"/>
                </a:rPr>
                <a:t>確認回傳之封包</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60" name="接點: 肘形 59">
              <a:extLst>
                <a:ext uri="{FF2B5EF4-FFF2-40B4-BE49-F238E27FC236}">
                  <a16:creationId xmlns:a16="http://schemas.microsoft.com/office/drawing/2014/main" id="{7473FD1E-2C86-463D-9F55-DB0B2FA1ECC8}"/>
                </a:ext>
              </a:extLst>
            </p:cNvPr>
            <p:cNvCxnSpPr>
              <a:cxnSpLocks/>
              <a:stCxn id="44" idx="1"/>
              <a:endCxn id="53" idx="0"/>
            </p:cNvCxnSpPr>
            <p:nvPr/>
          </p:nvCxnSpPr>
          <p:spPr>
            <a:xfrm rot="10800000" flipV="1">
              <a:off x="6243413" y="2448562"/>
              <a:ext cx="491494" cy="734093"/>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5B37353B-648E-405A-818C-190975A2E22A}"/>
                </a:ext>
              </a:extLst>
            </p:cNvPr>
            <p:cNvGrpSpPr/>
            <p:nvPr/>
          </p:nvGrpSpPr>
          <p:grpSpPr>
            <a:xfrm>
              <a:off x="9044661" y="3093033"/>
              <a:ext cx="1728503" cy="751913"/>
              <a:chOff x="7065506" y="3750871"/>
              <a:chExt cx="1728503" cy="751913"/>
            </a:xfrm>
          </p:grpSpPr>
          <p:sp>
            <p:nvSpPr>
              <p:cNvPr id="63" name="流程圖: 決策 62">
                <a:extLst>
                  <a:ext uri="{FF2B5EF4-FFF2-40B4-BE49-F238E27FC236}">
                    <a16:creationId xmlns:a16="http://schemas.microsoft.com/office/drawing/2014/main" id="{9FF0BA68-A330-4A8D-AABD-D13233528B5A}"/>
                  </a:ext>
                </a:extLst>
              </p:cNvPr>
              <p:cNvSpPr/>
              <p:nvPr/>
            </p:nvSpPr>
            <p:spPr>
              <a:xfrm>
                <a:off x="7141288" y="3750871"/>
                <a:ext cx="1576941" cy="751913"/>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4" name="文字方塊 63">
                <a:extLst>
                  <a:ext uri="{FF2B5EF4-FFF2-40B4-BE49-F238E27FC236}">
                    <a16:creationId xmlns:a16="http://schemas.microsoft.com/office/drawing/2014/main" id="{65065822-A622-4BC5-96AD-387E84BBD125}"/>
                  </a:ext>
                </a:extLst>
              </p:cNvPr>
              <p:cNvSpPr txBox="1"/>
              <p:nvPr/>
            </p:nvSpPr>
            <p:spPr>
              <a:xfrm>
                <a:off x="7065506" y="3870717"/>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封包格式</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b="1" dirty="0">
                    <a:latin typeface="微軟正黑體" panose="020B0604030504040204" pitchFamily="34" charset="-120"/>
                    <a:ea typeface="微軟正黑體" panose="020B0604030504040204" pitchFamily="34" charset="-120"/>
                  </a:rPr>
                  <a:t>是否正確</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69" name="接點: 肘形 68">
              <a:extLst>
                <a:ext uri="{FF2B5EF4-FFF2-40B4-BE49-F238E27FC236}">
                  <a16:creationId xmlns:a16="http://schemas.microsoft.com/office/drawing/2014/main" id="{BD224046-9AD3-4538-9B45-1002A88B3BDF}"/>
                </a:ext>
              </a:extLst>
            </p:cNvPr>
            <p:cNvCxnSpPr>
              <a:cxnSpLocks/>
              <a:stCxn id="44" idx="3"/>
              <a:endCxn id="63" idx="0"/>
            </p:cNvCxnSpPr>
            <p:nvPr/>
          </p:nvCxnSpPr>
          <p:spPr>
            <a:xfrm>
              <a:off x="9156458" y="2448563"/>
              <a:ext cx="752456" cy="644470"/>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F2C294CA-ACE9-40D4-8E23-C3B7FA6D1688}"/>
                </a:ext>
              </a:extLst>
            </p:cNvPr>
            <p:cNvGrpSpPr/>
            <p:nvPr/>
          </p:nvGrpSpPr>
          <p:grpSpPr>
            <a:xfrm>
              <a:off x="9120443" y="4061727"/>
              <a:ext cx="1576941" cy="751913"/>
              <a:chOff x="7141288" y="3750871"/>
              <a:chExt cx="1576941" cy="751913"/>
            </a:xfrm>
          </p:grpSpPr>
          <p:sp>
            <p:nvSpPr>
              <p:cNvPr id="75" name="流程圖: 決策 74">
                <a:extLst>
                  <a:ext uri="{FF2B5EF4-FFF2-40B4-BE49-F238E27FC236}">
                    <a16:creationId xmlns:a16="http://schemas.microsoft.com/office/drawing/2014/main" id="{2663D543-2A8A-418E-8C66-581EAFFF51B2}"/>
                  </a:ext>
                </a:extLst>
              </p:cNvPr>
              <p:cNvSpPr/>
              <p:nvPr/>
            </p:nvSpPr>
            <p:spPr>
              <a:xfrm>
                <a:off x="7141288" y="3750871"/>
                <a:ext cx="1576941" cy="751913"/>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6" name="文字方塊 75">
                <a:extLst>
                  <a:ext uri="{FF2B5EF4-FFF2-40B4-BE49-F238E27FC236}">
                    <a16:creationId xmlns:a16="http://schemas.microsoft.com/office/drawing/2014/main" id="{AA16B277-ABBA-4DA4-9D14-20EDA6B95CA2}"/>
                  </a:ext>
                </a:extLst>
              </p:cNvPr>
              <p:cNvSpPr txBox="1"/>
              <p:nvPr/>
            </p:nvSpPr>
            <p:spPr>
              <a:xfrm>
                <a:off x="7353938" y="3830931"/>
                <a:ext cx="1133864"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判斷</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b="1" dirty="0">
                    <a:latin typeface="微軟正黑體" panose="020B0604030504040204" pitchFamily="34" charset="-120"/>
                    <a:ea typeface="微軟正黑體" panose="020B0604030504040204" pitchFamily="34" charset="-120"/>
                  </a:rPr>
                  <a:t>封包狀態</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78" name="接點: 肘形 77">
              <a:extLst>
                <a:ext uri="{FF2B5EF4-FFF2-40B4-BE49-F238E27FC236}">
                  <a16:creationId xmlns:a16="http://schemas.microsoft.com/office/drawing/2014/main" id="{D5F8C8E8-DE39-4F3F-9EBA-EC4695FA91FF}"/>
                </a:ext>
              </a:extLst>
            </p:cNvPr>
            <p:cNvCxnSpPr>
              <a:cxnSpLocks/>
              <a:stCxn id="59" idx="2"/>
              <a:endCxn id="44" idx="0"/>
            </p:cNvCxnSpPr>
            <p:nvPr/>
          </p:nvCxnSpPr>
          <p:spPr>
            <a:xfrm rot="5400000" flipH="1" flipV="1">
              <a:off x="4345736" y="933640"/>
              <a:ext cx="2555379" cy="4644514"/>
            </a:xfrm>
            <a:prstGeom prst="bentConnector5">
              <a:avLst>
                <a:gd name="adj1" fmla="val -8946"/>
                <a:gd name="adj2" fmla="val 39727"/>
                <a:gd name="adj3" fmla="val 10894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8EEE5181-E6BF-427E-9BEB-4F311C10BC84}"/>
                </a:ext>
              </a:extLst>
            </p:cNvPr>
            <p:cNvCxnSpPr>
              <a:cxnSpLocks/>
              <a:stCxn id="42" idx="2"/>
              <a:endCxn id="54" idx="0"/>
            </p:cNvCxnSpPr>
            <p:nvPr/>
          </p:nvCxnSpPr>
          <p:spPr>
            <a:xfrm>
              <a:off x="3301168" y="2705100"/>
              <a:ext cx="1"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42954B3-AD36-4061-87CB-BFB70A5143B9}"/>
                </a:ext>
              </a:extLst>
            </p:cNvPr>
            <p:cNvCxnSpPr>
              <a:cxnSpLocks/>
              <a:stCxn id="54" idx="2"/>
              <a:endCxn id="59" idx="0"/>
            </p:cNvCxnSpPr>
            <p:nvPr/>
          </p:nvCxnSpPr>
          <p:spPr>
            <a:xfrm>
              <a:off x="3301169" y="3567899"/>
              <a:ext cx="0" cy="40265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A6F84D6-291C-4C51-93BF-D4D70915364E}"/>
                </a:ext>
              </a:extLst>
            </p:cNvPr>
            <p:cNvCxnSpPr>
              <a:cxnSpLocks/>
              <a:stCxn id="63" idx="2"/>
              <a:endCxn id="75" idx="0"/>
            </p:cNvCxnSpPr>
            <p:nvPr/>
          </p:nvCxnSpPr>
          <p:spPr>
            <a:xfrm>
              <a:off x="9908914" y="3844946"/>
              <a:ext cx="0" cy="21678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3A5BB3AB-B5E5-4BA6-BAEF-4A6A3A644ADC}"/>
                </a:ext>
              </a:extLst>
            </p:cNvPr>
            <p:cNvCxnSpPr>
              <a:cxnSpLocks/>
              <a:stCxn id="64" idx="1"/>
              <a:endCxn id="53" idx="3"/>
            </p:cNvCxnSpPr>
            <p:nvPr/>
          </p:nvCxnSpPr>
          <p:spPr>
            <a:xfrm flipH="1">
              <a:off x="7081430" y="3474489"/>
              <a:ext cx="1963231" cy="50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接點: 肘形 85">
              <a:extLst>
                <a:ext uri="{FF2B5EF4-FFF2-40B4-BE49-F238E27FC236}">
                  <a16:creationId xmlns:a16="http://schemas.microsoft.com/office/drawing/2014/main" id="{FE473381-BC13-47F0-9D04-682962E55D4D}"/>
                </a:ext>
              </a:extLst>
            </p:cNvPr>
            <p:cNvCxnSpPr>
              <a:cxnSpLocks/>
              <a:stCxn id="75" idx="1"/>
              <a:endCxn id="53" idx="2"/>
            </p:cNvCxnSpPr>
            <p:nvPr/>
          </p:nvCxnSpPr>
          <p:spPr>
            <a:xfrm rot="10800000">
              <a:off x="6243413" y="3776498"/>
              <a:ext cx="2877030" cy="661187"/>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E440B6D7-0BE2-4E46-8624-19DA36695C84}"/>
                </a:ext>
              </a:extLst>
            </p:cNvPr>
            <p:cNvSpPr txBox="1"/>
            <p:nvPr/>
          </p:nvSpPr>
          <p:spPr>
            <a:xfrm>
              <a:off x="7945681" y="4090360"/>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94" name="文字方塊 93">
              <a:extLst>
                <a:ext uri="{FF2B5EF4-FFF2-40B4-BE49-F238E27FC236}">
                  <a16:creationId xmlns:a16="http://schemas.microsoft.com/office/drawing/2014/main" id="{9290612C-1616-467B-9CA1-74B5EDA4717A}"/>
                </a:ext>
              </a:extLst>
            </p:cNvPr>
            <p:cNvSpPr txBox="1"/>
            <p:nvPr/>
          </p:nvSpPr>
          <p:spPr>
            <a:xfrm>
              <a:off x="9894129" y="4762840"/>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97" name="文字方塊 96">
              <a:extLst>
                <a:ext uri="{FF2B5EF4-FFF2-40B4-BE49-F238E27FC236}">
                  <a16:creationId xmlns:a16="http://schemas.microsoft.com/office/drawing/2014/main" id="{20CDFE05-B801-478F-B257-95F6A1C9D64B}"/>
                </a:ext>
              </a:extLst>
            </p:cNvPr>
            <p:cNvSpPr txBox="1"/>
            <p:nvPr/>
          </p:nvSpPr>
          <p:spPr>
            <a:xfrm>
              <a:off x="7893388" y="3163986"/>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00" name="文字方塊 99">
              <a:extLst>
                <a:ext uri="{FF2B5EF4-FFF2-40B4-BE49-F238E27FC236}">
                  <a16:creationId xmlns:a16="http://schemas.microsoft.com/office/drawing/2014/main" id="{FE886861-D336-411D-BE74-63D3BF141B7F}"/>
                </a:ext>
              </a:extLst>
            </p:cNvPr>
            <p:cNvSpPr txBox="1"/>
            <p:nvPr/>
          </p:nvSpPr>
          <p:spPr>
            <a:xfrm>
              <a:off x="9865063" y="3780614"/>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04" name="文字方塊 103">
              <a:extLst>
                <a:ext uri="{FF2B5EF4-FFF2-40B4-BE49-F238E27FC236}">
                  <a16:creationId xmlns:a16="http://schemas.microsoft.com/office/drawing/2014/main" id="{CE01BC64-2D7C-4FB6-83AF-251321ED8C02}"/>
                </a:ext>
              </a:extLst>
            </p:cNvPr>
            <p:cNvSpPr txBox="1"/>
            <p:nvPr/>
          </p:nvSpPr>
          <p:spPr>
            <a:xfrm>
              <a:off x="9370889" y="2117648"/>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05" name="文字方塊 104">
              <a:extLst>
                <a:ext uri="{FF2B5EF4-FFF2-40B4-BE49-F238E27FC236}">
                  <a16:creationId xmlns:a16="http://schemas.microsoft.com/office/drawing/2014/main" id="{7A279BEA-08DE-4D71-93CB-EF87CCB74065}"/>
                </a:ext>
              </a:extLst>
            </p:cNvPr>
            <p:cNvSpPr txBox="1"/>
            <p:nvPr/>
          </p:nvSpPr>
          <p:spPr>
            <a:xfrm>
              <a:off x="6172129" y="2568196"/>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06" name="矩形: 圓角 105">
              <a:extLst>
                <a:ext uri="{FF2B5EF4-FFF2-40B4-BE49-F238E27FC236}">
                  <a16:creationId xmlns:a16="http://schemas.microsoft.com/office/drawing/2014/main" id="{61566049-C9E9-47BF-BB7F-E28B138A06F8}"/>
                </a:ext>
              </a:extLst>
            </p:cNvPr>
            <p:cNvSpPr/>
            <p:nvPr/>
          </p:nvSpPr>
          <p:spPr>
            <a:xfrm>
              <a:off x="9076633" y="5162935"/>
              <a:ext cx="1676034" cy="661186"/>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Return</a:t>
              </a:r>
            </a:p>
            <a:p>
              <a:pPr algn="ctr"/>
              <a:r>
                <a:rPr lang="zh-TW" altLang="en-US" sz="1400" b="1" dirty="0">
                  <a:solidFill>
                    <a:schemeClr val="tx1"/>
                  </a:solidFill>
                  <a:latin typeface="微軟正黑體" panose="020B0604030504040204" pitchFamily="34" charset="-120"/>
                  <a:ea typeface="微軟正黑體" panose="020B0604030504040204" pitchFamily="34" charset="-120"/>
                </a:rPr>
                <a:t>成功訊息之封包</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107" name="直線單箭頭接點 106">
              <a:extLst>
                <a:ext uri="{FF2B5EF4-FFF2-40B4-BE49-F238E27FC236}">
                  <a16:creationId xmlns:a16="http://schemas.microsoft.com/office/drawing/2014/main" id="{7CA3819D-CADD-4B60-BA1D-9FC51EF0C862}"/>
                </a:ext>
              </a:extLst>
            </p:cNvPr>
            <p:cNvCxnSpPr>
              <a:cxnSpLocks/>
              <a:stCxn id="75" idx="2"/>
              <a:endCxn id="106" idx="0"/>
            </p:cNvCxnSpPr>
            <p:nvPr/>
          </p:nvCxnSpPr>
          <p:spPr>
            <a:xfrm>
              <a:off x="9908914" y="4813640"/>
              <a:ext cx="5736" cy="34929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08" name="直線接點 107">
            <a:extLst>
              <a:ext uri="{FF2B5EF4-FFF2-40B4-BE49-F238E27FC236}">
                <a16:creationId xmlns:a16="http://schemas.microsoft.com/office/drawing/2014/main" id="{8AF46CF4-CEF3-4C61-99B6-A457696645C6}"/>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09" name="直線接點 108">
            <a:extLst>
              <a:ext uri="{FF2B5EF4-FFF2-40B4-BE49-F238E27FC236}">
                <a16:creationId xmlns:a16="http://schemas.microsoft.com/office/drawing/2014/main" id="{4CBBB714-3784-4637-ABD4-7FA8F35E7EFC}"/>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10" name="矩形 109">
            <a:extLst>
              <a:ext uri="{FF2B5EF4-FFF2-40B4-BE49-F238E27FC236}">
                <a16:creationId xmlns:a16="http://schemas.microsoft.com/office/drawing/2014/main" id="{3A57DE0F-CAC5-4B46-B4A5-CDD324CBFD50}"/>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標題 3">
            <a:extLst>
              <a:ext uri="{FF2B5EF4-FFF2-40B4-BE49-F238E27FC236}">
                <a16:creationId xmlns:a16="http://schemas.microsoft.com/office/drawing/2014/main" id="{2B587AF1-DD2F-4788-8514-15810BEE416F}"/>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sp>
        <p:nvSpPr>
          <p:cNvPr id="112" name="矩形 111">
            <a:extLst>
              <a:ext uri="{FF2B5EF4-FFF2-40B4-BE49-F238E27FC236}">
                <a16:creationId xmlns:a16="http://schemas.microsoft.com/office/drawing/2014/main" id="{53C1771A-366B-4B17-8C1C-C055D0FDECB9}"/>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通訊架構</a:t>
            </a:r>
          </a:p>
        </p:txBody>
      </p:sp>
      <p:grpSp>
        <p:nvGrpSpPr>
          <p:cNvPr id="37" name="群組 36">
            <a:extLst>
              <a:ext uri="{FF2B5EF4-FFF2-40B4-BE49-F238E27FC236}">
                <a16:creationId xmlns:a16="http://schemas.microsoft.com/office/drawing/2014/main" id="{24699D0D-23D8-4800-9C78-A473944161E1}"/>
              </a:ext>
            </a:extLst>
          </p:cNvPr>
          <p:cNvGrpSpPr/>
          <p:nvPr/>
        </p:nvGrpSpPr>
        <p:grpSpPr>
          <a:xfrm>
            <a:off x="-53340" y="-10175"/>
            <a:ext cx="12245340" cy="971809"/>
            <a:chOff x="0" y="-6069"/>
            <a:chExt cx="12192000" cy="971809"/>
          </a:xfrm>
        </p:grpSpPr>
        <p:pic>
          <p:nvPicPr>
            <p:cNvPr id="38" name="圖片 37">
              <a:extLst>
                <a:ext uri="{FF2B5EF4-FFF2-40B4-BE49-F238E27FC236}">
                  <a16:creationId xmlns:a16="http://schemas.microsoft.com/office/drawing/2014/main" id="{CF3D784E-5958-4976-8608-318482586CE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9" name="圖片 38">
              <a:extLst>
                <a:ext uri="{FF2B5EF4-FFF2-40B4-BE49-F238E27FC236}">
                  <a16:creationId xmlns:a16="http://schemas.microsoft.com/office/drawing/2014/main" id="{067C16B1-25A8-48C0-A001-0E0968451A3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8489750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36</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grpSp>
        <p:nvGrpSpPr>
          <p:cNvPr id="2" name="群組 1">
            <a:extLst>
              <a:ext uri="{FF2B5EF4-FFF2-40B4-BE49-F238E27FC236}">
                <a16:creationId xmlns:a16="http://schemas.microsoft.com/office/drawing/2014/main" id="{A4954910-81E8-4809-8C00-AEF000CA4301}"/>
              </a:ext>
            </a:extLst>
          </p:cNvPr>
          <p:cNvGrpSpPr/>
          <p:nvPr/>
        </p:nvGrpSpPr>
        <p:grpSpPr>
          <a:xfrm>
            <a:off x="1942271" y="1914112"/>
            <a:ext cx="4599224" cy="3956311"/>
            <a:chOff x="1942271" y="1914112"/>
            <a:chExt cx="4599224" cy="3956311"/>
          </a:xfrm>
        </p:grpSpPr>
        <p:sp>
          <p:nvSpPr>
            <p:cNvPr id="84" name="矩形: 圓角 83">
              <a:extLst>
                <a:ext uri="{FF2B5EF4-FFF2-40B4-BE49-F238E27FC236}">
                  <a16:creationId xmlns:a16="http://schemas.microsoft.com/office/drawing/2014/main" id="{6799585E-48E9-42FB-9231-458C31247FC9}"/>
                </a:ext>
              </a:extLst>
            </p:cNvPr>
            <p:cNvSpPr/>
            <p:nvPr/>
          </p:nvSpPr>
          <p:spPr>
            <a:xfrm>
              <a:off x="4314900" y="5209237"/>
              <a:ext cx="2035099" cy="661186"/>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Printn</a:t>
              </a:r>
              <a:r>
                <a:rPr lang="zh-TW" altLang="en-US" sz="1400" b="1" dirty="0">
                  <a:solidFill>
                    <a:schemeClr val="tx1"/>
                  </a:solidFill>
                  <a:latin typeface="微軟正黑體" panose="020B0604030504040204" pitchFamily="34" charset="-120"/>
                  <a:ea typeface="微軟正黑體" panose="020B0604030504040204" pitchFamily="34" charset="-120"/>
                </a:rPr>
                <a:t> 語言設定成功</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87" name="矩形: 圓角 86">
              <a:extLst>
                <a:ext uri="{FF2B5EF4-FFF2-40B4-BE49-F238E27FC236}">
                  <a16:creationId xmlns:a16="http://schemas.microsoft.com/office/drawing/2014/main" id="{84A356AF-9906-46A9-B3F5-1E8B6D07B43E}"/>
                </a:ext>
              </a:extLst>
            </p:cNvPr>
            <p:cNvSpPr/>
            <p:nvPr/>
          </p:nvSpPr>
          <p:spPr>
            <a:xfrm>
              <a:off x="4245583" y="1914112"/>
              <a:ext cx="2177987"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設定語言模組</a:t>
              </a:r>
              <a:endParaRPr lang="en-US" altLang="zh-TW" sz="1800" b="1" dirty="0">
                <a:solidFill>
                  <a:schemeClr val="tx1"/>
                </a:solidFill>
                <a:latin typeface="微軟正黑體" panose="020B0604030504040204" pitchFamily="34" charset="-120"/>
                <a:ea typeface="微軟正黑體" panose="020B0604030504040204" pitchFamily="34" charset="-120"/>
              </a:endParaRPr>
            </a:p>
          </p:txBody>
        </p:sp>
        <p:grpSp>
          <p:nvGrpSpPr>
            <p:cNvPr id="88" name="群組 87">
              <a:extLst>
                <a:ext uri="{FF2B5EF4-FFF2-40B4-BE49-F238E27FC236}">
                  <a16:creationId xmlns:a16="http://schemas.microsoft.com/office/drawing/2014/main" id="{E9B158B6-E6CB-4592-B708-3C4D93B2482C}"/>
                </a:ext>
              </a:extLst>
            </p:cNvPr>
            <p:cNvGrpSpPr/>
            <p:nvPr/>
          </p:nvGrpSpPr>
          <p:grpSpPr>
            <a:xfrm>
              <a:off x="4119944" y="3892271"/>
              <a:ext cx="2421551" cy="940712"/>
              <a:chOff x="7141288" y="3661971"/>
              <a:chExt cx="2421551" cy="940712"/>
            </a:xfrm>
          </p:grpSpPr>
          <p:sp>
            <p:nvSpPr>
              <p:cNvPr id="89" name="流程圖: 決策 88">
                <a:extLst>
                  <a:ext uri="{FF2B5EF4-FFF2-40B4-BE49-F238E27FC236}">
                    <a16:creationId xmlns:a16="http://schemas.microsoft.com/office/drawing/2014/main" id="{8F780C1B-5C7B-4686-901D-074412A93945}"/>
                  </a:ext>
                </a:extLst>
              </p:cNvPr>
              <p:cNvSpPr/>
              <p:nvPr/>
            </p:nvSpPr>
            <p:spPr>
              <a:xfrm>
                <a:off x="7141288" y="3661971"/>
                <a:ext cx="2421551" cy="94071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90" name="文字方塊 89">
                <a:extLst>
                  <a:ext uri="{FF2B5EF4-FFF2-40B4-BE49-F238E27FC236}">
                    <a16:creationId xmlns:a16="http://schemas.microsoft.com/office/drawing/2014/main" id="{2C1C2CF0-A192-4D1C-80D2-DE5654BE3B68}"/>
                  </a:ext>
                </a:extLst>
              </p:cNvPr>
              <p:cNvSpPr txBox="1"/>
              <p:nvPr/>
            </p:nvSpPr>
            <p:spPr>
              <a:xfrm>
                <a:off x="7487811" y="3886759"/>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a:t>
                </a:r>
              </a:p>
            </p:txBody>
          </p:sp>
        </p:grpSp>
        <p:sp>
          <p:nvSpPr>
            <p:cNvPr id="91" name="矩形: 圓角 90">
              <a:extLst>
                <a:ext uri="{FF2B5EF4-FFF2-40B4-BE49-F238E27FC236}">
                  <a16:creationId xmlns:a16="http://schemas.microsoft.com/office/drawing/2014/main" id="{6400550F-0BAC-453D-A376-AF10AF0FBF17}"/>
                </a:ext>
              </a:extLst>
            </p:cNvPr>
            <p:cNvSpPr/>
            <p:nvPr/>
          </p:nvSpPr>
          <p:spPr>
            <a:xfrm>
              <a:off x="4337604" y="3012799"/>
              <a:ext cx="1986233" cy="638092"/>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傳送封包</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要求設定語言</a:t>
              </a:r>
              <a:r>
                <a:rPr lang="en-US" altLang="zh-TW" sz="1600" b="1" dirty="0">
                  <a:solidFill>
                    <a:schemeClr val="tx1"/>
                  </a:solidFill>
                  <a:latin typeface="微軟正黑體" panose="020B0604030504040204" pitchFamily="34" charset="-120"/>
                  <a:ea typeface="微軟正黑體" panose="020B0604030504040204" pitchFamily="34" charset="-120"/>
                </a:rPr>
                <a:t>]</a:t>
              </a:r>
            </a:p>
          </p:txBody>
        </p:sp>
        <p:cxnSp>
          <p:nvCxnSpPr>
            <p:cNvPr id="95" name="直線單箭頭接點 94">
              <a:extLst>
                <a:ext uri="{FF2B5EF4-FFF2-40B4-BE49-F238E27FC236}">
                  <a16:creationId xmlns:a16="http://schemas.microsoft.com/office/drawing/2014/main" id="{72B0D9C8-7A3C-450F-8248-B74DB6CC1217}"/>
                </a:ext>
              </a:extLst>
            </p:cNvPr>
            <p:cNvCxnSpPr>
              <a:cxnSpLocks/>
              <a:stCxn id="87" idx="2"/>
              <a:endCxn id="91" idx="0"/>
            </p:cNvCxnSpPr>
            <p:nvPr/>
          </p:nvCxnSpPr>
          <p:spPr>
            <a:xfrm flipH="1">
              <a:off x="5330721" y="2571573"/>
              <a:ext cx="3856" cy="44122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文字方塊 97">
              <a:extLst>
                <a:ext uri="{FF2B5EF4-FFF2-40B4-BE49-F238E27FC236}">
                  <a16:creationId xmlns:a16="http://schemas.microsoft.com/office/drawing/2014/main" id="{0EB3D362-628D-4808-BFCF-3F382493856D}"/>
                </a:ext>
              </a:extLst>
            </p:cNvPr>
            <p:cNvSpPr txBox="1"/>
            <p:nvPr/>
          </p:nvSpPr>
          <p:spPr>
            <a:xfrm>
              <a:off x="3618153" y="3994251"/>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cxnSp>
          <p:nvCxnSpPr>
            <p:cNvPr id="99" name="直線單箭頭接點 98">
              <a:extLst>
                <a:ext uri="{FF2B5EF4-FFF2-40B4-BE49-F238E27FC236}">
                  <a16:creationId xmlns:a16="http://schemas.microsoft.com/office/drawing/2014/main" id="{366F5EFD-B067-4BC0-9DAE-C44D50043F00}"/>
                </a:ext>
              </a:extLst>
            </p:cNvPr>
            <p:cNvCxnSpPr>
              <a:cxnSpLocks/>
              <a:stCxn id="91" idx="2"/>
              <a:endCxn id="89" idx="0"/>
            </p:cNvCxnSpPr>
            <p:nvPr/>
          </p:nvCxnSpPr>
          <p:spPr>
            <a:xfrm flipH="1">
              <a:off x="5330720" y="3650891"/>
              <a:ext cx="1" cy="24138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矩形: 圓角 100">
              <a:extLst>
                <a:ext uri="{FF2B5EF4-FFF2-40B4-BE49-F238E27FC236}">
                  <a16:creationId xmlns:a16="http://schemas.microsoft.com/office/drawing/2014/main" id="{79F1B7D9-0AC0-4025-9FDF-94EC2AB4996E}"/>
                </a:ext>
              </a:extLst>
            </p:cNvPr>
            <p:cNvSpPr/>
            <p:nvPr/>
          </p:nvSpPr>
          <p:spPr>
            <a:xfrm>
              <a:off x="1942271" y="5177082"/>
              <a:ext cx="2173722" cy="661186"/>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設定色語言訊息模組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(N=</a:t>
              </a: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sp>
          <p:nvSpPr>
            <p:cNvPr id="102" name="矩形: 圓角 101">
              <a:extLst>
                <a:ext uri="{FF2B5EF4-FFF2-40B4-BE49-F238E27FC236}">
                  <a16:creationId xmlns:a16="http://schemas.microsoft.com/office/drawing/2014/main" id="{CB2DE757-FF14-497C-86F6-0F755B1FFAA9}"/>
                </a:ext>
              </a:extLst>
            </p:cNvPr>
            <p:cNvSpPr/>
            <p:nvPr/>
          </p:nvSpPr>
          <p:spPr>
            <a:xfrm>
              <a:off x="2407230" y="4124935"/>
              <a:ext cx="1248424" cy="489896"/>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a:solidFill>
                    <a:schemeClr val="tx1"/>
                  </a:solidFill>
                  <a:latin typeface="微軟正黑體" panose="020B0604030504040204" pitchFamily="34" charset="-120"/>
                  <a:ea typeface="微軟正黑體" panose="020B0604030504040204" pitchFamily="34" charset="-120"/>
                </a:rPr>
                <a:t>rN</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103" name="直線單箭頭接點 102">
              <a:extLst>
                <a:ext uri="{FF2B5EF4-FFF2-40B4-BE49-F238E27FC236}">
                  <a16:creationId xmlns:a16="http://schemas.microsoft.com/office/drawing/2014/main" id="{445D95A1-57A4-49DB-92C4-5E71D4A4440E}"/>
                </a:ext>
              </a:extLst>
            </p:cNvPr>
            <p:cNvCxnSpPr>
              <a:cxnSpLocks/>
              <a:stCxn id="89" idx="1"/>
              <a:endCxn id="102" idx="3"/>
            </p:cNvCxnSpPr>
            <p:nvPr/>
          </p:nvCxnSpPr>
          <p:spPr>
            <a:xfrm flipH="1">
              <a:off x="3655654" y="4362627"/>
              <a:ext cx="464290" cy="72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2E062076-DDD3-45C4-943C-E8CEF939DD6F}"/>
                </a:ext>
              </a:extLst>
            </p:cNvPr>
            <p:cNvCxnSpPr>
              <a:cxnSpLocks/>
              <a:stCxn id="102" idx="2"/>
              <a:endCxn id="101" idx="0"/>
            </p:cNvCxnSpPr>
            <p:nvPr/>
          </p:nvCxnSpPr>
          <p:spPr>
            <a:xfrm flipH="1">
              <a:off x="3029132" y="4614831"/>
              <a:ext cx="2310" cy="56225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B45EAAFB-2483-4850-9EBC-E5A59CE49DDE}"/>
                </a:ext>
              </a:extLst>
            </p:cNvPr>
            <p:cNvCxnSpPr>
              <a:cxnSpLocks/>
              <a:stCxn id="89" idx="2"/>
              <a:endCxn id="84" idx="0"/>
            </p:cNvCxnSpPr>
            <p:nvPr/>
          </p:nvCxnSpPr>
          <p:spPr>
            <a:xfrm>
              <a:off x="5330720" y="4832983"/>
              <a:ext cx="1730" cy="37625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3A85A54D-BB86-4236-AB27-4DAD583C1C05}"/>
                </a:ext>
              </a:extLst>
            </p:cNvPr>
            <p:cNvSpPr txBox="1"/>
            <p:nvPr/>
          </p:nvSpPr>
          <p:spPr>
            <a:xfrm>
              <a:off x="5265853" y="4776972"/>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grpSp>
      <p:grpSp>
        <p:nvGrpSpPr>
          <p:cNvPr id="4" name="群組 3">
            <a:extLst>
              <a:ext uri="{FF2B5EF4-FFF2-40B4-BE49-F238E27FC236}">
                <a16:creationId xmlns:a16="http://schemas.microsoft.com/office/drawing/2014/main" id="{7EC4BD48-68B7-42F2-A000-8B21657A3427}"/>
              </a:ext>
            </a:extLst>
          </p:cNvPr>
          <p:cNvGrpSpPr/>
          <p:nvPr/>
        </p:nvGrpSpPr>
        <p:grpSpPr>
          <a:xfrm>
            <a:off x="6769330" y="1914112"/>
            <a:ext cx="4599224" cy="3956311"/>
            <a:chOff x="6769330" y="1914112"/>
            <a:chExt cx="4599224" cy="3956311"/>
          </a:xfrm>
        </p:grpSpPr>
        <p:sp>
          <p:nvSpPr>
            <p:cNvPr id="110" name="矩形: 圓角 109">
              <a:extLst>
                <a:ext uri="{FF2B5EF4-FFF2-40B4-BE49-F238E27FC236}">
                  <a16:creationId xmlns:a16="http://schemas.microsoft.com/office/drawing/2014/main" id="{987E51CB-5420-4AFE-A683-B5BF07B542D3}"/>
                </a:ext>
              </a:extLst>
            </p:cNvPr>
            <p:cNvSpPr/>
            <p:nvPr/>
          </p:nvSpPr>
          <p:spPr>
            <a:xfrm>
              <a:off x="9141959" y="5209237"/>
              <a:ext cx="2035099" cy="661186"/>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Printn</a:t>
              </a:r>
              <a:r>
                <a:rPr lang="zh-TW" altLang="en-US" sz="1400" b="1" dirty="0">
                  <a:solidFill>
                    <a:schemeClr val="tx1"/>
                  </a:solidFill>
                  <a:latin typeface="微軟正黑體" panose="020B0604030504040204" pitchFamily="34" charset="-120"/>
                  <a:ea typeface="微軟正黑體" panose="020B0604030504040204" pitchFamily="34" charset="-120"/>
                </a:rPr>
                <a:t> 色盲設定成功</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111" name="矩形: 圓角 110">
              <a:extLst>
                <a:ext uri="{FF2B5EF4-FFF2-40B4-BE49-F238E27FC236}">
                  <a16:creationId xmlns:a16="http://schemas.microsoft.com/office/drawing/2014/main" id="{ADC88254-80CA-4D67-A62B-3A3BA5156E86}"/>
                </a:ext>
              </a:extLst>
            </p:cNvPr>
            <p:cNvSpPr/>
            <p:nvPr/>
          </p:nvSpPr>
          <p:spPr>
            <a:xfrm>
              <a:off x="9072642" y="1914112"/>
              <a:ext cx="2177987" cy="657461"/>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設定色盲模組</a:t>
              </a:r>
              <a:endParaRPr lang="en-US" altLang="zh-TW" sz="1800" b="1" dirty="0">
                <a:solidFill>
                  <a:schemeClr val="tx1"/>
                </a:solidFill>
                <a:latin typeface="微軟正黑體" panose="020B0604030504040204" pitchFamily="34" charset="-120"/>
                <a:ea typeface="微軟正黑體" panose="020B0604030504040204" pitchFamily="34" charset="-120"/>
              </a:endParaRPr>
            </a:p>
          </p:txBody>
        </p:sp>
        <p:grpSp>
          <p:nvGrpSpPr>
            <p:cNvPr id="112" name="群組 111">
              <a:extLst>
                <a:ext uri="{FF2B5EF4-FFF2-40B4-BE49-F238E27FC236}">
                  <a16:creationId xmlns:a16="http://schemas.microsoft.com/office/drawing/2014/main" id="{4822DDB8-0DBC-4FAC-AB68-D14341FA3FCF}"/>
                </a:ext>
              </a:extLst>
            </p:cNvPr>
            <p:cNvGrpSpPr/>
            <p:nvPr/>
          </p:nvGrpSpPr>
          <p:grpSpPr>
            <a:xfrm>
              <a:off x="8947003" y="3892271"/>
              <a:ext cx="2421551" cy="940712"/>
              <a:chOff x="7141288" y="3661971"/>
              <a:chExt cx="2421551" cy="940712"/>
            </a:xfrm>
          </p:grpSpPr>
          <p:sp>
            <p:nvSpPr>
              <p:cNvPr id="113" name="流程圖: 決策 112">
                <a:extLst>
                  <a:ext uri="{FF2B5EF4-FFF2-40B4-BE49-F238E27FC236}">
                    <a16:creationId xmlns:a16="http://schemas.microsoft.com/office/drawing/2014/main" id="{280E95BB-A886-4866-AD80-750EE7ECDA8B}"/>
                  </a:ext>
                </a:extLst>
              </p:cNvPr>
              <p:cNvSpPr/>
              <p:nvPr/>
            </p:nvSpPr>
            <p:spPr>
              <a:xfrm>
                <a:off x="7141288" y="3661971"/>
                <a:ext cx="2421551" cy="940712"/>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14" name="文字方塊 113">
                <a:extLst>
                  <a:ext uri="{FF2B5EF4-FFF2-40B4-BE49-F238E27FC236}">
                    <a16:creationId xmlns:a16="http://schemas.microsoft.com/office/drawing/2014/main" id="{64BADCC5-89BB-442C-A78B-0ACBCE16428E}"/>
                  </a:ext>
                </a:extLst>
              </p:cNvPr>
              <p:cNvSpPr txBox="1"/>
              <p:nvPr/>
            </p:nvSpPr>
            <p:spPr>
              <a:xfrm>
                <a:off x="7487811" y="3886759"/>
                <a:ext cx="172850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通訊握手檢查模組</a:t>
                </a:r>
                <a:endParaRPr lang="en-US" altLang="zh-TW" sz="1400" b="1" dirty="0">
                  <a:latin typeface="微軟正黑體" panose="020B0604030504040204" pitchFamily="34" charset="-120"/>
                  <a:ea typeface="微軟正黑體" panose="020B0604030504040204" pitchFamily="34" charset="-120"/>
                </a:endParaRPr>
              </a:p>
              <a:p>
                <a:pPr algn="ctr"/>
                <a:r>
                  <a:rPr lang="en-US" altLang="zh-TW" sz="1400" b="1" dirty="0">
                    <a:latin typeface="微軟正黑體" panose="020B0604030504040204" pitchFamily="34" charset="-120"/>
                    <a:ea typeface="微軟正黑體" panose="020B0604030504040204" pitchFamily="34" charset="-120"/>
                  </a:rPr>
                  <a:t>(see=3)</a:t>
                </a:r>
              </a:p>
            </p:txBody>
          </p:sp>
        </p:grpSp>
        <p:sp>
          <p:nvSpPr>
            <p:cNvPr id="115" name="矩形: 圓角 114">
              <a:extLst>
                <a:ext uri="{FF2B5EF4-FFF2-40B4-BE49-F238E27FC236}">
                  <a16:creationId xmlns:a16="http://schemas.microsoft.com/office/drawing/2014/main" id="{16D22876-87D4-40DB-A5F7-BA3DBFBBFA18}"/>
                </a:ext>
              </a:extLst>
            </p:cNvPr>
            <p:cNvSpPr/>
            <p:nvPr/>
          </p:nvSpPr>
          <p:spPr>
            <a:xfrm>
              <a:off x="9164663" y="3012799"/>
              <a:ext cx="1986233" cy="638092"/>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傳送封包</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要求設定色盲</a:t>
              </a:r>
              <a:r>
                <a:rPr lang="en-US" altLang="zh-TW" sz="1600" b="1" dirty="0">
                  <a:solidFill>
                    <a:schemeClr val="tx1"/>
                  </a:solidFill>
                  <a:latin typeface="微軟正黑體" panose="020B0604030504040204" pitchFamily="34" charset="-120"/>
                  <a:ea typeface="微軟正黑體" panose="020B0604030504040204" pitchFamily="34" charset="-120"/>
                </a:rPr>
                <a:t>]</a:t>
              </a:r>
            </a:p>
          </p:txBody>
        </p:sp>
        <p:cxnSp>
          <p:nvCxnSpPr>
            <p:cNvPr id="116" name="直線單箭頭接點 115">
              <a:extLst>
                <a:ext uri="{FF2B5EF4-FFF2-40B4-BE49-F238E27FC236}">
                  <a16:creationId xmlns:a16="http://schemas.microsoft.com/office/drawing/2014/main" id="{98F725AE-1E0D-443F-9079-0986D00C3E8C}"/>
                </a:ext>
              </a:extLst>
            </p:cNvPr>
            <p:cNvCxnSpPr>
              <a:cxnSpLocks/>
              <a:stCxn id="111" idx="2"/>
              <a:endCxn id="115" idx="0"/>
            </p:cNvCxnSpPr>
            <p:nvPr/>
          </p:nvCxnSpPr>
          <p:spPr>
            <a:xfrm flipH="1">
              <a:off x="10157780" y="2571573"/>
              <a:ext cx="3856" cy="44122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7" name="文字方塊 116">
              <a:extLst>
                <a:ext uri="{FF2B5EF4-FFF2-40B4-BE49-F238E27FC236}">
                  <a16:creationId xmlns:a16="http://schemas.microsoft.com/office/drawing/2014/main" id="{0392FF6C-5E61-4E57-812F-638B67B21E3E}"/>
                </a:ext>
              </a:extLst>
            </p:cNvPr>
            <p:cNvSpPr txBox="1"/>
            <p:nvPr/>
          </p:nvSpPr>
          <p:spPr>
            <a:xfrm>
              <a:off x="8445212" y="3994251"/>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cxnSp>
          <p:nvCxnSpPr>
            <p:cNvPr id="118" name="直線單箭頭接點 117">
              <a:extLst>
                <a:ext uri="{FF2B5EF4-FFF2-40B4-BE49-F238E27FC236}">
                  <a16:creationId xmlns:a16="http://schemas.microsoft.com/office/drawing/2014/main" id="{268679AA-F848-40E1-95FA-B7288F6892A7}"/>
                </a:ext>
              </a:extLst>
            </p:cNvPr>
            <p:cNvCxnSpPr>
              <a:cxnSpLocks/>
              <a:stCxn id="115" idx="2"/>
              <a:endCxn id="113" idx="0"/>
            </p:cNvCxnSpPr>
            <p:nvPr/>
          </p:nvCxnSpPr>
          <p:spPr>
            <a:xfrm flipH="1">
              <a:off x="10157779" y="3650891"/>
              <a:ext cx="1" cy="24138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9" name="矩形: 圓角 118">
              <a:extLst>
                <a:ext uri="{FF2B5EF4-FFF2-40B4-BE49-F238E27FC236}">
                  <a16:creationId xmlns:a16="http://schemas.microsoft.com/office/drawing/2014/main" id="{E6B2D05E-E505-4132-9D2B-326820A8C885}"/>
                </a:ext>
              </a:extLst>
            </p:cNvPr>
            <p:cNvSpPr/>
            <p:nvPr/>
          </p:nvSpPr>
          <p:spPr>
            <a:xfrm>
              <a:off x="6769330" y="5177082"/>
              <a:ext cx="2173722" cy="661186"/>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設定色盲失敗訊息模組</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(N=</a:t>
              </a:r>
              <a:r>
                <a:rPr lang="en-US" altLang="zh-TW" sz="1400" b="1" dirty="0" err="1">
                  <a:solidFill>
                    <a:schemeClr val="tx1"/>
                  </a:solidFill>
                  <a:latin typeface="微軟正黑體" panose="020B0604030504040204" pitchFamily="34" charset="-120"/>
                  <a:ea typeface="微軟正黑體" panose="020B0604030504040204" pitchFamily="34" charset="-120"/>
                </a:rPr>
                <a:t>rN</a:t>
              </a:r>
              <a:r>
                <a:rPr lang="en-US" altLang="zh-TW" sz="1400" b="1" dirty="0">
                  <a:solidFill>
                    <a:schemeClr val="tx1"/>
                  </a:solidFill>
                  <a:latin typeface="微軟正黑體" panose="020B0604030504040204" pitchFamily="34" charset="-120"/>
                  <a:ea typeface="微軟正黑體" panose="020B0604030504040204" pitchFamily="34" charset="-120"/>
                </a:rPr>
                <a:t>)</a:t>
              </a:r>
            </a:p>
          </p:txBody>
        </p:sp>
        <p:sp>
          <p:nvSpPr>
            <p:cNvPr id="120" name="矩形: 圓角 119">
              <a:extLst>
                <a:ext uri="{FF2B5EF4-FFF2-40B4-BE49-F238E27FC236}">
                  <a16:creationId xmlns:a16="http://schemas.microsoft.com/office/drawing/2014/main" id="{8808EA90-08B4-49B5-913B-8BC24A6A9CD8}"/>
                </a:ext>
              </a:extLst>
            </p:cNvPr>
            <p:cNvSpPr/>
            <p:nvPr/>
          </p:nvSpPr>
          <p:spPr>
            <a:xfrm>
              <a:off x="7234289" y="4124935"/>
              <a:ext cx="1248424" cy="489896"/>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a:solidFill>
                    <a:schemeClr val="tx1"/>
                  </a:solidFill>
                  <a:latin typeface="微軟正黑體" panose="020B0604030504040204" pitchFamily="34" charset="-120"/>
                  <a:ea typeface="微軟正黑體" panose="020B0604030504040204" pitchFamily="34" charset="-120"/>
                </a:rPr>
                <a:t>rN</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121" name="直線單箭頭接點 120">
              <a:extLst>
                <a:ext uri="{FF2B5EF4-FFF2-40B4-BE49-F238E27FC236}">
                  <a16:creationId xmlns:a16="http://schemas.microsoft.com/office/drawing/2014/main" id="{F5153896-C85F-48FD-B4AF-46D73070606C}"/>
                </a:ext>
              </a:extLst>
            </p:cNvPr>
            <p:cNvCxnSpPr>
              <a:cxnSpLocks/>
              <a:stCxn id="113" idx="1"/>
              <a:endCxn id="120" idx="3"/>
            </p:cNvCxnSpPr>
            <p:nvPr/>
          </p:nvCxnSpPr>
          <p:spPr>
            <a:xfrm flipH="1">
              <a:off x="8482713" y="4362627"/>
              <a:ext cx="464290" cy="72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17A5BF40-7C9C-4535-AE34-71CF605E9547}"/>
                </a:ext>
              </a:extLst>
            </p:cNvPr>
            <p:cNvCxnSpPr>
              <a:cxnSpLocks/>
              <a:stCxn id="120" idx="2"/>
              <a:endCxn id="119" idx="0"/>
            </p:cNvCxnSpPr>
            <p:nvPr/>
          </p:nvCxnSpPr>
          <p:spPr>
            <a:xfrm flipH="1">
              <a:off x="7856191" y="4614831"/>
              <a:ext cx="2310" cy="56225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B56740C7-96D9-4258-BFB7-C225BF363A39}"/>
                </a:ext>
              </a:extLst>
            </p:cNvPr>
            <p:cNvCxnSpPr>
              <a:cxnSpLocks/>
              <a:stCxn id="113" idx="2"/>
              <a:endCxn id="110" idx="0"/>
            </p:cNvCxnSpPr>
            <p:nvPr/>
          </p:nvCxnSpPr>
          <p:spPr>
            <a:xfrm>
              <a:off x="10157779" y="4832983"/>
              <a:ext cx="1730" cy="37625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5" name="文字方塊 124">
              <a:extLst>
                <a:ext uri="{FF2B5EF4-FFF2-40B4-BE49-F238E27FC236}">
                  <a16:creationId xmlns:a16="http://schemas.microsoft.com/office/drawing/2014/main" id="{E8213550-6182-488F-9F2D-814657F1F42F}"/>
                </a:ext>
              </a:extLst>
            </p:cNvPr>
            <p:cNvSpPr txBox="1"/>
            <p:nvPr/>
          </p:nvSpPr>
          <p:spPr>
            <a:xfrm>
              <a:off x="10189991" y="4797854"/>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grpSp>
      <p:sp>
        <p:nvSpPr>
          <p:cNvPr id="126" name="矩形 125">
            <a:extLst>
              <a:ext uri="{FF2B5EF4-FFF2-40B4-BE49-F238E27FC236}">
                <a16:creationId xmlns:a16="http://schemas.microsoft.com/office/drawing/2014/main" id="{88C68821-5D76-4EF1-8018-B7D8177799D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通訊架構</a:t>
            </a:r>
          </a:p>
        </p:txBody>
      </p:sp>
      <p:grpSp>
        <p:nvGrpSpPr>
          <p:cNvPr id="41" name="群組 40">
            <a:extLst>
              <a:ext uri="{FF2B5EF4-FFF2-40B4-BE49-F238E27FC236}">
                <a16:creationId xmlns:a16="http://schemas.microsoft.com/office/drawing/2014/main" id="{3B6B099A-F97E-47BA-A5A4-DF0A779FE845}"/>
              </a:ext>
            </a:extLst>
          </p:cNvPr>
          <p:cNvGrpSpPr/>
          <p:nvPr/>
        </p:nvGrpSpPr>
        <p:grpSpPr>
          <a:xfrm>
            <a:off x="-53340" y="-10175"/>
            <a:ext cx="12245340" cy="971809"/>
            <a:chOff x="0" y="-6069"/>
            <a:chExt cx="12192000" cy="971809"/>
          </a:xfrm>
        </p:grpSpPr>
        <p:pic>
          <p:nvPicPr>
            <p:cNvPr id="42" name="圖片 41">
              <a:extLst>
                <a:ext uri="{FF2B5EF4-FFF2-40B4-BE49-F238E27FC236}">
                  <a16:creationId xmlns:a16="http://schemas.microsoft.com/office/drawing/2014/main" id="{DD007E93-C09A-4094-BDFF-A4DBDF5C572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43" name="圖片 42">
              <a:extLst>
                <a:ext uri="{FF2B5EF4-FFF2-40B4-BE49-F238E27FC236}">
                  <a16:creationId xmlns:a16="http://schemas.microsoft.com/office/drawing/2014/main" id="{553A0933-72DB-4241-98E2-707B3261F36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1945136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37</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grpSp>
        <p:nvGrpSpPr>
          <p:cNvPr id="2" name="群組 1">
            <a:extLst>
              <a:ext uri="{FF2B5EF4-FFF2-40B4-BE49-F238E27FC236}">
                <a16:creationId xmlns:a16="http://schemas.microsoft.com/office/drawing/2014/main" id="{5E5C0F12-3E21-4745-9558-8069049F832B}"/>
              </a:ext>
            </a:extLst>
          </p:cNvPr>
          <p:cNvGrpSpPr/>
          <p:nvPr/>
        </p:nvGrpSpPr>
        <p:grpSpPr>
          <a:xfrm>
            <a:off x="590991" y="1748302"/>
            <a:ext cx="11314818" cy="4059273"/>
            <a:chOff x="590991" y="1748302"/>
            <a:chExt cx="11314818" cy="4059273"/>
          </a:xfrm>
        </p:grpSpPr>
        <p:cxnSp>
          <p:nvCxnSpPr>
            <p:cNvPr id="60" name="接點: 肘形 59">
              <a:extLst>
                <a:ext uri="{FF2B5EF4-FFF2-40B4-BE49-F238E27FC236}">
                  <a16:creationId xmlns:a16="http://schemas.microsoft.com/office/drawing/2014/main" id="{7473FD1E-2C86-463D-9F55-DB0B2FA1ECC8}"/>
                </a:ext>
              </a:extLst>
            </p:cNvPr>
            <p:cNvCxnSpPr>
              <a:cxnSpLocks/>
              <a:stCxn id="54" idx="2"/>
              <a:endCxn id="46" idx="0"/>
            </p:cNvCxnSpPr>
            <p:nvPr/>
          </p:nvCxnSpPr>
          <p:spPr>
            <a:xfrm rot="5400000">
              <a:off x="3764091" y="1512128"/>
              <a:ext cx="584110" cy="4384506"/>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 name="群組 23">
              <a:extLst>
                <a:ext uri="{FF2B5EF4-FFF2-40B4-BE49-F238E27FC236}">
                  <a16:creationId xmlns:a16="http://schemas.microsoft.com/office/drawing/2014/main" id="{57914DA9-2241-4154-AE6B-88539559B7F7}"/>
                </a:ext>
              </a:extLst>
            </p:cNvPr>
            <p:cNvGrpSpPr/>
            <p:nvPr/>
          </p:nvGrpSpPr>
          <p:grpSpPr>
            <a:xfrm>
              <a:off x="4730301" y="1748302"/>
              <a:ext cx="3036196" cy="1664024"/>
              <a:chOff x="5778836" y="749053"/>
              <a:chExt cx="3036196" cy="1664024"/>
            </a:xfrm>
          </p:grpSpPr>
          <p:sp>
            <p:nvSpPr>
              <p:cNvPr id="42" name="矩形: 圓角 41">
                <a:extLst>
                  <a:ext uri="{FF2B5EF4-FFF2-40B4-BE49-F238E27FC236}">
                    <a16:creationId xmlns:a16="http://schemas.microsoft.com/office/drawing/2014/main" id="{FBDA1ED3-37A4-471B-9DFF-DB06A0DD842A}"/>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新增提醒失敗訊息模組</a:t>
                </a:r>
              </a:p>
            </p:txBody>
          </p:sp>
          <p:sp>
            <p:nvSpPr>
              <p:cNvPr id="54" name="矩形: 圓角 53">
                <a:extLst>
                  <a:ext uri="{FF2B5EF4-FFF2-40B4-BE49-F238E27FC236}">
                    <a16:creationId xmlns:a16="http://schemas.microsoft.com/office/drawing/2014/main" id="{DCB0C8C9-9F2F-4A0E-849F-BA17E1827E46}"/>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79" name="直線單箭頭接點 78">
                <a:extLst>
                  <a:ext uri="{FF2B5EF4-FFF2-40B4-BE49-F238E27FC236}">
                    <a16:creationId xmlns:a16="http://schemas.microsoft.com/office/drawing/2014/main" id="{8EEE5181-E6BF-427E-9BEB-4F311C10BC84}"/>
                  </a:ext>
                </a:extLst>
              </p:cNvPr>
              <p:cNvCxnSpPr>
                <a:cxnSpLocks/>
                <a:stCxn id="42" idx="2"/>
                <a:endCxn id="54"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F24F8979-77C9-4FEE-9EDB-0185AA1B9627}"/>
                </a:ext>
              </a:extLst>
            </p:cNvPr>
            <p:cNvGrpSpPr/>
            <p:nvPr/>
          </p:nvGrpSpPr>
          <p:grpSpPr>
            <a:xfrm>
              <a:off x="1450926" y="3996436"/>
              <a:ext cx="9594947" cy="460143"/>
              <a:chOff x="1450926" y="3996436"/>
              <a:chExt cx="9594947" cy="460143"/>
            </a:xfrm>
          </p:grpSpPr>
          <p:sp>
            <p:nvSpPr>
              <p:cNvPr id="46" name="矩形: 圓角 45">
                <a:extLst>
                  <a:ext uri="{FF2B5EF4-FFF2-40B4-BE49-F238E27FC236}">
                    <a16:creationId xmlns:a16="http://schemas.microsoft.com/office/drawing/2014/main" id="{668EA93D-EABE-42F7-94C6-BD76D1F918F0}"/>
                  </a:ext>
                </a:extLst>
              </p:cNvPr>
              <p:cNvSpPr/>
              <p:nvPr/>
            </p:nvSpPr>
            <p:spPr>
              <a:xfrm>
                <a:off x="1450926"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47" name="矩形: 圓角 46">
                <a:extLst>
                  <a:ext uri="{FF2B5EF4-FFF2-40B4-BE49-F238E27FC236}">
                    <a16:creationId xmlns:a16="http://schemas.microsoft.com/office/drawing/2014/main" id="{D6274859-7852-4EE6-9D5F-97ED5947DAAF}"/>
                  </a:ext>
                </a:extLst>
              </p:cNvPr>
              <p:cNvSpPr/>
              <p:nvPr/>
            </p:nvSpPr>
            <p:spPr>
              <a:xfrm>
                <a:off x="4373930"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1</a:t>
                </a:r>
              </a:p>
            </p:txBody>
          </p:sp>
          <p:sp>
            <p:nvSpPr>
              <p:cNvPr id="48" name="矩形: 圓角 47">
                <a:extLst>
                  <a:ext uri="{FF2B5EF4-FFF2-40B4-BE49-F238E27FC236}">
                    <a16:creationId xmlns:a16="http://schemas.microsoft.com/office/drawing/2014/main" id="{191E3F67-A452-44DE-B32E-3E70BC6E5653}"/>
                  </a:ext>
                </a:extLst>
              </p:cNvPr>
              <p:cNvSpPr/>
              <p:nvPr/>
            </p:nvSpPr>
            <p:spPr>
              <a:xfrm>
                <a:off x="7296934"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2</a:t>
                </a:r>
              </a:p>
            </p:txBody>
          </p:sp>
          <p:sp>
            <p:nvSpPr>
              <p:cNvPr id="49" name="矩形: 圓角 48">
                <a:extLst>
                  <a:ext uri="{FF2B5EF4-FFF2-40B4-BE49-F238E27FC236}">
                    <a16:creationId xmlns:a16="http://schemas.microsoft.com/office/drawing/2014/main" id="{7DC677E1-6367-4525-9BC2-3643D01D098D}"/>
                  </a:ext>
                </a:extLst>
              </p:cNvPr>
              <p:cNvSpPr/>
              <p:nvPr/>
            </p:nvSpPr>
            <p:spPr>
              <a:xfrm>
                <a:off x="10219939"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3</a:t>
                </a:r>
              </a:p>
            </p:txBody>
          </p:sp>
        </p:grpSp>
        <p:grpSp>
          <p:nvGrpSpPr>
            <p:cNvPr id="6" name="群組 5">
              <a:extLst>
                <a:ext uri="{FF2B5EF4-FFF2-40B4-BE49-F238E27FC236}">
                  <a16:creationId xmlns:a16="http://schemas.microsoft.com/office/drawing/2014/main" id="{42FFBD1C-A4D4-480A-A52A-B6BDDCFCC9E9}"/>
                </a:ext>
              </a:extLst>
            </p:cNvPr>
            <p:cNvGrpSpPr/>
            <p:nvPr/>
          </p:nvGrpSpPr>
          <p:grpSpPr>
            <a:xfrm>
              <a:off x="590991" y="4784155"/>
              <a:ext cx="11314818" cy="1023420"/>
              <a:chOff x="590991" y="4784155"/>
              <a:chExt cx="11314818" cy="1023420"/>
            </a:xfrm>
          </p:grpSpPr>
          <p:sp>
            <p:nvSpPr>
              <p:cNvPr id="5" name="平行四邊形 4">
                <a:extLst>
                  <a:ext uri="{FF2B5EF4-FFF2-40B4-BE49-F238E27FC236}">
                    <a16:creationId xmlns:a16="http://schemas.microsoft.com/office/drawing/2014/main" id="{A04EE0D5-AB6B-42C2-946F-EF20DCEDA255}"/>
                  </a:ext>
                </a:extLst>
              </p:cNvPr>
              <p:cNvSpPr/>
              <p:nvPr/>
            </p:nvSpPr>
            <p:spPr>
              <a:xfrm>
                <a:off x="590991"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系統意外錯誤，</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請稍後再試。</a:t>
                </a:r>
                <a:r>
                  <a:rPr lang="en-US" altLang="zh-TW" sz="1600" b="1" dirty="0">
                    <a:solidFill>
                      <a:schemeClr val="tx1"/>
                    </a:solidFill>
                    <a:latin typeface="微軟正黑體" panose="020B0604030504040204" pitchFamily="34" charset="-120"/>
                    <a:ea typeface="微軟正黑體" panose="020B0604030504040204" pitchFamily="34" charset="-120"/>
                  </a:rPr>
                  <a:t>(SD)</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50" name="平行四邊形 49">
                <a:extLst>
                  <a:ext uri="{FF2B5EF4-FFF2-40B4-BE49-F238E27FC236}">
                    <a16:creationId xmlns:a16="http://schemas.microsoft.com/office/drawing/2014/main" id="{48B02C22-50B2-4561-841A-9AB3BC4BDCEB}"/>
                  </a:ext>
                </a:extLst>
              </p:cNvPr>
              <p:cNvSpPr/>
              <p:nvPr/>
            </p:nvSpPr>
            <p:spPr>
              <a:xfrm>
                <a:off x="3513995"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您選擇的日期已經超出範圍，</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請重新選擇。</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sp>
            <p:nvSpPr>
              <p:cNvPr id="51" name="平行四邊形 50">
                <a:extLst>
                  <a:ext uri="{FF2B5EF4-FFF2-40B4-BE49-F238E27FC236}">
                    <a16:creationId xmlns:a16="http://schemas.microsoft.com/office/drawing/2014/main" id="{1634D22C-9CAD-46A8-A69B-0B2340CC534D}"/>
                  </a:ext>
                </a:extLst>
              </p:cNvPr>
              <p:cNvSpPr/>
              <p:nvPr/>
            </p:nvSpPr>
            <p:spPr>
              <a:xfrm>
                <a:off x="6436999"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您選擇的日期已經有提醒，無法新增。</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sp>
            <p:nvSpPr>
              <p:cNvPr id="52" name="平行四邊形 51">
                <a:extLst>
                  <a:ext uri="{FF2B5EF4-FFF2-40B4-BE49-F238E27FC236}">
                    <a16:creationId xmlns:a16="http://schemas.microsoft.com/office/drawing/2014/main" id="{011C37FD-FAF8-4720-BBAB-2FF114640BAC}"/>
                  </a:ext>
                </a:extLst>
              </p:cNvPr>
              <p:cNvSpPr/>
              <p:nvPr/>
            </p:nvSpPr>
            <p:spPr>
              <a:xfrm>
                <a:off x="9360004"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無法新增該筆提醒，請重新再試一次。</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grpSp>
        <p:cxnSp>
          <p:nvCxnSpPr>
            <p:cNvPr id="58" name="接點: 肘形 57">
              <a:extLst>
                <a:ext uri="{FF2B5EF4-FFF2-40B4-BE49-F238E27FC236}">
                  <a16:creationId xmlns:a16="http://schemas.microsoft.com/office/drawing/2014/main" id="{86D58234-D49D-4F08-83B7-9A887EF863B0}"/>
                </a:ext>
              </a:extLst>
            </p:cNvPr>
            <p:cNvCxnSpPr>
              <a:cxnSpLocks/>
              <a:stCxn id="54" idx="2"/>
              <a:endCxn id="47" idx="0"/>
            </p:cNvCxnSpPr>
            <p:nvPr/>
          </p:nvCxnSpPr>
          <p:spPr>
            <a:xfrm rot="5400000">
              <a:off x="5225593" y="2973630"/>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256ED14E-1995-4220-A323-103EC61FA7C4}"/>
                </a:ext>
              </a:extLst>
            </p:cNvPr>
            <p:cNvCxnSpPr>
              <a:cxnSpLocks/>
              <a:stCxn id="54" idx="2"/>
              <a:endCxn id="48" idx="0"/>
            </p:cNvCxnSpPr>
            <p:nvPr/>
          </p:nvCxnSpPr>
          <p:spPr>
            <a:xfrm rot="16200000" flipH="1">
              <a:off x="6687095" y="2973630"/>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7915AC19-CC04-410D-8096-4ACDFDB1401F}"/>
                </a:ext>
              </a:extLst>
            </p:cNvPr>
            <p:cNvCxnSpPr>
              <a:cxnSpLocks/>
              <a:stCxn id="54" idx="2"/>
              <a:endCxn id="49" idx="0"/>
            </p:cNvCxnSpPr>
            <p:nvPr/>
          </p:nvCxnSpPr>
          <p:spPr>
            <a:xfrm rot="16200000" flipH="1">
              <a:off x="8148597" y="1512127"/>
              <a:ext cx="584110" cy="4384507"/>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13E48031-4D0C-45E9-9F92-83246C6CA3B7}"/>
                </a:ext>
              </a:extLst>
            </p:cNvPr>
            <p:cNvCxnSpPr>
              <a:cxnSpLocks/>
              <a:stCxn id="46" idx="2"/>
              <a:endCxn id="5" idx="0"/>
            </p:cNvCxnSpPr>
            <p:nvPr/>
          </p:nvCxnSpPr>
          <p:spPr>
            <a:xfrm>
              <a:off x="1863893" y="44565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0DBE3AE4-AB49-42A5-8C74-A38708DE31BE}"/>
                </a:ext>
              </a:extLst>
            </p:cNvPr>
            <p:cNvCxnSpPr>
              <a:cxnSpLocks/>
              <a:stCxn id="47" idx="2"/>
              <a:endCxn id="50" idx="0"/>
            </p:cNvCxnSpPr>
            <p:nvPr/>
          </p:nvCxnSpPr>
          <p:spPr>
            <a:xfrm>
              <a:off x="4786897" y="44565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731E91A7-AB4E-49B9-8617-FB4CBAD824FB}"/>
                </a:ext>
              </a:extLst>
            </p:cNvPr>
            <p:cNvCxnSpPr>
              <a:cxnSpLocks/>
              <a:stCxn id="48" idx="2"/>
              <a:endCxn id="51" idx="0"/>
            </p:cNvCxnSpPr>
            <p:nvPr/>
          </p:nvCxnSpPr>
          <p:spPr>
            <a:xfrm>
              <a:off x="7709901" y="44565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D63B6B37-EDA6-4D97-81CA-BE83C167C219}"/>
                </a:ext>
              </a:extLst>
            </p:cNvPr>
            <p:cNvCxnSpPr>
              <a:cxnSpLocks/>
              <a:stCxn id="49" idx="2"/>
              <a:endCxn id="52" idx="0"/>
            </p:cNvCxnSpPr>
            <p:nvPr/>
          </p:nvCxnSpPr>
          <p:spPr>
            <a:xfrm>
              <a:off x="10632906" y="44565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6376849F-7B19-435A-BDF1-3776BCF606B9}"/>
              </a:ext>
            </a:extLst>
          </p:cNvPr>
          <p:cNvSpPr/>
          <p:nvPr/>
        </p:nvSpPr>
        <p:spPr>
          <a:xfrm>
            <a:off x="3163908" y="1118153"/>
            <a:ext cx="232249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失敗訊息架構</a:t>
            </a:r>
          </a:p>
        </p:txBody>
      </p:sp>
      <p:grpSp>
        <p:nvGrpSpPr>
          <p:cNvPr id="30" name="群組 29">
            <a:extLst>
              <a:ext uri="{FF2B5EF4-FFF2-40B4-BE49-F238E27FC236}">
                <a16:creationId xmlns:a16="http://schemas.microsoft.com/office/drawing/2014/main" id="{DD8C3E00-0E52-4127-8573-A65A22010012}"/>
              </a:ext>
            </a:extLst>
          </p:cNvPr>
          <p:cNvGrpSpPr/>
          <p:nvPr/>
        </p:nvGrpSpPr>
        <p:grpSpPr>
          <a:xfrm>
            <a:off x="-53340" y="-10175"/>
            <a:ext cx="12245340" cy="971809"/>
            <a:chOff x="0" y="-6069"/>
            <a:chExt cx="12192000" cy="971809"/>
          </a:xfrm>
        </p:grpSpPr>
        <p:pic>
          <p:nvPicPr>
            <p:cNvPr id="31" name="圖片 30">
              <a:extLst>
                <a:ext uri="{FF2B5EF4-FFF2-40B4-BE49-F238E27FC236}">
                  <a16:creationId xmlns:a16="http://schemas.microsoft.com/office/drawing/2014/main" id="{866CA6E9-F2F8-4B7F-BEEF-269D7138CB3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2" name="圖片 31">
              <a:extLst>
                <a:ext uri="{FF2B5EF4-FFF2-40B4-BE49-F238E27FC236}">
                  <a16:creationId xmlns:a16="http://schemas.microsoft.com/office/drawing/2014/main" id="{91FA88EC-649D-43E5-A8FB-E0FAB3ED9A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508443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38</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a:t> </a:t>
            </a:r>
            <a:r>
              <a:rPr lang="en-US" altLang="zh-TW" sz="2800"/>
              <a:t>Remind APP</a:t>
            </a:r>
            <a:endParaRPr lang="zh-TW" altLang="en-US" dirty="0"/>
          </a:p>
        </p:txBody>
      </p:sp>
      <p:grpSp>
        <p:nvGrpSpPr>
          <p:cNvPr id="9" name="群組 8">
            <a:extLst>
              <a:ext uri="{FF2B5EF4-FFF2-40B4-BE49-F238E27FC236}">
                <a16:creationId xmlns:a16="http://schemas.microsoft.com/office/drawing/2014/main" id="{84FA2320-697A-4AFC-BBEF-E8BBD75846DF}"/>
              </a:ext>
            </a:extLst>
          </p:cNvPr>
          <p:cNvGrpSpPr/>
          <p:nvPr/>
        </p:nvGrpSpPr>
        <p:grpSpPr>
          <a:xfrm>
            <a:off x="603691" y="1849902"/>
            <a:ext cx="5468809" cy="4059273"/>
            <a:chOff x="222691" y="1849902"/>
            <a:chExt cx="5468809" cy="4059273"/>
          </a:xfrm>
        </p:grpSpPr>
        <p:cxnSp>
          <p:nvCxnSpPr>
            <p:cNvPr id="60" name="接點: 肘形 59">
              <a:extLst>
                <a:ext uri="{FF2B5EF4-FFF2-40B4-BE49-F238E27FC236}">
                  <a16:creationId xmlns:a16="http://schemas.microsoft.com/office/drawing/2014/main" id="{7473FD1E-2C86-463D-9F55-DB0B2FA1ECC8}"/>
                </a:ext>
              </a:extLst>
            </p:cNvPr>
            <p:cNvCxnSpPr>
              <a:cxnSpLocks/>
              <a:stCxn id="54" idx="2"/>
              <a:endCxn id="46" idx="0"/>
            </p:cNvCxnSpPr>
            <p:nvPr/>
          </p:nvCxnSpPr>
          <p:spPr>
            <a:xfrm rot="5400000">
              <a:off x="1934289" y="3075230"/>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 name="群組 23">
              <a:extLst>
                <a:ext uri="{FF2B5EF4-FFF2-40B4-BE49-F238E27FC236}">
                  <a16:creationId xmlns:a16="http://schemas.microsoft.com/office/drawing/2014/main" id="{57914DA9-2241-4154-AE6B-88539559B7F7}"/>
                </a:ext>
              </a:extLst>
            </p:cNvPr>
            <p:cNvGrpSpPr/>
            <p:nvPr/>
          </p:nvGrpSpPr>
          <p:grpSpPr>
            <a:xfrm>
              <a:off x="1438997" y="1849902"/>
              <a:ext cx="3036196" cy="1664024"/>
              <a:chOff x="5778836" y="749053"/>
              <a:chExt cx="3036196" cy="1664024"/>
            </a:xfrm>
          </p:grpSpPr>
          <p:sp>
            <p:nvSpPr>
              <p:cNvPr id="42" name="矩形: 圓角 41">
                <a:extLst>
                  <a:ext uri="{FF2B5EF4-FFF2-40B4-BE49-F238E27FC236}">
                    <a16:creationId xmlns:a16="http://schemas.microsoft.com/office/drawing/2014/main" id="{FBDA1ED3-37A4-471B-9DFF-DB06A0DD842A}"/>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刪除</a:t>
                </a:r>
                <a:r>
                  <a:rPr lang="zh-TW" altLang="en-US" sz="1800" b="1" dirty="0">
                    <a:solidFill>
                      <a:schemeClr val="tx1"/>
                    </a:solidFill>
                    <a:latin typeface="微軟正黑體" panose="020B0604030504040204" pitchFamily="34" charset="-120"/>
                    <a:ea typeface="微軟正黑體" panose="020B0604030504040204" pitchFamily="34" charset="-120"/>
                  </a:rPr>
                  <a:t>提醒失敗訊息模組</a:t>
                </a:r>
              </a:p>
            </p:txBody>
          </p:sp>
          <p:sp>
            <p:nvSpPr>
              <p:cNvPr id="54" name="矩形: 圓角 53">
                <a:extLst>
                  <a:ext uri="{FF2B5EF4-FFF2-40B4-BE49-F238E27FC236}">
                    <a16:creationId xmlns:a16="http://schemas.microsoft.com/office/drawing/2014/main" id="{DCB0C8C9-9F2F-4A0E-849F-BA17E1827E46}"/>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79" name="直線單箭頭接點 78">
                <a:extLst>
                  <a:ext uri="{FF2B5EF4-FFF2-40B4-BE49-F238E27FC236}">
                    <a16:creationId xmlns:a16="http://schemas.microsoft.com/office/drawing/2014/main" id="{8EEE5181-E6BF-427E-9BEB-4F311C10BC84}"/>
                  </a:ext>
                </a:extLst>
              </p:cNvPr>
              <p:cNvCxnSpPr>
                <a:cxnSpLocks/>
                <a:stCxn id="42" idx="2"/>
                <a:endCxn id="54"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 name="群組 3">
              <a:extLst>
                <a:ext uri="{FF2B5EF4-FFF2-40B4-BE49-F238E27FC236}">
                  <a16:creationId xmlns:a16="http://schemas.microsoft.com/office/drawing/2014/main" id="{45439CD6-A9D4-453A-AED1-370C9D529E87}"/>
                </a:ext>
              </a:extLst>
            </p:cNvPr>
            <p:cNvGrpSpPr/>
            <p:nvPr/>
          </p:nvGrpSpPr>
          <p:grpSpPr>
            <a:xfrm>
              <a:off x="1082626" y="4098036"/>
              <a:ext cx="3748938" cy="460143"/>
              <a:chOff x="1450926" y="3996436"/>
              <a:chExt cx="3748938" cy="460143"/>
            </a:xfrm>
          </p:grpSpPr>
          <p:sp>
            <p:nvSpPr>
              <p:cNvPr id="46" name="矩形: 圓角 45">
                <a:extLst>
                  <a:ext uri="{FF2B5EF4-FFF2-40B4-BE49-F238E27FC236}">
                    <a16:creationId xmlns:a16="http://schemas.microsoft.com/office/drawing/2014/main" id="{668EA93D-EABE-42F7-94C6-BD76D1F918F0}"/>
                  </a:ext>
                </a:extLst>
              </p:cNvPr>
              <p:cNvSpPr/>
              <p:nvPr/>
            </p:nvSpPr>
            <p:spPr>
              <a:xfrm>
                <a:off x="1450926"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47" name="矩形: 圓角 46">
                <a:extLst>
                  <a:ext uri="{FF2B5EF4-FFF2-40B4-BE49-F238E27FC236}">
                    <a16:creationId xmlns:a16="http://schemas.microsoft.com/office/drawing/2014/main" id="{D6274859-7852-4EE6-9D5F-97ED5947DAAF}"/>
                  </a:ext>
                </a:extLst>
              </p:cNvPr>
              <p:cNvSpPr/>
              <p:nvPr/>
            </p:nvSpPr>
            <p:spPr>
              <a:xfrm>
                <a:off x="4373930"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1</a:t>
                </a:r>
              </a:p>
            </p:txBody>
          </p:sp>
        </p:grpSp>
        <p:grpSp>
          <p:nvGrpSpPr>
            <p:cNvPr id="2" name="群組 1">
              <a:extLst>
                <a:ext uri="{FF2B5EF4-FFF2-40B4-BE49-F238E27FC236}">
                  <a16:creationId xmlns:a16="http://schemas.microsoft.com/office/drawing/2014/main" id="{AB431F09-E9BD-429E-9646-3F630BCEF369}"/>
                </a:ext>
              </a:extLst>
            </p:cNvPr>
            <p:cNvGrpSpPr/>
            <p:nvPr/>
          </p:nvGrpSpPr>
          <p:grpSpPr>
            <a:xfrm>
              <a:off x="222691" y="4885755"/>
              <a:ext cx="5468809" cy="1023420"/>
              <a:chOff x="590991" y="4784155"/>
              <a:chExt cx="5468809" cy="1023420"/>
            </a:xfrm>
          </p:grpSpPr>
          <p:sp>
            <p:nvSpPr>
              <p:cNvPr id="5" name="平行四邊形 4">
                <a:extLst>
                  <a:ext uri="{FF2B5EF4-FFF2-40B4-BE49-F238E27FC236}">
                    <a16:creationId xmlns:a16="http://schemas.microsoft.com/office/drawing/2014/main" id="{A04EE0D5-AB6B-42C2-946F-EF20DCEDA255}"/>
                  </a:ext>
                </a:extLst>
              </p:cNvPr>
              <p:cNvSpPr/>
              <p:nvPr/>
            </p:nvSpPr>
            <p:spPr>
              <a:xfrm>
                <a:off x="590991"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系統意外錯誤，</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請稍後再試。</a:t>
                </a:r>
                <a:r>
                  <a:rPr lang="en-US" altLang="zh-TW" sz="1600" b="1" dirty="0">
                    <a:solidFill>
                      <a:schemeClr val="tx1"/>
                    </a:solidFill>
                    <a:latin typeface="微軟正黑體" panose="020B0604030504040204" pitchFamily="34" charset="-120"/>
                    <a:ea typeface="微軟正黑體" panose="020B0604030504040204" pitchFamily="34" charset="-120"/>
                  </a:rPr>
                  <a:t>(SD)</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50" name="平行四邊形 49">
                <a:extLst>
                  <a:ext uri="{FF2B5EF4-FFF2-40B4-BE49-F238E27FC236}">
                    <a16:creationId xmlns:a16="http://schemas.microsoft.com/office/drawing/2014/main" id="{48B02C22-50B2-4561-841A-9AB3BC4BDCEB}"/>
                  </a:ext>
                </a:extLst>
              </p:cNvPr>
              <p:cNvSpPr/>
              <p:nvPr/>
            </p:nvSpPr>
            <p:spPr>
              <a:xfrm>
                <a:off x="3513995"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無法刪除該筆提醒。</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grpSp>
        <p:cxnSp>
          <p:nvCxnSpPr>
            <p:cNvPr id="58" name="接點: 肘形 57">
              <a:extLst>
                <a:ext uri="{FF2B5EF4-FFF2-40B4-BE49-F238E27FC236}">
                  <a16:creationId xmlns:a16="http://schemas.microsoft.com/office/drawing/2014/main" id="{86D58234-D49D-4F08-83B7-9A887EF863B0}"/>
                </a:ext>
              </a:extLst>
            </p:cNvPr>
            <p:cNvCxnSpPr>
              <a:cxnSpLocks/>
              <a:stCxn id="54" idx="2"/>
              <a:endCxn id="47" idx="0"/>
            </p:cNvCxnSpPr>
            <p:nvPr/>
          </p:nvCxnSpPr>
          <p:spPr>
            <a:xfrm rot="16200000" flipH="1">
              <a:off x="3395791" y="3075230"/>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13E48031-4D0C-45E9-9F92-83246C6CA3B7}"/>
                </a:ext>
              </a:extLst>
            </p:cNvPr>
            <p:cNvCxnSpPr>
              <a:cxnSpLocks/>
              <a:stCxn id="46" idx="2"/>
              <a:endCxn id="5" idx="0"/>
            </p:cNvCxnSpPr>
            <p:nvPr/>
          </p:nvCxnSpPr>
          <p:spPr>
            <a:xfrm>
              <a:off x="1495593" y="45581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0DBE3AE4-AB49-42A5-8C74-A38708DE31BE}"/>
                </a:ext>
              </a:extLst>
            </p:cNvPr>
            <p:cNvCxnSpPr>
              <a:cxnSpLocks/>
              <a:stCxn id="47" idx="2"/>
              <a:endCxn id="50" idx="0"/>
            </p:cNvCxnSpPr>
            <p:nvPr/>
          </p:nvCxnSpPr>
          <p:spPr>
            <a:xfrm>
              <a:off x="4418597" y="4558179"/>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88B2E37F-F408-4F06-872B-A70C2970CFE3}"/>
              </a:ext>
            </a:extLst>
          </p:cNvPr>
          <p:cNvGrpSpPr/>
          <p:nvPr/>
        </p:nvGrpSpPr>
        <p:grpSpPr>
          <a:xfrm>
            <a:off x="6333248" y="1849902"/>
            <a:ext cx="5468809" cy="4059273"/>
            <a:chOff x="6636294" y="1819651"/>
            <a:chExt cx="5468809" cy="4059273"/>
          </a:xfrm>
        </p:grpSpPr>
        <p:cxnSp>
          <p:nvCxnSpPr>
            <p:cNvPr id="32" name="接點: 肘形 31">
              <a:extLst>
                <a:ext uri="{FF2B5EF4-FFF2-40B4-BE49-F238E27FC236}">
                  <a16:creationId xmlns:a16="http://schemas.microsoft.com/office/drawing/2014/main" id="{7783C216-87D0-4EC1-AEB9-99C307197C4A}"/>
                </a:ext>
              </a:extLst>
            </p:cNvPr>
            <p:cNvCxnSpPr>
              <a:cxnSpLocks/>
              <a:stCxn id="35" idx="2"/>
              <a:endCxn id="43" idx="0"/>
            </p:cNvCxnSpPr>
            <p:nvPr/>
          </p:nvCxnSpPr>
          <p:spPr>
            <a:xfrm rot="5400000">
              <a:off x="8347892" y="3044979"/>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F1B841BD-30A1-4407-834B-66433DA6FCE9}"/>
                </a:ext>
              </a:extLst>
            </p:cNvPr>
            <p:cNvGrpSpPr/>
            <p:nvPr/>
          </p:nvGrpSpPr>
          <p:grpSpPr>
            <a:xfrm>
              <a:off x="7852600" y="1819651"/>
              <a:ext cx="3036196" cy="1664024"/>
              <a:chOff x="5778836" y="749053"/>
              <a:chExt cx="3036196" cy="1664024"/>
            </a:xfrm>
          </p:grpSpPr>
          <p:sp>
            <p:nvSpPr>
              <p:cNvPr id="34" name="矩形: 圓角 33">
                <a:extLst>
                  <a:ext uri="{FF2B5EF4-FFF2-40B4-BE49-F238E27FC236}">
                    <a16:creationId xmlns:a16="http://schemas.microsoft.com/office/drawing/2014/main" id="{6F019841-DE12-4573-806E-A2D7958A6366}"/>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藍芽</a:t>
                </a:r>
                <a:r>
                  <a:rPr lang="zh-TW" altLang="en-US" b="1" dirty="0">
                    <a:solidFill>
                      <a:schemeClr val="tx1"/>
                    </a:solidFill>
                    <a:latin typeface="微軟正黑體" panose="020B0604030504040204" pitchFamily="34" charset="-120"/>
                    <a:ea typeface="微軟正黑體" panose="020B0604030504040204" pitchFamily="34" charset="-120"/>
                  </a:rPr>
                  <a:t>連線</a:t>
                </a:r>
                <a:r>
                  <a:rPr lang="zh-TW" altLang="en-US" sz="1800" b="1" dirty="0">
                    <a:solidFill>
                      <a:schemeClr val="tx1"/>
                    </a:solidFill>
                    <a:latin typeface="微軟正黑體" panose="020B0604030504040204" pitchFamily="34" charset="-120"/>
                    <a:ea typeface="微軟正黑體" panose="020B0604030504040204" pitchFamily="34" charset="-120"/>
                  </a:rPr>
                  <a:t>失敗訊息模組</a:t>
                </a:r>
              </a:p>
            </p:txBody>
          </p:sp>
          <p:sp>
            <p:nvSpPr>
              <p:cNvPr id="35" name="矩形: 圓角 34">
                <a:extLst>
                  <a:ext uri="{FF2B5EF4-FFF2-40B4-BE49-F238E27FC236}">
                    <a16:creationId xmlns:a16="http://schemas.microsoft.com/office/drawing/2014/main" id="{3A664D60-0015-43AE-B3F9-362545C8A4BB}"/>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36" name="直線單箭頭接點 35">
                <a:extLst>
                  <a:ext uri="{FF2B5EF4-FFF2-40B4-BE49-F238E27FC236}">
                    <a16:creationId xmlns:a16="http://schemas.microsoft.com/office/drawing/2014/main" id="{FB2FE04C-A2F4-4288-A79A-C5B9130D10C9}"/>
                  </a:ext>
                </a:extLst>
              </p:cNvPr>
              <p:cNvCxnSpPr>
                <a:cxnSpLocks/>
                <a:stCxn id="34" idx="2"/>
                <a:endCxn id="35"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57ED00DC-BE9A-493E-A0D7-D2FA93AC3AC1}"/>
                </a:ext>
              </a:extLst>
            </p:cNvPr>
            <p:cNvGrpSpPr/>
            <p:nvPr/>
          </p:nvGrpSpPr>
          <p:grpSpPr>
            <a:xfrm>
              <a:off x="7496229" y="4067785"/>
              <a:ext cx="3748938" cy="460143"/>
              <a:chOff x="1450926" y="3996436"/>
              <a:chExt cx="3748938" cy="460143"/>
            </a:xfrm>
          </p:grpSpPr>
          <p:sp>
            <p:nvSpPr>
              <p:cNvPr id="43" name="矩形: 圓角 42">
                <a:extLst>
                  <a:ext uri="{FF2B5EF4-FFF2-40B4-BE49-F238E27FC236}">
                    <a16:creationId xmlns:a16="http://schemas.microsoft.com/office/drawing/2014/main" id="{414BC9BD-C2FE-4EB3-988A-CEB6748C41A3}"/>
                  </a:ext>
                </a:extLst>
              </p:cNvPr>
              <p:cNvSpPr/>
              <p:nvPr/>
            </p:nvSpPr>
            <p:spPr>
              <a:xfrm>
                <a:off x="1450926"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44" name="矩形: 圓角 43">
                <a:extLst>
                  <a:ext uri="{FF2B5EF4-FFF2-40B4-BE49-F238E27FC236}">
                    <a16:creationId xmlns:a16="http://schemas.microsoft.com/office/drawing/2014/main" id="{AE81AE69-1F17-4301-9B3D-35B738F21455}"/>
                  </a:ext>
                </a:extLst>
              </p:cNvPr>
              <p:cNvSpPr/>
              <p:nvPr/>
            </p:nvSpPr>
            <p:spPr>
              <a:xfrm>
                <a:off x="4373930" y="39964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1</a:t>
                </a:r>
              </a:p>
            </p:txBody>
          </p:sp>
        </p:grpSp>
        <p:grpSp>
          <p:nvGrpSpPr>
            <p:cNvPr id="45" name="群組 44">
              <a:extLst>
                <a:ext uri="{FF2B5EF4-FFF2-40B4-BE49-F238E27FC236}">
                  <a16:creationId xmlns:a16="http://schemas.microsoft.com/office/drawing/2014/main" id="{EE295031-D834-4777-A886-BD1D0B3AF1FD}"/>
                </a:ext>
              </a:extLst>
            </p:cNvPr>
            <p:cNvGrpSpPr/>
            <p:nvPr/>
          </p:nvGrpSpPr>
          <p:grpSpPr>
            <a:xfrm>
              <a:off x="6636294" y="4855504"/>
              <a:ext cx="5468809" cy="1023420"/>
              <a:chOff x="590991" y="4784155"/>
              <a:chExt cx="5468809" cy="1023420"/>
            </a:xfrm>
          </p:grpSpPr>
          <p:sp>
            <p:nvSpPr>
              <p:cNvPr id="53" name="平行四邊形 52">
                <a:extLst>
                  <a:ext uri="{FF2B5EF4-FFF2-40B4-BE49-F238E27FC236}">
                    <a16:creationId xmlns:a16="http://schemas.microsoft.com/office/drawing/2014/main" id="{4FFD7A7F-DE0B-48C5-B321-355E15863004}"/>
                  </a:ext>
                </a:extLst>
              </p:cNvPr>
              <p:cNvSpPr/>
              <p:nvPr/>
            </p:nvSpPr>
            <p:spPr>
              <a:xfrm>
                <a:off x="590991"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提醒寶意外斷線。</a:t>
                </a:r>
              </a:p>
            </p:txBody>
          </p:sp>
          <p:sp>
            <p:nvSpPr>
              <p:cNvPr id="55" name="平行四邊形 54">
                <a:extLst>
                  <a:ext uri="{FF2B5EF4-FFF2-40B4-BE49-F238E27FC236}">
                    <a16:creationId xmlns:a16="http://schemas.microsoft.com/office/drawing/2014/main" id="{8F275D1A-E8CD-4680-A1F3-64252A658E86}"/>
                  </a:ext>
                </a:extLst>
              </p:cNvPr>
              <p:cNvSpPr/>
              <p:nvPr/>
            </p:nvSpPr>
            <p:spPr>
              <a:xfrm>
                <a:off x="3513995" y="47841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無法開啟提醒寶，請檢察提醒寶</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是否有提醒。</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grpSp>
        <p:cxnSp>
          <p:nvCxnSpPr>
            <p:cNvPr id="56" name="接點: 肘形 55">
              <a:extLst>
                <a:ext uri="{FF2B5EF4-FFF2-40B4-BE49-F238E27FC236}">
                  <a16:creationId xmlns:a16="http://schemas.microsoft.com/office/drawing/2014/main" id="{4D0ED647-D326-425A-98DD-3BBAD2FB6939}"/>
                </a:ext>
              </a:extLst>
            </p:cNvPr>
            <p:cNvCxnSpPr>
              <a:cxnSpLocks/>
              <a:stCxn id="35" idx="2"/>
              <a:endCxn id="44" idx="0"/>
            </p:cNvCxnSpPr>
            <p:nvPr/>
          </p:nvCxnSpPr>
          <p:spPr>
            <a:xfrm rot="16200000" flipH="1">
              <a:off x="9809394" y="3044979"/>
              <a:ext cx="584110" cy="14615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5C23129E-F9F3-4C8A-8B89-EDDC3990D2CF}"/>
                </a:ext>
              </a:extLst>
            </p:cNvPr>
            <p:cNvCxnSpPr>
              <a:cxnSpLocks/>
              <a:stCxn id="43" idx="2"/>
              <a:endCxn id="53" idx="0"/>
            </p:cNvCxnSpPr>
            <p:nvPr/>
          </p:nvCxnSpPr>
          <p:spPr>
            <a:xfrm>
              <a:off x="7909196" y="4527928"/>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DA9CE8CF-5719-4280-A4F1-6A1609EAA8CC}"/>
                </a:ext>
              </a:extLst>
            </p:cNvPr>
            <p:cNvCxnSpPr>
              <a:cxnSpLocks/>
              <a:stCxn id="44" idx="2"/>
              <a:endCxn id="55" idx="0"/>
            </p:cNvCxnSpPr>
            <p:nvPr/>
          </p:nvCxnSpPr>
          <p:spPr>
            <a:xfrm>
              <a:off x="10832200" y="4527928"/>
              <a:ext cx="1" cy="3275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FDE78CE1-AA68-4775-9C39-274E5E5C1872}"/>
              </a:ext>
            </a:extLst>
          </p:cNvPr>
          <p:cNvSpPr/>
          <p:nvPr/>
        </p:nvSpPr>
        <p:spPr>
          <a:xfrm>
            <a:off x="3163908" y="1118153"/>
            <a:ext cx="232249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失敗訊息架構</a:t>
            </a:r>
          </a:p>
        </p:txBody>
      </p:sp>
      <p:grpSp>
        <p:nvGrpSpPr>
          <p:cNvPr id="48" name="群組 47">
            <a:extLst>
              <a:ext uri="{FF2B5EF4-FFF2-40B4-BE49-F238E27FC236}">
                <a16:creationId xmlns:a16="http://schemas.microsoft.com/office/drawing/2014/main" id="{17C89E05-CFCC-4765-9961-4F3FB18BE210}"/>
              </a:ext>
            </a:extLst>
          </p:cNvPr>
          <p:cNvGrpSpPr/>
          <p:nvPr/>
        </p:nvGrpSpPr>
        <p:grpSpPr>
          <a:xfrm>
            <a:off x="-53340" y="-10175"/>
            <a:ext cx="12245340" cy="971809"/>
            <a:chOff x="0" y="-6069"/>
            <a:chExt cx="12192000" cy="971809"/>
          </a:xfrm>
        </p:grpSpPr>
        <p:pic>
          <p:nvPicPr>
            <p:cNvPr id="49" name="圖片 48">
              <a:extLst>
                <a:ext uri="{FF2B5EF4-FFF2-40B4-BE49-F238E27FC236}">
                  <a16:creationId xmlns:a16="http://schemas.microsoft.com/office/drawing/2014/main" id="{64661095-7AB3-4392-8CA0-49EA21E396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1" name="圖片 50">
              <a:extLst>
                <a:ext uri="{FF2B5EF4-FFF2-40B4-BE49-F238E27FC236}">
                  <a16:creationId xmlns:a16="http://schemas.microsoft.com/office/drawing/2014/main" id="{D1A887A9-8875-4ED9-A574-C4BB39D1553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163185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39</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1692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APP</a:t>
            </a:r>
            <a:endParaRPr lang="zh-TW" altLang="en-US" dirty="0"/>
          </a:p>
        </p:txBody>
      </p:sp>
      <p:grpSp>
        <p:nvGrpSpPr>
          <p:cNvPr id="10" name="群組 9">
            <a:extLst>
              <a:ext uri="{FF2B5EF4-FFF2-40B4-BE49-F238E27FC236}">
                <a16:creationId xmlns:a16="http://schemas.microsoft.com/office/drawing/2014/main" id="{8B9F83B8-4B65-4EC2-840F-D2C93387A2B1}"/>
              </a:ext>
            </a:extLst>
          </p:cNvPr>
          <p:cNvGrpSpPr/>
          <p:nvPr/>
        </p:nvGrpSpPr>
        <p:grpSpPr>
          <a:xfrm>
            <a:off x="729244" y="1976902"/>
            <a:ext cx="3036196" cy="3919573"/>
            <a:chOff x="729244" y="1976902"/>
            <a:chExt cx="3036196" cy="3919573"/>
          </a:xfrm>
        </p:grpSpPr>
        <p:grpSp>
          <p:nvGrpSpPr>
            <p:cNvPr id="25" name="群組 24">
              <a:extLst>
                <a:ext uri="{FF2B5EF4-FFF2-40B4-BE49-F238E27FC236}">
                  <a16:creationId xmlns:a16="http://schemas.microsoft.com/office/drawing/2014/main" id="{2F16BE0D-7CFD-44B0-AE16-377A4D013118}"/>
                </a:ext>
              </a:extLst>
            </p:cNvPr>
            <p:cNvGrpSpPr/>
            <p:nvPr/>
          </p:nvGrpSpPr>
          <p:grpSpPr>
            <a:xfrm>
              <a:off x="729244" y="1976902"/>
              <a:ext cx="3036196" cy="1664024"/>
              <a:chOff x="5778836" y="749053"/>
              <a:chExt cx="3036196" cy="1664024"/>
            </a:xfrm>
          </p:grpSpPr>
          <p:sp>
            <p:nvSpPr>
              <p:cNvPr id="35" name="矩形: 圓角 34">
                <a:extLst>
                  <a:ext uri="{FF2B5EF4-FFF2-40B4-BE49-F238E27FC236}">
                    <a16:creationId xmlns:a16="http://schemas.microsoft.com/office/drawing/2014/main" id="{122CA2D8-0B1B-47EC-92B3-1CCCFDA0A36B}"/>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設定色盲失敗訊息模組</a:t>
                </a:r>
              </a:p>
            </p:txBody>
          </p:sp>
          <p:sp>
            <p:nvSpPr>
              <p:cNvPr id="36" name="矩形: 圓角 35">
                <a:extLst>
                  <a:ext uri="{FF2B5EF4-FFF2-40B4-BE49-F238E27FC236}">
                    <a16:creationId xmlns:a16="http://schemas.microsoft.com/office/drawing/2014/main" id="{F12B9C54-1DFF-4748-BF9C-1CC7E14963F8}"/>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41" name="直線單箭頭接點 40">
                <a:extLst>
                  <a:ext uri="{FF2B5EF4-FFF2-40B4-BE49-F238E27FC236}">
                    <a16:creationId xmlns:a16="http://schemas.microsoft.com/office/drawing/2014/main" id="{8D83126A-CC34-482B-90DE-FF6415982E88}"/>
                  </a:ext>
                </a:extLst>
              </p:cNvPr>
              <p:cNvCxnSpPr>
                <a:cxnSpLocks/>
                <a:stCxn id="35" idx="2"/>
                <a:endCxn id="36"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0010C340-7FF9-4149-91F8-26CE3BFFBBFD}"/>
                </a:ext>
              </a:extLst>
            </p:cNvPr>
            <p:cNvSpPr/>
            <p:nvPr/>
          </p:nvSpPr>
          <p:spPr>
            <a:xfrm>
              <a:off x="1834375" y="40472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31" name="平行四邊形 30">
              <a:extLst>
                <a:ext uri="{FF2B5EF4-FFF2-40B4-BE49-F238E27FC236}">
                  <a16:creationId xmlns:a16="http://schemas.microsoft.com/office/drawing/2014/main" id="{03736C74-7578-4DF7-BEDB-ACBCF3B52C54}"/>
                </a:ext>
              </a:extLst>
            </p:cNvPr>
            <p:cNvSpPr/>
            <p:nvPr/>
          </p:nvSpPr>
          <p:spPr>
            <a:xfrm>
              <a:off x="974440" y="48730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色盲設定未成功。</a:t>
              </a:r>
            </a:p>
          </p:txBody>
        </p:sp>
        <p:cxnSp>
          <p:nvCxnSpPr>
            <p:cNvPr id="29" name="直線單箭頭接點 28">
              <a:extLst>
                <a:ext uri="{FF2B5EF4-FFF2-40B4-BE49-F238E27FC236}">
                  <a16:creationId xmlns:a16="http://schemas.microsoft.com/office/drawing/2014/main" id="{91BE8F87-F73C-42C4-B3D6-F8EC3D162E96}"/>
                </a:ext>
              </a:extLst>
            </p:cNvPr>
            <p:cNvCxnSpPr>
              <a:cxnSpLocks/>
              <a:stCxn id="33" idx="2"/>
              <a:endCxn id="31" idx="0"/>
            </p:cNvCxnSpPr>
            <p:nvPr/>
          </p:nvCxnSpPr>
          <p:spPr>
            <a:xfrm>
              <a:off x="2247342" y="4507379"/>
              <a:ext cx="1" cy="365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B37E1CC-446D-45D6-92D5-2C80639E4477}"/>
                </a:ext>
              </a:extLst>
            </p:cNvPr>
            <p:cNvCxnSpPr>
              <a:cxnSpLocks/>
              <a:stCxn id="36" idx="2"/>
              <a:endCxn id="33" idx="0"/>
            </p:cNvCxnSpPr>
            <p:nvPr/>
          </p:nvCxnSpPr>
          <p:spPr>
            <a:xfrm>
              <a:off x="2247342" y="3640926"/>
              <a:ext cx="0" cy="4063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群組 43">
            <a:extLst>
              <a:ext uri="{FF2B5EF4-FFF2-40B4-BE49-F238E27FC236}">
                <a16:creationId xmlns:a16="http://schemas.microsoft.com/office/drawing/2014/main" id="{83C6FA6D-FAB1-46FD-BC5F-02BA4AA40170}"/>
              </a:ext>
            </a:extLst>
          </p:cNvPr>
          <p:cNvGrpSpPr/>
          <p:nvPr/>
        </p:nvGrpSpPr>
        <p:grpSpPr>
          <a:xfrm>
            <a:off x="4577903" y="1976902"/>
            <a:ext cx="3036196" cy="3919573"/>
            <a:chOff x="729244" y="1976902"/>
            <a:chExt cx="3036196" cy="3919573"/>
          </a:xfrm>
        </p:grpSpPr>
        <p:grpSp>
          <p:nvGrpSpPr>
            <p:cNvPr id="45" name="群組 44">
              <a:extLst>
                <a:ext uri="{FF2B5EF4-FFF2-40B4-BE49-F238E27FC236}">
                  <a16:creationId xmlns:a16="http://schemas.microsoft.com/office/drawing/2014/main" id="{C50967FD-40DA-47E4-890D-777F72B3072D}"/>
                </a:ext>
              </a:extLst>
            </p:cNvPr>
            <p:cNvGrpSpPr/>
            <p:nvPr/>
          </p:nvGrpSpPr>
          <p:grpSpPr>
            <a:xfrm>
              <a:off x="729244" y="1976902"/>
              <a:ext cx="3036196" cy="1664024"/>
              <a:chOff x="5778836" y="749053"/>
              <a:chExt cx="3036196" cy="1664024"/>
            </a:xfrm>
          </p:grpSpPr>
          <p:sp>
            <p:nvSpPr>
              <p:cNvPr id="53" name="矩形: 圓角 52">
                <a:extLst>
                  <a:ext uri="{FF2B5EF4-FFF2-40B4-BE49-F238E27FC236}">
                    <a16:creationId xmlns:a16="http://schemas.microsoft.com/office/drawing/2014/main" id="{F8DBC40D-BF52-474A-82B4-4745D4518F0A}"/>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sz="1800" b="1" dirty="0">
                    <a:solidFill>
                      <a:schemeClr val="tx1"/>
                    </a:solidFill>
                    <a:latin typeface="微軟正黑體" panose="020B0604030504040204" pitchFamily="34" charset="-120"/>
                    <a:ea typeface="微軟正黑體" panose="020B0604030504040204" pitchFamily="34" charset="-120"/>
                  </a:rPr>
                  <a:t>設定</a:t>
                </a:r>
                <a:r>
                  <a:rPr lang="zh-TW" altLang="en-US" b="1" dirty="0">
                    <a:solidFill>
                      <a:schemeClr val="tx1"/>
                    </a:solidFill>
                    <a:latin typeface="微軟正黑體" panose="020B0604030504040204" pitchFamily="34" charset="-120"/>
                    <a:ea typeface="微軟正黑體" panose="020B0604030504040204" pitchFamily="34" charset="-120"/>
                  </a:rPr>
                  <a:t>語言</a:t>
                </a:r>
                <a:r>
                  <a:rPr lang="zh-TW" altLang="en-US" sz="1800" b="1" dirty="0">
                    <a:solidFill>
                      <a:schemeClr val="tx1"/>
                    </a:solidFill>
                    <a:latin typeface="微軟正黑體" panose="020B0604030504040204" pitchFamily="34" charset="-120"/>
                    <a:ea typeface="微軟正黑體" panose="020B0604030504040204" pitchFamily="34" charset="-120"/>
                  </a:rPr>
                  <a:t>失敗訊息模組</a:t>
                </a:r>
              </a:p>
            </p:txBody>
          </p:sp>
          <p:sp>
            <p:nvSpPr>
              <p:cNvPr id="55" name="矩形: 圓角 54">
                <a:extLst>
                  <a:ext uri="{FF2B5EF4-FFF2-40B4-BE49-F238E27FC236}">
                    <a16:creationId xmlns:a16="http://schemas.microsoft.com/office/drawing/2014/main" id="{101E9C55-8064-443A-9417-9EABD459E649}"/>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56" name="直線單箭頭接點 55">
                <a:extLst>
                  <a:ext uri="{FF2B5EF4-FFF2-40B4-BE49-F238E27FC236}">
                    <a16:creationId xmlns:a16="http://schemas.microsoft.com/office/drawing/2014/main" id="{222B42EF-BC9C-4A91-B7B8-30C77A3D0338}"/>
                  </a:ext>
                </a:extLst>
              </p:cNvPr>
              <p:cNvCxnSpPr>
                <a:cxnSpLocks/>
                <a:stCxn id="53" idx="2"/>
                <a:endCxn id="55"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矩形: 圓角 47">
              <a:extLst>
                <a:ext uri="{FF2B5EF4-FFF2-40B4-BE49-F238E27FC236}">
                  <a16:creationId xmlns:a16="http://schemas.microsoft.com/office/drawing/2014/main" id="{0B8E92AD-0C30-4BAA-AC84-5F65EC362D2F}"/>
                </a:ext>
              </a:extLst>
            </p:cNvPr>
            <p:cNvSpPr/>
            <p:nvPr/>
          </p:nvSpPr>
          <p:spPr>
            <a:xfrm>
              <a:off x="1834375" y="40472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49" name="平行四邊形 48">
              <a:extLst>
                <a:ext uri="{FF2B5EF4-FFF2-40B4-BE49-F238E27FC236}">
                  <a16:creationId xmlns:a16="http://schemas.microsoft.com/office/drawing/2014/main" id="{B86B4EB7-4A88-41AA-AD45-CAF1171A93B8}"/>
                </a:ext>
              </a:extLst>
            </p:cNvPr>
            <p:cNvSpPr/>
            <p:nvPr/>
          </p:nvSpPr>
          <p:spPr>
            <a:xfrm>
              <a:off x="974440" y="48730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語言設定未成功。</a:t>
              </a:r>
            </a:p>
          </p:txBody>
        </p:sp>
        <p:cxnSp>
          <p:nvCxnSpPr>
            <p:cNvPr id="51" name="直線單箭頭接點 50">
              <a:extLst>
                <a:ext uri="{FF2B5EF4-FFF2-40B4-BE49-F238E27FC236}">
                  <a16:creationId xmlns:a16="http://schemas.microsoft.com/office/drawing/2014/main" id="{403AC5F0-0C1C-4BEB-8C33-1FD5DBE1A4AF}"/>
                </a:ext>
              </a:extLst>
            </p:cNvPr>
            <p:cNvCxnSpPr>
              <a:cxnSpLocks/>
              <a:stCxn id="48" idx="2"/>
              <a:endCxn id="49" idx="0"/>
            </p:cNvCxnSpPr>
            <p:nvPr/>
          </p:nvCxnSpPr>
          <p:spPr>
            <a:xfrm>
              <a:off x="2247342" y="4507379"/>
              <a:ext cx="1" cy="365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25E75DD1-5790-4410-A748-5893BB8272D9}"/>
                </a:ext>
              </a:extLst>
            </p:cNvPr>
            <p:cNvCxnSpPr>
              <a:cxnSpLocks/>
              <a:stCxn id="55" idx="2"/>
              <a:endCxn id="48" idx="0"/>
            </p:cNvCxnSpPr>
            <p:nvPr/>
          </p:nvCxnSpPr>
          <p:spPr>
            <a:xfrm>
              <a:off x="2247342" y="3640926"/>
              <a:ext cx="0" cy="4063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AAF346FE-FC05-4BB5-A42B-CCFB7B9635C1}"/>
              </a:ext>
            </a:extLst>
          </p:cNvPr>
          <p:cNvGrpSpPr/>
          <p:nvPr/>
        </p:nvGrpSpPr>
        <p:grpSpPr>
          <a:xfrm>
            <a:off x="8426562" y="1976902"/>
            <a:ext cx="3036196" cy="3919573"/>
            <a:chOff x="729244" y="1976902"/>
            <a:chExt cx="3036196" cy="3919573"/>
          </a:xfrm>
        </p:grpSpPr>
        <p:grpSp>
          <p:nvGrpSpPr>
            <p:cNvPr id="59" name="群組 58">
              <a:extLst>
                <a:ext uri="{FF2B5EF4-FFF2-40B4-BE49-F238E27FC236}">
                  <a16:creationId xmlns:a16="http://schemas.microsoft.com/office/drawing/2014/main" id="{F0DF6043-3A64-42B8-9FCD-42FA3D7FDC34}"/>
                </a:ext>
              </a:extLst>
            </p:cNvPr>
            <p:cNvGrpSpPr/>
            <p:nvPr/>
          </p:nvGrpSpPr>
          <p:grpSpPr>
            <a:xfrm>
              <a:off x="729244" y="1976902"/>
              <a:ext cx="3036196" cy="1664024"/>
              <a:chOff x="5778836" y="749053"/>
              <a:chExt cx="3036196" cy="1664024"/>
            </a:xfrm>
          </p:grpSpPr>
          <p:sp>
            <p:nvSpPr>
              <p:cNvPr id="66" name="矩形: 圓角 65">
                <a:extLst>
                  <a:ext uri="{FF2B5EF4-FFF2-40B4-BE49-F238E27FC236}">
                    <a16:creationId xmlns:a16="http://schemas.microsoft.com/office/drawing/2014/main" id="{14A0719E-A96C-497C-87AC-9D960BFEC050}"/>
                  </a:ext>
                </a:extLst>
              </p:cNvPr>
              <p:cNvSpPr/>
              <p:nvPr/>
            </p:nvSpPr>
            <p:spPr>
              <a:xfrm>
                <a:off x="5778836" y="749053"/>
                <a:ext cx="3036196" cy="801225"/>
              </a:xfrm>
              <a:prstGeom prst="roundRect">
                <a:avLst>
                  <a:gd name="adj" fmla="val 4705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solidFill>
                      <a:schemeClr val="tx1"/>
                    </a:solidFill>
                    <a:latin typeface="微軟正黑體" panose="020B0604030504040204" pitchFamily="34" charset="-120"/>
                    <a:ea typeface="微軟正黑體" panose="020B0604030504040204" pitchFamily="34" charset="-120"/>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同步</a:t>
                </a:r>
                <a:r>
                  <a:rPr lang="zh-TW" altLang="en-US" sz="1800" b="1" dirty="0">
                    <a:solidFill>
                      <a:schemeClr val="tx1"/>
                    </a:solidFill>
                    <a:latin typeface="微軟正黑體" panose="020B0604030504040204" pitchFamily="34" charset="-120"/>
                    <a:ea typeface="微軟正黑體" panose="020B0604030504040204" pitchFamily="34" charset="-120"/>
                  </a:rPr>
                  <a:t>失敗訊息模組</a:t>
                </a:r>
              </a:p>
            </p:txBody>
          </p:sp>
          <p:sp>
            <p:nvSpPr>
              <p:cNvPr id="69" name="矩形: 圓角 68">
                <a:extLst>
                  <a:ext uri="{FF2B5EF4-FFF2-40B4-BE49-F238E27FC236}">
                    <a16:creationId xmlns:a16="http://schemas.microsoft.com/office/drawing/2014/main" id="{E07542BF-3560-426A-823B-79823D37716F}"/>
                  </a:ext>
                </a:extLst>
              </p:cNvPr>
              <p:cNvSpPr/>
              <p:nvPr/>
            </p:nvSpPr>
            <p:spPr>
              <a:xfrm>
                <a:off x="6303817" y="1952934"/>
                <a:ext cx="1986233"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失敗碼</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cxnSp>
            <p:nvCxnSpPr>
              <p:cNvPr id="70" name="直線單箭頭接點 69">
                <a:extLst>
                  <a:ext uri="{FF2B5EF4-FFF2-40B4-BE49-F238E27FC236}">
                    <a16:creationId xmlns:a16="http://schemas.microsoft.com/office/drawing/2014/main" id="{B395745D-FC45-43EF-8979-F4B95A30F14E}"/>
                  </a:ext>
                </a:extLst>
              </p:cNvPr>
              <p:cNvCxnSpPr>
                <a:cxnSpLocks/>
                <a:stCxn id="66" idx="2"/>
                <a:endCxn id="69" idx="0"/>
              </p:cNvCxnSpPr>
              <p:nvPr/>
            </p:nvCxnSpPr>
            <p:spPr>
              <a:xfrm>
                <a:off x="7296934" y="1550278"/>
                <a:ext cx="0" cy="4026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1" name="矩形: 圓角 60">
              <a:extLst>
                <a:ext uri="{FF2B5EF4-FFF2-40B4-BE49-F238E27FC236}">
                  <a16:creationId xmlns:a16="http://schemas.microsoft.com/office/drawing/2014/main" id="{3905FE7B-3800-415F-BEF1-08E54122ED4C}"/>
                </a:ext>
              </a:extLst>
            </p:cNvPr>
            <p:cNvSpPr/>
            <p:nvPr/>
          </p:nvSpPr>
          <p:spPr>
            <a:xfrm>
              <a:off x="1834375" y="4047236"/>
              <a:ext cx="825934" cy="46014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0</a:t>
              </a:r>
            </a:p>
          </p:txBody>
        </p:sp>
        <p:sp>
          <p:nvSpPr>
            <p:cNvPr id="63" name="平行四邊形 62">
              <a:extLst>
                <a:ext uri="{FF2B5EF4-FFF2-40B4-BE49-F238E27FC236}">
                  <a16:creationId xmlns:a16="http://schemas.microsoft.com/office/drawing/2014/main" id="{656E6742-4091-40D4-B063-63FBBA5427D7}"/>
                </a:ext>
              </a:extLst>
            </p:cNvPr>
            <p:cNvSpPr/>
            <p:nvPr/>
          </p:nvSpPr>
          <p:spPr>
            <a:xfrm>
              <a:off x="974440" y="4873055"/>
              <a:ext cx="2545805" cy="1023420"/>
            </a:xfrm>
            <a:prstGeom prst="parallelogram">
              <a:avLst>
                <a:gd name="adj" fmla="val 1311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同步未成功。</a:t>
              </a:r>
            </a:p>
          </p:txBody>
        </p:sp>
        <p:cxnSp>
          <p:nvCxnSpPr>
            <p:cNvPr id="64" name="直線單箭頭接點 63">
              <a:extLst>
                <a:ext uri="{FF2B5EF4-FFF2-40B4-BE49-F238E27FC236}">
                  <a16:creationId xmlns:a16="http://schemas.microsoft.com/office/drawing/2014/main" id="{2677E853-FFA9-4DFC-A7A0-1A83E237EAAD}"/>
                </a:ext>
              </a:extLst>
            </p:cNvPr>
            <p:cNvCxnSpPr>
              <a:cxnSpLocks/>
              <a:stCxn id="61" idx="2"/>
              <a:endCxn id="63" idx="0"/>
            </p:cNvCxnSpPr>
            <p:nvPr/>
          </p:nvCxnSpPr>
          <p:spPr>
            <a:xfrm>
              <a:off x="2247342" y="4507379"/>
              <a:ext cx="1" cy="365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82E0385-C99B-47FE-B3DF-1F2BFB73CEEB}"/>
                </a:ext>
              </a:extLst>
            </p:cNvPr>
            <p:cNvCxnSpPr>
              <a:cxnSpLocks/>
              <a:stCxn id="69" idx="2"/>
              <a:endCxn id="61" idx="0"/>
            </p:cNvCxnSpPr>
            <p:nvPr/>
          </p:nvCxnSpPr>
          <p:spPr>
            <a:xfrm>
              <a:off x="2247342" y="3640926"/>
              <a:ext cx="0" cy="4063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3" name="矩形 72">
            <a:extLst>
              <a:ext uri="{FF2B5EF4-FFF2-40B4-BE49-F238E27FC236}">
                <a16:creationId xmlns:a16="http://schemas.microsoft.com/office/drawing/2014/main" id="{2E645712-95E0-4C04-9025-EDE87BE2914F}"/>
              </a:ext>
            </a:extLst>
          </p:cNvPr>
          <p:cNvSpPr/>
          <p:nvPr/>
        </p:nvSpPr>
        <p:spPr>
          <a:xfrm>
            <a:off x="3163908" y="1118153"/>
            <a:ext cx="232249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失敗訊息架構</a:t>
            </a:r>
          </a:p>
        </p:txBody>
      </p:sp>
      <p:grpSp>
        <p:nvGrpSpPr>
          <p:cNvPr id="42" name="群組 41">
            <a:extLst>
              <a:ext uri="{FF2B5EF4-FFF2-40B4-BE49-F238E27FC236}">
                <a16:creationId xmlns:a16="http://schemas.microsoft.com/office/drawing/2014/main" id="{E6CE626D-7C3D-4850-930F-57BD5A31654D}"/>
              </a:ext>
            </a:extLst>
          </p:cNvPr>
          <p:cNvGrpSpPr/>
          <p:nvPr/>
        </p:nvGrpSpPr>
        <p:grpSpPr>
          <a:xfrm>
            <a:off x="-53340" y="-10175"/>
            <a:ext cx="12245340" cy="971809"/>
            <a:chOff x="0" y="-6069"/>
            <a:chExt cx="12192000" cy="971809"/>
          </a:xfrm>
        </p:grpSpPr>
        <p:pic>
          <p:nvPicPr>
            <p:cNvPr id="46" name="圖片 45">
              <a:extLst>
                <a:ext uri="{FF2B5EF4-FFF2-40B4-BE49-F238E27FC236}">
                  <a16:creationId xmlns:a16="http://schemas.microsoft.com/office/drawing/2014/main" id="{26E81E11-0F42-4A89-AD69-51789D26F4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47" name="圖片 46">
              <a:extLst>
                <a:ext uri="{FF2B5EF4-FFF2-40B4-BE49-F238E27FC236}">
                  <a16:creationId xmlns:a16="http://schemas.microsoft.com/office/drawing/2014/main" id="{92D910FC-3E61-44EA-8EC9-8754E340EF0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98961674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1+#ppt_w/2"/>
                                          </p:val>
                                        </p:tav>
                                        <p:tav tm="100000">
                                          <p:val>
                                            <p:strVal val="#ppt_x"/>
                                          </p:val>
                                        </p:tav>
                                      </p:tavLst>
                                    </p:anim>
                                    <p:anim calcmode="lin" valueType="num">
                                      <p:cBhvr additive="base">
                                        <p:cTn id="1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コンピューターを使いこなす子供のイラスト（男の子）">
            <a:extLst>
              <a:ext uri="{FF2B5EF4-FFF2-40B4-BE49-F238E27FC236}">
                <a16:creationId xmlns:a16="http://schemas.microsoft.com/office/drawing/2014/main" id="{55AFC4AF-2AF7-4462-A832-703906651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6735" y="331585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C1599A6-F375-4EDC-A45D-30B28E18B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102" y="3429000"/>
            <a:ext cx="3080330" cy="338946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群組 15">
            <a:extLst>
              <a:ext uri="{FF2B5EF4-FFF2-40B4-BE49-F238E27FC236}">
                <a16:creationId xmlns:a16="http://schemas.microsoft.com/office/drawing/2014/main" id="{6AC67ABD-CB26-403A-93B2-45E1BAAF0FA2}"/>
              </a:ext>
            </a:extLst>
          </p:cNvPr>
          <p:cNvGrpSpPr/>
          <p:nvPr/>
        </p:nvGrpSpPr>
        <p:grpSpPr>
          <a:xfrm rot="10800000">
            <a:off x="0" y="5886191"/>
            <a:ext cx="12245340" cy="971809"/>
            <a:chOff x="0" y="-6069"/>
            <a:chExt cx="12192000" cy="971809"/>
          </a:xfrm>
        </p:grpSpPr>
        <p:pic>
          <p:nvPicPr>
            <p:cNvPr id="17" name="圖片 16">
              <a:extLst>
                <a:ext uri="{FF2B5EF4-FFF2-40B4-BE49-F238E27FC236}">
                  <a16:creationId xmlns:a16="http://schemas.microsoft.com/office/drawing/2014/main" id="{CB5B4EDB-AFD6-4B20-84D2-C058808E37A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8" name="圖片 17">
              <a:extLst>
                <a:ext uri="{FF2B5EF4-FFF2-40B4-BE49-F238E27FC236}">
                  <a16:creationId xmlns:a16="http://schemas.microsoft.com/office/drawing/2014/main" id="{206A81CE-614D-4CCC-8B86-9DD66664D74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909300"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2" y="1029445"/>
            <a:ext cx="3845131" cy="731017"/>
          </a:xfrm>
        </p:spPr>
        <p:txBody>
          <a:bodyPr>
            <a:normAutofit fontScale="90000"/>
          </a:bodyPr>
          <a:lstStyle/>
          <a:p>
            <a:pPr algn="ctr"/>
            <a:r>
              <a:rPr lang="zh-TW" altLang="en-US" dirty="0"/>
              <a:t>研究背景與動機</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11" name="文字方塊 10">
            <a:extLst>
              <a:ext uri="{FF2B5EF4-FFF2-40B4-BE49-F238E27FC236}">
                <a16:creationId xmlns:a16="http://schemas.microsoft.com/office/drawing/2014/main" id="{105EC944-58DB-4B04-A722-91B3E534817D}"/>
              </a:ext>
            </a:extLst>
          </p:cNvPr>
          <p:cNvSpPr txBox="1"/>
          <p:nvPr/>
        </p:nvSpPr>
        <p:spPr>
          <a:xfrm>
            <a:off x="568284" y="1930860"/>
            <a:ext cx="10591800" cy="1384995"/>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希望年長者及年輕族群培養良好的服藥習慣及記得提醒的事項，</a:t>
            </a:r>
          </a:p>
          <a:p>
            <a:r>
              <a:rPr lang="zh-TW" altLang="en-US" sz="2800" b="1" dirty="0">
                <a:latin typeface="微軟正黑體" panose="020B0604030504040204" pitchFamily="34" charset="-120"/>
                <a:ea typeface="微軟正黑體" panose="020B0604030504040204" pitchFamily="34" charset="-120"/>
              </a:rPr>
              <a:t>讓年長者可以利用簡單的操作記得吃藥。</a:t>
            </a:r>
            <a:endParaRPr lang="en-US" altLang="zh-TW" sz="2800" b="1" dirty="0">
              <a:latin typeface="微軟正黑體" panose="020B0604030504040204" pitchFamily="34" charset="-120"/>
              <a:ea typeface="微軟正黑體" panose="020B0604030504040204" pitchFamily="34" charset="-120"/>
            </a:endParaRPr>
          </a:p>
          <a:p>
            <a:r>
              <a:rPr lang="zh-TW" altLang="en-US" sz="2800" b="1" dirty="0">
                <a:latin typeface="微軟正黑體" panose="020B0604030504040204" pitchFamily="34" charset="-120"/>
                <a:ea typeface="微軟正黑體" panose="020B0604030504040204" pitchFamily="34" charset="-120"/>
              </a:rPr>
              <a:t>並搭配手機</a:t>
            </a:r>
            <a:r>
              <a:rPr lang="en-US" altLang="zh-TW" sz="2800" b="1" dirty="0">
                <a:latin typeface="微軟正黑體" panose="020B0604030504040204" pitchFamily="34" charset="-120"/>
                <a:ea typeface="微軟正黑體" panose="020B0604030504040204" pitchFamily="34" charset="-120"/>
              </a:rPr>
              <a:t>APP</a:t>
            </a:r>
            <a:r>
              <a:rPr lang="zh-TW" altLang="en-US" sz="2800" b="1" dirty="0">
                <a:latin typeface="微軟正黑體" panose="020B0604030504040204" pitchFamily="34" charset="-120"/>
                <a:ea typeface="微軟正黑體" panose="020B0604030504040204" pitchFamily="34" charset="-120"/>
              </a:rPr>
              <a:t>，讓年輕族群方便使用。 </a:t>
            </a:r>
          </a:p>
        </p:txBody>
      </p:sp>
      <p:grpSp>
        <p:nvGrpSpPr>
          <p:cNvPr id="10" name="群組 9">
            <a:extLst>
              <a:ext uri="{FF2B5EF4-FFF2-40B4-BE49-F238E27FC236}">
                <a16:creationId xmlns:a16="http://schemas.microsoft.com/office/drawing/2014/main" id="{20C38586-3EBE-47E5-B87B-D349F85F67C3}"/>
              </a:ext>
            </a:extLst>
          </p:cNvPr>
          <p:cNvGrpSpPr/>
          <p:nvPr/>
        </p:nvGrpSpPr>
        <p:grpSpPr>
          <a:xfrm>
            <a:off x="3839602" y="3983594"/>
            <a:ext cx="4396135" cy="2033237"/>
            <a:chOff x="3839602" y="3983594"/>
            <a:chExt cx="4396135" cy="2033237"/>
          </a:xfrm>
        </p:grpSpPr>
        <p:grpSp>
          <p:nvGrpSpPr>
            <p:cNvPr id="20" name="群組 19">
              <a:extLst>
                <a:ext uri="{FF2B5EF4-FFF2-40B4-BE49-F238E27FC236}">
                  <a16:creationId xmlns:a16="http://schemas.microsoft.com/office/drawing/2014/main" id="{9E2AC48E-343E-42E6-8A06-C4B52071A6F6}"/>
                </a:ext>
              </a:extLst>
            </p:cNvPr>
            <p:cNvGrpSpPr/>
            <p:nvPr/>
          </p:nvGrpSpPr>
          <p:grpSpPr>
            <a:xfrm>
              <a:off x="6277311" y="4387582"/>
              <a:ext cx="1958426" cy="1428461"/>
              <a:chOff x="3877955" y="2252025"/>
              <a:chExt cx="4812631" cy="3510298"/>
            </a:xfrm>
          </p:grpSpPr>
          <p:grpSp>
            <p:nvGrpSpPr>
              <p:cNvPr id="23" name="群組 22">
                <a:extLst>
                  <a:ext uri="{FF2B5EF4-FFF2-40B4-BE49-F238E27FC236}">
                    <a16:creationId xmlns:a16="http://schemas.microsoft.com/office/drawing/2014/main" id="{1164FB04-51DE-403B-80AB-0E904327DA74}"/>
                  </a:ext>
                </a:extLst>
              </p:cNvPr>
              <p:cNvGrpSpPr/>
              <p:nvPr/>
            </p:nvGrpSpPr>
            <p:grpSpPr>
              <a:xfrm>
                <a:off x="3877955" y="2252025"/>
                <a:ext cx="4812631" cy="3510298"/>
                <a:chOff x="2731326" y="2270168"/>
                <a:chExt cx="4812631" cy="3510298"/>
              </a:xfrm>
            </p:grpSpPr>
            <p:sp>
              <p:nvSpPr>
                <p:cNvPr id="25" name="矩形: 圓角 24">
                  <a:extLst>
                    <a:ext uri="{FF2B5EF4-FFF2-40B4-BE49-F238E27FC236}">
                      <a16:creationId xmlns:a16="http://schemas.microsoft.com/office/drawing/2014/main" id="{DF6F7EAD-D2A6-49C7-B925-03F0F3D66B85}"/>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90424752-8756-46A5-B541-BAB62C431165}"/>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6E20B75A-719F-453E-966B-61A083E93901}"/>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65060AF3-C00F-4A15-B2C4-32F48FF5E8E2}"/>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89F061DF-7478-42C4-B52F-C0F891DA4155}"/>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5D6B1439-6509-4F0B-A267-CFBFFC148B4B}"/>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圓角 30">
                  <a:extLst>
                    <a:ext uri="{FF2B5EF4-FFF2-40B4-BE49-F238E27FC236}">
                      <a16:creationId xmlns:a16="http://schemas.microsoft.com/office/drawing/2014/main" id="{DDBDD9E6-1B93-4CF7-8E96-7E4F830D96C9}"/>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405B1D9E-9A4D-4270-A098-CAB43EA31337}"/>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99151AEA-9BB3-462D-B421-BF47B4F91DD3}"/>
                    </a:ext>
                  </a:extLst>
                </p:cNvPr>
                <p:cNvSpPr txBox="1"/>
                <p:nvPr/>
              </p:nvSpPr>
              <p:spPr>
                <a:xfrm>
                  <a:off x="3882118" y="5024135"/>
                  <a:ext cx="2640063" cy="756331"/>
                </a:xfrm>
                <a:prstGeom prst="rect">
                  <a:avLst/>
                </a:prstGeom>
                <a:noFill/>
              </p:spPr>
              <p:txBody>
                <a:bodyPr wrap="none" rtlCol="0">
                  <a:spAutoFit/>
                </a:bodyPr>
                <a:lstStyle/>
                <a:p>
                  <a:r>
                    <a:rPr lang="en-US" altLang="zh-TW" sz="1400" dirty="0">
                      <a:latin typeface="Bauhaus 93" panose="04030905020B02020C02" pitchFamily="82" charset="0"/>
                    </a:rPr>
                    <a:t>Remind Me</a:t>
                  </a:r>
                  <a:endParaRPr lang="zh-TW" altLang="en-US" sz="1400" dirty="0">
                    <a:latin typeface="Bauhaus 93" panose="04030905020B02020C02" pitchFamily="82" charset="0"/>
                  </a:endParaRPr>
                </a:p>
              </p:txBody>
            </p:sp>
            <p:sp>
              <p:nvSpPr>
                <p:cNvPr id="34" name="橢圓 33">
                  <a:extLst>
                    <a:ext uri="{FF2B5EF4-FFF2-40B4-BE49-F238E27FC236}">
                      <a16:creationId xmlns:a16="http://schemas.microsoft.com/office/drawing/2014/main" id="{89F319CC-BD52-463C-A902-8B9B0DFF55F8}"/>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4" name="Picture 4" descr="電球のフラットアイコン素材">
                <a:extLst>
                  <a:ext uri="{FF2B5EF4-FFF2-40B4-BE49-F238E27FC236}">
                    <a16:creationId xmlns:a16="http://schemas.microsoft.com/office/drawing/2014/main" id="{C69314E0-B048-4DBF-B018-FCA126777FF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4748" t="11978" r="24527" b="11719"/>
              <a:stretch/>
            </p:blipFill>
            <p:spPr bwMode="auto">
              <a:xfrm>
                <a:off x="6326450" y="2541024"/>
                <a:ext cx="1188820" cy="1788261"/>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圖片 20">
              <a:extLst>
                <a:ext uri="{FF2B5EF4-FFF2-40B4-BE49-F238E27FC236}">
                  <a16:creationId xmlns:a16="http://schemas.microsoft.com/office/drawing/2014/main" id="{7D1F1591-0075-48E1-8D1A-19C61AA82BA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8158" l="0" r="98953">
                          <a14:foregroundMark x1="13089" y1="10263" x2="17277" y2="66842"/>
                          <a14:foregroundMark x1="17277" y1="66842" x2="31414" y2="84737"/>
                          <a14:foregroundMark x1="31414" y1="84737" x2="68586" y2="84474"/>
                          <a14:foregroundMark x1="84817" y1="92632" x2="44503" y2="93421"/>
                          <a14:foregroundMark x1="81675" y1="96316" x2="41885" y2="98158"/>
                          <a14:foregroundMark x1="16754" y1="96316" x2="1047" y2="77368"/>
                          <a14:foregroundMark x1="1047" y1="77368" x2="8901" y2="23947"/>
                          <a14:foregroundMark x1="6806" y1="14211" x2="1047" y2="21579"/>
                          <a14:foregroundMark x1="7330" y1="20789" x2="524" y2="82105"/>
                          <a14:foregroundMark x1="524" y1="82105" x2="14136" y2="97368"/>
                          <a14:foregroundMark x1="14136" y1="97368" x2="87958" y2="96053"/>
                          <a14:foregroundMark x1="87958" y1="96053" x2="98953" y2="82632"/>
                          <a14:foregroundMark x1="98953" y1="82632" x2="95812" y2="33158"/>
                          <a14:foregroundMark x1="95812" y1="13947" x2="93194" y2="32368"/>
                          <a14:foregroundMark x1="89529" y1="7632" x2="39267" y2="10263"/>
                          <a14:foregroundMark x1="73822" y1="2632" x2="24607" y2="1842"/>
                          <a14:foregroundMark x1="96859" y1="8421" x2="95812" y2="50789"/>
                          <a14:foregroundMark x1="96859" y1="40526" x2="98429" y2="39211"/>
                          <a14:foregroundMark x1="95812" y1="26842" x2="96859" y2="26579"/>
                          <a14:foregroundMark x1="95812" y1="25263" x2="97382" y2="38158"/>
                          <a14:foregroundMark x1="97906" y1="17368" x2="98953" y2="31053"/>
                          <a14:foregroundMark x1="92147" y1="53947" x2="89005" y2="86316"/>
                          <a14:foregroundMark x1="91099" y1="56842" x2="92147" y2="87105"/>
                          <a14:foregroundMark x1="92147" y1="78158" x2="99476" y2="58421"/>
                          <a14:foregroundMark x1="92147" y1="62105" x2="97906" y2="55526"/>
                          <a14:foregroundMark x1="93194" y1="33421" x2="90052" y2="61316"/>
                          <a14:foregroundMark x1="90052" y1="48421" x2="93194" y2="59211"/>
                          <a14:foregroundMark x1="16754" y1="1053" x2="71204" y2="0"/>
                          <a14:foregroundMark x1="7853" y1="21053" x2="1047" y2="50526"/>
                          <a14:foregroundMark x1="1047" y1="50526" x2="4188" y2="16579"/>
                          <a14:foregroundMark x1="4188" y1="16579" x2="3665" y2="17105"/>
                          <a14:foregroundMark x1="6283" y1="15000" x2="0" y2="15526"/>
                          <a14:backgroundMark x1="4188" y1="1316" x2="4188" y2="1316"/>
                          <a14:backgroundMark x1="3665" y1="98421" x2="3665" y2="98421"/>
                          <a14:backgroundMark x1="96335" y1="98421" x2="96335" y2="98421"/>
                          <a14:backgroundMark x1="96859" y1="1316" x2="96859" y2="1316"/>
                        </a14:backgroundRemoval>
                      </a14:imgEffect>
                    </a14:imgLayer>
                  </a14:imgProps>
                </a:ext>
              </a:extLst>
            </a:blip>
            <a:stretch>
              <a:fillRect/>
            </a:stretch>
          </p:blipFill>
          <p:spPr>
            <a:xfrm rot="297490">
              <a:off x="3839602" y="3983594"/>
              <a:ext cx="1021969" cy="2033237"/>
            </a:xfrm>
            <a:prstGeom prst="rect">
              <a:avLst/>
            </a:prstGeom>
          </p:spPr>
        </p:pic>
        <p:cxnSp>
          <p:nvCxnSpPr>
            <p:cNvPr id="9" name="直線單箭頭接點 8">
              <a:extLst>
                <a:ext uri="{FF2B5EF4-FFF2-40B4-BE49-F238E27FC236}">
                  <a16:creationId xmlns:a16="http://schemas.microsoft.com/office/drawing/2014/main" id="{52873DF5-B149-49DC-AFBD-3BC1C78D86A9}"/>
                </a:ext>
              </a:extLst>
            </p:cNvPr>
            <p:cNvCxnSpPr>
              <a:stCxn id="21" idx="3"/>
              <a:endCxn id="25" idx="1"/>
            </p:cNvCxnSpPr>
            <p:nvPr/>
          </p:nvCxnSpPr>
          <p:spPr>
            <a:xfrm>
              <a:off x="4859659" y="5044377"/>
              <a:ext cx="1417652" cy="23716"/>
            </a:xfrm>
            <a:prstGeom prst="straightConnector1">
              <a:avLst/>
            </a:prstGeom>
            <a:ln w="76200">
              <a:solidFill>
                <a:schemeClr val="bg2">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153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anim calcmode="lin" valueType="num">
                                      <p:cBhvr>
                                        <p:cTn id="12" dur="500" fill="hold"/>
                                        <p:tgtEl>
                                          <p:spTgt spid="3076"/>
                                        </p:tgtEl>
                                        <p:attrNameLst>
                                          <p:attrName>ppt_x</p:attrName>
                                        </p:attrNameLst>
                                      </p:cBhvr>
                                      <p:tavLst>
                                        <p:tav tm="0">
                                          <p:val>
                                            <p:strVal val="#ppt_x"/>
                                          </p:val>
                                        </p:tav>
                                        <p:tav tm="100000">
                                          <p:val>
                                            <p:strVal val="#ppt_x"/>
                                          </p:val>
                                        </p:tav>
                                      </p:tavLst>
                                    </p:anim>
                                    <p:anim calcmode="lin" valueType="num">
                                      <p:cBhvr>
                                        <p:cTn id="13" dur="500" fill="hold"/>
                                        <p:tgtEl>
                                          <p:spTgt spid="307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500"/>
                                        <p:tgtEl>
                                          <p:spTgt spid="3074"/>
                                        </p:tgtEl>
                                      </p:cBhvr>
                                    </p:animEffect>
                                    <p:anim calcmode="lin" valueType="num">
                                      <p:cBhvr>
                                        <p:cTn id="24" dur="500" fill="hold"/>
                                        <p:tgtEl>
                                          <p:spTgt spid="3074"/>
                                        </p:tgtEl>
                                        <p:attrNameLst>
                                          <p:attrName>ppt_x</p:attrName>
                                        </p:attrNameLst>
                                      </p:cBhvr>
                                      <p:tavLst>
                                        <p:tav tm="0">
                                          <p:val>
                                            <p:strVal val="#ppt_x"/>
                                          </p:val>
                                        </p:tav>
                                        <p:tav tm="100000">
                                          <p:val>
                                            <p:strVal val="#ppt_x"/>
                                          </p:val>
                                        </p:tav>
                                      </p:tavLst>
                                    </p:anim>
                                    <p:anim calcmode="lin" valueType="num">
                                      <p:cBhvr>
                                        <p:cTn id="25" dur="5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40</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系統架構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12" name="群組 11">
            <a:extLst>
              <a:ext uri="{FF2B5EF4-FFF2-40B4-BE49-F238E27FC236}">
                <a16:creationId xmlns:a16="http://schemas.microsoft.com/office/drawing/2014/main" id="{9C9D28BC-C97F-4588-89BB-131D72713C0C}"/>
              </a:ext>
            </a:extLst>
          </p:cNvPr>
          <p:cNvGrpSpPr/>
          <p:nvPr/>
        </p:nvGrpSpPr>
        <p:grpSpPr>
          <a:xfrm>
            <a:off x="2819797" y="2228164"/>
            <a:ext cx="7016037" cy="3123425"/>
            <a:chOff x="3148132" y="2260822"/>
            <a:chExt cx="7016037" cy="3123425"/>
          </a:xfrm>
        </p:grpSpPr>
        <p:sp>
          <p:nvSpPr>
            <p:cNvPr id="42" name="矩形: 圓角 41">
              <a:extLst>
                <a:ext uri="{FF2B5EF4-FFF2-40B4-BE49-F238E27FC236}">
                  <a16:creationId xmlns:a16="http://schemas.microsoft.com/office/drawing/2014/main" id="{C68F3B6E-2B66-4E00-A9D1-CCF9ADEED6FF}"/>
                </a:ext>
              </a:extLst>
            </p:cNvPr>
            <p:cNvSpPr/>
            <p:nvPr/>
          </p:nvSpPr>
          <p:spPr>
            <a:xfrm>
              <a:off x="4925126" y="2260822"/>
              <a:ext cx="2148774"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Remind Device</a:t>
              </a:r>
            </a:p>
          </p:txBody>
        </p:sp>
        <p:sp>
          <p:nvSpPr>
            <p:cNvPr id="46" name="矩形: 圓角 45">
              <a:extLst>
                <a:ext uri="{FF2B5EF4-FFF2-40B4-BE49-F238E27FC236}">
                  <a16:creationId xmlns:a16="http://schemas.microsoft.com/office/drawing/2014/main" id="{F04B6D95-63FE-4E60-BB53-094CB5FB97FE}"/>
                </a:ext>
              </a:extLst>
            </p:cNvPr>
            <p:cNvSpPr/>
            <p:nvPr/>
          </p:nvSpPr>
          <p:spPr>
            <a:xfrm>
              <a:off x="5204526" y="2959487"/>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首頁</a:t>
              </a:r>
            </a:p>
          </p:txBody>
        </p:sp>
        <p:grpSp>
          <p:nvGrpSpPr>
            <p:cNvPr id="11" name="群組 10">
              <a:extLst>
                <a:ext uri="{FF2B5EF4-FFF2-40B4-BE49-F238E27FC236}">
                  <a16:creationId xmlns:a16="http://schemas.microsoft.com/office/drawing/2014/main" id="{6A938966-A212-4E1A-A78C-0FBC4FC2B6F4}"/>
                </a:ext>
              </a:extLst>
            </p:cNvPr>
            <p:cNvGrpSpPr/>
            <p:nvPr/>
          </p:nvGrpSpPr>
          <p:grpSpPr>
            <a:xfrm>
              <a:off x="3148132" y="3846297"/>
              <a:ext cx="6340628" cy="506729"/>
              <a:chOff x="3148132" y="3846297"/>
              <a:chExt cx="6340628" cy="506729"/>
            </a:xfrm>
          </p:grpSpPr>
          <p:sp>
            <p:nvSpPr>
              <p:cNvPr id="47" name="矩形: 圓角 46">
                <a:extLst>
                  <a:ext uri="{FF2B5EF4-FFF2-40B4-BE49-F238E27FC236}">
                    <a16:creationId xmlns:a16="http://schemas.microsoft.com/office/drawing/2014/main" id="{1604A6B7-EE69-4421-B229-376CE5823450}"/>
                  </a:ext>
                </a:extLst>
              </p:cNvPr>
              <p:cNvSpPr/>
              <p:nvPr/>
            </p:nvSpPr>
            <p:spPr>
              <a:xfrm>
                <a:off x="5204525" y="3846298"/>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編輯提醒模式</a:t>
                </a:r>
              </a:p>
            </p:txBody>
          </p:sp>
          <p:sp>
            <p:nvSpPr>
              <p:cNvPr id="50" name="矩形: 圓角 49">
                <a:extLst>
                  <a:ext uri="{FF2B5EF4-FFF2-40B4-BE49-F238E27FC236}">
                    <a16:creationId xmlns:a16="http://schemas.microsoft.com/office/drawing/2014/main" id="{2A07D61C-F5C2-4155-B4A2-AA41CF56CDED}"/>
                  </a:ext>
                </a:extLst>
              </p:cNvPr>
              <p:cNvSpPr/>
              <p:nvPr/>
            </p:nvSpPr>
            <p:spPr>
              <a:xfrm>
                <a:off x="3148132" y="3848325"/>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顯示提醒</a:t>
                </a:r>
              </a:p>
            </p:txBody>
          </p:sp>
          <p:sp>
            <p:nvSpPr>
              <p:cNvPr id="54" name="矩形: 圓角 53">
                <a:extLst>
                  <a:ext uri="{FF2B5EF4-FFF2-40B4-BE49-F238E27FC236}">
                    <a16:creationId xmlns:a16="http://schemas.microsoft.com/office/drawing/2014/main" id="{BA764457-9768-462D-BF8C-E6B10F92A357}"/>
                  </a:ext>
                </a:extLst>
              </p:cNvPr>
              <p:cNvSpPr/>
              <p:nvPr/>
            </p:nvSpPr>
            <p:spPr>
              <a:xfrm>
                <a:off x="7887517" y="3846297"/>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設定模式</a:t>
                </a:r>
              </a:p>
            </p:txBody>
          </p:sp>
        </p:grpSp>
        <p:grpSp>
          <p:nvGrpSpPr>
            <p:cNvPr id="58" name="群組 57">
              <a:extLst>
                <a:ext uri="{FF2B5EF4-FFF2-40B4-BE49-F238E27FC236}">
                  <a16:creationId xmlns:a16="http://schemas.microsoft.com/office/drawing/2014/main" id="{A5A77A1E-F0BC-44FC-B5AE-FC5772D465CE}"/>
                </a:ext>
              </a:extLst>
            </p:cNvPr>
            <p:cNvGrpSpPr/>
            <p:nvPr/>
          </p:nvGrpSpPr>
          <p:grpSpPr>
            <a:xfrm>
              <a:off x="5054117" y="4879546"/>
              <a:ext cx="1902057" cy="504701"/>
              <a:chOff x="5715000" y="4599684"/>
              <a:chExt cx="1902057" cy="504701"/>
            </a:xfrm>
          </p:grpSpPr>
          <p:sp>
            <p:nvSpPr>
              <p:cNvPr id="60" name="矩形: 圓角 59">
                <a:extLst>
                  <a:ext uri="{FF2B5EF4-FFF2-40B4-BE49-F238E27FC236}">
                    <a16:creationId xmlns:a16="http://schemas.microsoft.com/office/drawing/2014/main" id="{7553011E-FA28-4EA7-8C1E-1E2B5C180D71}"/>
                  </a:ext>
                </a:extLst>
              </p:cNvPr>
              <p:cNvSpPr/>
              <p:nvPr/>
            </p:nvSpPr>
            <p:spPr>
              <a:xfrm>
                <a:off x="5715000" y="4599684"/>
                <a:ext cx="852055"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新增</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67" name="矩形: 圓角 66">
                <a:extLst>
                  <a:ext uri="{FF2B5EF4-FFF2-40B4-BE49-F238E27FC236}">
                    <a16:creationId xmlns:a16="http://schemas.microsoft.com/office/drawing/2014/main" id="{7E217401-67A0-44C1-B231-A00E9341DFBB}"/>
                  </a:ext>
                </a:extLst>
              </p:cNvPr>
              <p:cNvSpPr/>
              <p:nvPr/>
            </p:nvSpPr>
            <p:spPr>
              <a:xfrm>
                <a:off x="6765002" y="4599684"/>
                <a:ext cx="852055"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刪除</a:t>
                </a:r>
              </a:p>
            </p:txBody>
          </p:sp>
        </p:grpSp>
        <p:cxnSp>
          <p:nvCxnSpPr>
            <p:cNvPr id="73" name="直線單箭頭接點 72">
              <a:extLst>
                <a:ext uri="{FF2B5EF4-FFF2-40B4-BE49-F238E27FC236}">
                  <a16:creationId xmlns:a16="http://schemas.microsoft.com/office/drawing/2014/main" id="{05AFDF68-2824-414C-B87D-BD8611EE670F}"/>
                </a:ext>
              </a:extLst>
            </p:cNvPr>
            <p:cNvCxnSpPr>
              <a:cxnSpLocks/>
              <a:stCxn id="46" idx="2"/>
              <a:endCxn id="47" idx="0"/>
            </p:cNvCxnSpPr>
            <p:nvPr/>
          </p:nvCxnSpPr>
          <p:spPr>
            <a:xfrm flipH="1">
              <a:off x="6005147" y="3464188"/>
              <a:ext cx="1" cy="38211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接點: 肘形 73">
              <a:extLst>
                <a:ext uri="{FF2B5EF4-FFF2-40B4-BE49-F238E27FC236}">
                  <a16:creationId xmlns:a16="http://schemas.microsoft.com/office/drawing/2014/main" id="{6336B784-64C0-408B-8544-D8CF7835D6AD}"/>
                </a:ext>
              </a:extLst>
            </p:cNvPr>
            <p:cNvCxnSpPr>
              <a:cxnSpLocks/>
              <a:stCxn id="47" idx="2"/>
              <a:endCxn id="60" idx="0"/>
            </p:cNvCxnSpPr>
            <p:nvPr/>
          </p:nvCxnSpPr>
          <p:spPr>
            <a:xfrm rot="5400000">
              <a:off x="5478373" y="4352771"/>
              <a:ext cx="528547" cy="52500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EE906FC3-C05F-4559-B95F-41DFF78ED750}"/>
                </a:ext>
              </a:extLst>
            </p:cNvPr>
            <p:cNvCxnSpPr>
              <a:cxnSpLocks/>
              <a:stCxn id="47" idx="2"/>
              <a:endCxn id="67" idx="0"/>
            </p:cNvCxnSpPr>
            <p:nvPr/>
          </p:nvCxnSpPr>
          <p:spPr>
            <a:xfrm rot="16200000" flipH="1">
              <a:off x="6003374" y="4352772"/>
              <a:ext cx="528547" cy="525000"/>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C83C8547-2A78-46CD-B43F-8EC12F1C1F5A}"/>
                </a:ext>
              </a:extLst>
            </p:cNvPr>
            <p:cNvCxnSpPr>
              <a:cxnSpLocks/>
              <a:stCxn id="54" idx="2"/>
              <a:endCxn id="72" idx="0"/>
            </p:cNvCxnSpPr>
            <p:nvPr/>
          </p:nvCxnSpPr>
          <p:spPr>
            <a:xfrm rot="16200000" flipH="1">
              <a:off x="8423866" y="4615270"/>
              <a:ext cx="528547" cy="1"/>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接點: 肘形 76">
              <a:extLst>
                <a:ext uri="{FF2B5EF4-FFF2-40B4-BE49-F238E27FC236}">
                  <a16:creationId xmlns:a16="http://schemas.microsoft.com/office/drawing/2014/main" id="{F35123D0-ED03-4953-81D1-229DF1D11ED9}"/>
                </a:ext>
              </a:extLst>
            </p:cNvPr>
            <p:cNvCxnSpPr>
              <a:cxnSpLocks/>
              <a:stCxn id="54" idx="2"/>
              <a:endCxn id="71" idx="0"/>
            </p:cNvCxnSpPr>
            <p:nvPr/>
          </p:nvCxnSpPr>
          <p:spPr>
            <a:xfrm rot="5400000">
              <a:off x="7898866" y="4090271"/>
              <a:ext cx="528547" cy="1050001"/>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0EBB843F-3E5C-4B8A-A2F0-F024AF16C73A}"/>
                </a:ext>
              </a:extLst>
            </p:cNvPr>
            <p:cNvCxnSpPr>
              <a:cxnSpLocks/>
              <a:stCxn id="46" idx="2"/>
              <a:endCxn id="54" idx="0"/>
            </p:cNvCxnSpPr>
            <p:nvPr/>
          </p:nvCxnSpPr>
          <p:spPr>
            <a:xfrm rot="16200000" flipH="1">
              <a:off x="7155589" y="2313746"/>
              <a:ext cx="382109" cy="2682991"/>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A4414A3F-9F83-433F-9021-6D3C8F134FBA}"/>
                </a:ext>
              </a:extLst>
            </p:cNvPr>
            <p:cNvCxnSpPr>
              <a:cxnSpLocks/>
              <a:stCxn id="46" idx="2"/>
              <a:endCxn id="50" idx="0"/>
            </p:cNvCxnSpPr>
            <p:nvPr/>
          </p:nvCxnSpPr>
          <p:spPr>
            <a:xfrm rot="5400000">
              <a:off x="4784883" y="2628059"/>
              <a:ext cx="384137" cy="2056394"/>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3FE4F655-0F21-4BA6-87B7-830FA39D05FC}"/>
                </a:ext>
              </a:extLst>
            </p:cNvPr>
            <p:cNvCxnSpPr>
              <a:cxnSpLocks/>
              <a:stCxn id="42" idx="2"/>
              <a:endCxn id="46" idx="0"/>
            </p:cNvCxnSpPr>
            <p:nvPr/>
          </p:nvCxnSpPr>
          <p:spPr>
            <a:xfrm>
              <a:off x="5999513" y="2765523"/>
              <a:ext cx="5635" cy="19396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F45DBDB8-A2F2-4F4A-93D5-DF0146D0B8CB}"/>
                </a:ext>
              </a:extLst>
            </p:cNvPr>
            <p:cNvGrpSpPr/>
            <p:nvPr/>
          </p:nvGrpSpPr>
          <p:grpSpPr>
            <a:xfrm>
              <a:off x="7212110" y="4879545"/>
              <a:ext cx="2952059" cy="504701"/>
              <a:chOff x="7212110" y="4879545"/>
              <a:chExt cx="2952059" cy="504701"/>
            </a:xfrm>
          </p:grpSpPr>
          <p:sp>
            <p:nvSpPr>
              <p:cNvPr id="71" name="矩形: 圓角 70">
                <a:extLst>
                  <a:ext uri="{FF2B5EF4-FFF2-40B4-BE49-F238E27FC236}">
                    <a16:creationId xmlns:a16="http://schemas.microsoft.com/office/drawing/2014/main" id="{3FC7CCCE-DDE5-4487-AE0E-5E9AF3CFECBA}"/>
                  </a:ext>
                </a:extLst>
              </p:cNvPr>
              <p:cNvSpPr/>
              <p:nvPr/>
            </p:nvSpPr>
            <p:spPr>
              <a:xfrm>
                <a:off x="7212110" y="4879545"/>
                <a:ext cx="852055"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色盲</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72" name="矩形: 圓角 71">
                <a:extLst>
                  <a:ext uri="{FF2B5EF4-FFF2-40B4-BE49-F238E27FC236}">
                    <a16:creationId xmlns:a16="http://schemas.microsoft.com/office/drawing/2014/main" id="{177CBF2D-4AFD-47F4-8327-A6F3A8EE0206}"/>
                  </a:ext>
                </a:extLst>
              </p:cNvPr>
              <p:cNvSpPr/>
              <p:nvPr/>
            </p:nvSpPr>
            <p:spPr>
              <a:xfrm>
                <a:off x="8262112" y="4879545"/>
                <a:ext cx="852055"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語言</a:t>
                </a:r>
              </a:p>
            </p:txBody>
          </p:sp>
          <p:sp>
            <p:nvSpPr>
              <p:cNvPr id="81" name="矩形: 圓角 80">
                <a:extLst>
                  <a:ext uri="{FF2B5EF4-FFF2-40B4-BE49-F238E27FC236}">
                    <a16:creationId xmlns:a16="http://schemas.microsoft.com/office/drawing/2014/main" id="{95B2C6F6-2776-4F25-AAF4-90E85C330E7B}"/>
                  </a:ext>
                </a:extLst>
              </p:cNvPr>
              <p:cNvSpPr/>
              <p:nvPr/>
            </p:nvSpPr>
            <p:spPr>
              <a:xfrm>
                <a:off x="9312114" y="4879545"/>
                <a:ext cx="852055"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重置</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grpSp>
        <p:cxnSp>
          <p:nvCxnSpPr>
            <p:cNvPr id="82" name="接點: 肘形 81">
              <a:extLst>
                <a:ext uri="{FF2B5EF4-FFF2-40B4-BE49-F238E27FC236}">
                  <a16:creationId xmlns:a16="http://schemas.microsoft.com/office/drawing/2014/main" id="{1176E6FE-34F2-4E26-AA77-7C5F4CD2C892}"/>
                </a:ext>
              </a:extLst>
            </p:cNvPr>
            <p:cNvCxnSpPr>
              <a:cxnSpLocks/>
              <a:stCxn id="54" idx="2"/>
              <a:endCxn id="81" idx="0"/>
            </p:cNvCxnSpPr>
            <p:nvPr/>
          </p:nvCxnSpPr>
          <p:spPr>
            <a:xfrm rot="16200000" flipH="1">
              <a:off x="8948867" y="4090269"/>
              <a:ext cx="528547" cy="1050003"/>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1" name="群組 30">
            <a:extLst>
              <a:ext uri="{FF2B5EF4-FFF2-40B4-BE49-F238E27FC236}">
                <a16:creationId xmlns:a16="http://schemas.microsoft.com/office/drawing/2014/main" id="{A8E36E29-B580-4014-8759-ABF1806A847F}"/>
              </a:ext>
            </a:extLst>
          </p:cNvPr>
          <p:cNvGrpSpPr/>
          <p:nvPr/>
        </p:nvGrpSpPr>
        <p:grpSpPr>
          <a:xfrm>
            <a:off x="-53340" y="-10175"/>
            <a:ext cx="12245340" cy="971809"/>
            <a:chOff x="0" y="-6069"/>
            <a:chExt cx="12192000" cy="971809"/>
          </a:xfrm>
        </p:grpSpPr>
        <p:pic>
          <p:nvPicPr>
            <p:cNvPr id="32" name="圖片 31">
              <a:extLst>
                <a:ext uri="{FF2B5EF4-FFF2-40B4-BE49-F238E27FC236}">
                  <a16:creationId xmlns:a16="http://schemas.microsoft.com/office/drawing/2014/main" id="{EB3038C9-B2D3-428C-A2CE-85A9965780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3" name="圖片 32">
              <a:extLst>
                <a:ext uri="{FF2B5EF4-FFF2-40B4-BE49-F238E27FC236}">
                  <a16:creationId xmlns:a16="http://schemas.microsoft.com/office/drawing/2014/main" id="{DC30A713-D189-4250-BA38-5AF1C7B5021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96368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41</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封包架構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4" name="群組 3">
            <a:extLst>
              <a:ext uri="{FF2B5EF4-FFF2-40B4-BE49-F238E27FC236}">
                <a16:creationId xmlns:a16="http://schemas.microsoft.com/office/drawing/2014/main" id="{09D2DB95-9A85-4669-A892-71A654AFD571}"/>
              </a:ext>
            </a:extLst>
          </p:cNvPr>
          <p:cNvGrpSpPr/>
          <p:nvPr/>
        </p:nvGrpSpPr>
        <p:grpSpPr>
          <a:xfrm>
            <a:off x="169214" y="2009662"/>
            <a:ext cx="11879786" cy="3518318"/>
            <a:chOff x="169214" y="2009662"/>
            <a:chExt cx="11879786" cy="3518318"/>
          </a:xfrm>
        </p:grpSpPr>
        <p:sp>
          <p:nvSpPr>
            <p:cNvPr id="31" name="矩形: 圓角 30">
              <a:extLst>
                <a:ext uri="{FF2B5EF4-FFF2-40B4-BE49-F238E27FC236}">
                  <a16:creationId xmlns:a16="http://schemas.microsoft.com/office/drawing/2014/main" id="{F87B4892-57B6-40A8-8E23-2A0DA5046D63}"/>
                </a:ext>
              </a:extLst>
            </p:cNvPr>
            <p:cNvSpPr/>
            <p:nvPr/>
          </p:nvSpPr>
          <p:spPr>
            <a:xfrm>
              <a:off x="1801774" y="2009662"/>
              <a:ext cx="2148774"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封包定義模組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33" name="平行四邊形 32">
              <a:extLst>
                <a:ext uri="{FF2B5EF4-FFF2-40B4-BE49-F238E27FC236}">
                  <a16:creationId xmlns:a16="http://schemas.microsoft.com/office/drawing/2014/main" id="{46C9C84C-2A06-4FF8-A164-1BCB6908F236}"/>
                </a:ext>
              </a:extLst>
            </p:cNvPr>
            <p:cNvSpPr/>
            <p:nvPr/>
          </p:nvSpPr>
          <p:spPr>
            <a:xfrm>
              <a:off x="169214" y="4740949"/>
              <a:ext cx="1601244" cy="633350"/>
            </a:xfrm>
            <a:prstGeom prst="parallelogram">
              <a:avLst>
                <a:gd name="adj" fmla="val 3254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編輯</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提醒模式</a:t>
              </a:r>
            </a:p>
          </p:txBody>
        </p:sp>
        <p:sp>
          <p:nvSpPr>
            <p:cNvPr id="34" name="矩形: 圓角 33">
              <a:extLst>
                <a:ext uri="{FF2B5EF4-FFF2-40B4-BE49-F238E27FC236}">
                  <a16:creationId xmlns:a16="http://schemas.microsoft.com/office/drawing/2014/main" id="{4E456A44-A2D1-4E8E-9D2C-16949A2D9B5E}"/>
                </a:ext>
              </a:extLst>
            </p:cNvPr>
            <p:cNvSpPr/>
            <p:nvPr/>
          </p:nvSpPr>
          <p:spPr>
            <a:xfrm>
              <a:off x="2075538" y="3688808"/>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P=</a:t>
              </a:r>
              <a:r>
                <a:rPr lang="zh-TW" altLang="en-US" b="1" dirty="0">
                  <a:solidFill>
                    <a:schemeClr val="tx1"/>
                  </a:solidFill>
                  <a:latin typeface="微軟正黑體" panose="020B0604030504040204" pitchFamily="34" charset="-120"/>
                  <a:ea typeface="微軟正黑體" panose="020B0604030504040204" pitchFamily="34" charset="-120"/>
                </a:rPr>
                <a:t>封包</a:t>
              </a:r>
            </a:p>
          </p:txBody>
        </p:sp>
        <p:sp>
          <p:nvSpPr>
            <p:cNvPr id="35" name="矩形: 圓角 34">
              <a:extLst>
                <a:ext uri="{FF2B5EF4-FFF2-40B4-BE49-F238E27FC236}">
                  <a16:creationId xmlns:a16="http://schemas.microsoft.com/office/drawing/2014/main" id="{69766553-1D0E-4A1B-A4A6-D6876E8C181E}"/>
                </a:ext>
              </a:extLst>
            </p:cNvPr>
            <p:cNvSpPr/>
            <p:nvPr/>
          </p:nvSpPr>
          <p:spPr>
            <a:xfrm>
              <a:off x="2075539" y="2919196"/>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接收封包</a:t>
              </a:r>
            </a:p>
          </p:txBody>
        </p:sp>
        <p:grpSp>
          <p:nvGrpSpPr>
            <p:cNvPr id="36" name="群組 35">
              <a:extLst>
                <a:ext uri="{FF2B5EF4-FFF2-40B4-BE49-F238E27FC236}">
                  <a16:creationId xmlns:a16="http://schemas.microsoft.com/office/drawing/2014/main" id="{E345F3C8-C09B-4A73-9B1A-189247C53DEB}"/>
                </a:ext>
              </a:extLst>
            </p:cNvPr>
            <p:cNvGrpSpPr/>
            <p:nvPr/>
          </p:nvGrpSpPr>
          <p:grpSpPr>
            <a:xfrm>
              <a:off x="2075538" y="4587268"/>
              <a:ext cx="1601243" cy="940712"/>
              <a:chOff x="6782931" y="5706671"/>
              <a:chExt cx="1601243" cy="940712"/>
            </a:xfrm>
          </p:grpSpPr>
          <p:sp>
            <p:nvSpPr>
              <p:cNvPr id="41" name="流程圖: 決策 40">
                <a:extLst>
                  <a:ext uri="{FF2B5EF4-FFF2-40B4-BE49-F238E27FC236}">
                    <a16:creationId xmlns:a16="http://schemas.microsoft.com/office/drawing/2014/main" id="{7FBFDFEC-5D46-4F3E-9811-732453B47FFF}"/>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62CE27F1-0E95-48D2-AB40-7634604EA423}"/>
                  </a:ext>
                </a:extLst>
              </p:cNvPr>
              <p:cNvSpPr txBox="1"/>
              <p:nvPr/>
            </p:nvSpPr>
            <p:spPr>
              <a:xfrm>
                <a:off x="7036448" y="5890017"/>
                <a:ext cx="1094207"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P</a:t>
                </a:r>
                <a:r>
                  <a:rPr lang="zh-TW" altLang="en-US" sz="1400" b="1" dirty="0">
                    <a:latin typeface="微軟正黑體" panose="020B0604030504040204" pitchFamily="34" charset="-120"/>
                    <a:ea typeface="微軟正黑體" panose="020B0604030504040204" pitchFamily="34" charset="-120"/>
                  </a:rPr>
                  <a:t>格式</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b="1" dirty="0">
                    <a:latin typeface="微軟正黑體" panose="020B0604030504040204" pitchFamily="34" charset="-120"/>
                    <a:ea typeface="微軟正黑體" panose="020B0604030504040204" pitchFamily="34" charset="-120"/>
                  </a:rPr>
                  <a:t>是否正確</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44" name="直線單箭頭接點 43">
              <a:extLst>
                <a:ext uri="{FF2B5EF4-FFF2-40B4-BE49-F238E27FC236}">
                  <a16:creationId xmlns:a16="http://schemas.microsoft.com/office/drawing/2014/main" id="{6A0BBCBD-6D9D-4B96-845E-45FE6CC70E3E}"/>
                </a:ext>
              </a:extLst>
            </p:cNvPr>
            <p:cNvCxnSpPr>
              <a:cxnSpLocks/>
              <a:stCxn id="31" idx="2"/>
              <a:endCxn id="35" idx="0"/>
            </p:cNvCxnSpPr>
            <p:nvPr/>
          </p:nvCxnSpPr>
          <p:spPr>
            <a:xfrm>
              <a:off x="2876161" y="2654285"/>
              <a:ext cx="0" cy="26491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082B2B6-B9AA-4C28-9D2C-53A0E6A10974}"/>
                </a:ext>
              </a:extLst>
            </p:cNvPr>
            <p:cNvCxnSpPr>
              <a:cxnSpLocks/>
              <a:stCxn id="35" idx="2"/>
              <a:endCxn id="34" idx="0"/>
            </p:cNvCxnSpPr>
            <p:nvPr/>
          </p:nvCxnSpPr>
          <p:spPr>
            <a:xfrm flipH="1">
              <a:off x="2876160" y="3423897"/>
              <a:ext cx="1" cy="26491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840C156E-DA0D-4F2C-98CB-A917BDA4B0C1}"/>
                </a:ext>
              </a:extLst>
            </p:cNvPr>
            <p:cNvCxnSpPr>
              <a:cxnSpLocks/>
              <a:stCxn id="34" idx="2"/>
              <a:endCxn id="41" idx="0"/>
            </p:cNvCxnSpPr>
            <p:nvPr/>
          </p:nvCxnSpPr>
          <p:spPr>
            <a:xfrm>
              <a:off x="2876160" y="4193509"/>
              <a:ext cx="0" cy="39375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72DE5C65-3CE3-422A-A64F-37FC2F52F9F3}"/>
                </a:ext>
              </a:extLst>
            </p:cNvPr>
            <p:cNvCxnSpPr>
              <a:cxnSpLocks/>
              <a:stCxn id="41" idx="1"/>
              <a:endCxn id="33" idx="2"/>
            </p:cNvCxnSpPr>
            <p:nvPr/>
          </p:nvCxnSpPr>
          <p:spPr>
            <a:xfrm flipH="1">
              <a:off x="1667383" y="5057624"/>
              <a:ext cx="4081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EE89698A-7576-43CF-8465-F97EA731286F}"/>
                </a:ext>
              </a:extLst>
            </p:cNvPr>
            <p:cNvSpPr txBox="1"/>
            <p:nvPr/>
          </p:nvSpPr>
          <p:spPr>
            <a:xfrm>
              <a:off x="1662117" y="4651492"/>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52" name="文字方塊 51">
              <a:extLst>
                <a:ext uri="{FF2B5EF4-FFF2-40B4-BE49-F238E27FC236}">
                  <a16:creationId xmlns:a16="http://schemas.microsoft.com/office/drawing/2014/main" id="{13BE6346-B428-4779-8281-3223D3FEFAC1}"/>
                </a:ext>
              </a:extLst>
            </p:cNvPr>
            <p:cNvSpPr txBox="1"/>
            <p:nvPr/>
          </p:nvSpPr>
          <p:spPr>
            <a:xfrm>
              <a:off x="4051515" y="3455104"/>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53" name="矩形: 圓角 52">
              <a:extLst>
                <a:ext uri="{FF2B5EF4-FFF2-40B4-BE49-F238E27FC236}">
                  <a16:creationId xmlns:a16="http://schemas.microsoft.com/office/drawing/2014/main" id="{10AB18DC-CBD8-49EE-8F8D-2E8B4C3BF2D1}"/>
                </a:ext>
              </a:extLst>
            </p:cNvPr>
            <p:cNvSpPr/>
            <p:nvPr/>
          </p:nvSpPr>
          <p:spPr>
            <a:xfrm>
              <a:off x="7729722" y="2374542"/>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判斷封包模組</a:t>
              </a:r>
            </a:p>
          </p:txBody>
        </p:sp>
        <p:sp>
          <p:nvSpPr>
            <p:cNvPr id="55" name="矩形: 圓角 54">
              <a:extLst>
                <a:ext uri="{FF2B5EF4-FFF2-40B4-BE49-F238E27FC236}">
                  <a16:creationId xmlns:a16="http://schemas.microsoft.com/office/drawing/2014/main" id="{65B2F8B8-1AFD-4AF9-8758-06F3B9C78F2B}"/>
                </a:ext>
              </a:extLst>
            </p:cNvPr>
            <p:cNvSpPr/>
            <p:nvPr/>
          </p:nvSpPr>
          <p:spPr>
            <a:xfrm>
              <a:off x="7039708" y="3184107"/>
              <a:ext cx="2991801"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M</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 模組封包指令碼</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70" name="接點: 肘形 69">
              <a:extLst>
                <a:ext uri="{FF2B5EF4-FFF2-40B4-BE49-F238E27FC236}">
                  <a16:creationId xmlns:a16="http://schemas.microsoft.com/office/drawing/2014/main" id="{76133DEA-5402-40E4-AA73-54A5648ADAF9}"/>
                </a:ext>
              </a:extLst>
            </p:cNvPr>
            <p:cNvCxnSpPr>
              <a:cxnSpLocks/>
              <a:stCxn id="41" idx="3"/>
              <a:endCxn id="53" idx="0"/>
            </p:cNvCxnSpPr>
            <p:nvPr/>
          </p:nvCxnSpPr>
          <p:spPr>
            <a:xfrm flipV="1">
              <a:off x="3676781" y="2374542"/>
              <a:ext cx="4853563" cy="2683082"/>
            </a:xfrm>
            <a:prstGeom prst="bentConnector4">
              <a:avLst>
                <a:gd name="adj1" fmla="val 9306"/>
                <a:gd name="adj2" fmla="val 111744"/>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7853BB75-5A07-4E99-9413-474748315672}"/>
                </a:ext>
              </a:extLst>
            </p:cNvPr>
            <p:cNvCxnSpPr>
              <a:cxnSpLocks/>
              <a:stCxn id="53" idx="2"/>
              <a:endCxn id="55" idx="0"/>
            </p:cNvCxnSpPr>
            <p:nvPr/>
          </p:nvCxnSpPr>
          <p:spPr>
            <a:xfrm>
              <a:off x="8530344" y="2879243"/>
              <a:ext cx="5265" cy="3048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54" name="群組 153">
              <a:extLst>
                <a:ext uri="{FF2B5EF4-FFF2-40B4-BE49-F238E27FC236}">
                  <a16:creationId xmlns:a16="http://schemas.microsoft.com/office/drawing/2014/main" id="{32B637C7-C203-4849-9927-8910F2205BB0}"/>
                </a:ext>
              </a:extLst>
            </p:cNvPr>
            <p:cNvGrpSpPr/>
            <p:nvPr/>
          </p:nvGrpSpPr>
          <p:grpSpPr>
            <a:xfrm>
              <a:off x="4471827" y="3688807"/>
              <a:ext cx="7577173" cy="1790768"/>
              <a:chOff x="4471827" y="3688807"/>
              <a:chExt cx="7577173" cy="1790768"/>
            </a:xfrm>
          </p:grpSpPr>
          <p:sp>
            <p:nvSpPr>
              <p:cNvPr id="56" name="矩形: 圓角 55">
                <a:extLst>
                  <a:ext uri="{FF2B5EF4-FFF2-40B4-BE49-F238E27FC236}">
                    <a16:creationId xmlns:a16="http://schemas.microsoft.com/office/drawing/2014/main" id="{0BB5CBAE-9D2D-49D1-97AB-A5211EA68A30}"/>
                  </a:ext>
                </a:extLst>
              </p:cNvPr>
              <p:cNvSpPr/>
              <p:nvPr/>
            </p:nvSpPr>
            <p:spPr>
              <a:xfrm>
                <a:off x="4471827" y="4177906"/>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M=021</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1" name="矩形: 圓角 60">
                <a:extLst>
                  <a:ext uri="{FF2B5EF4-FFF2-40B4-BE49-F238E27FC236}">
                    <a16:creationId xmlns:a16="http://schemas.microsoft.com/office/drawing/2014/main" id="{DBF0FB40-9BFC-4318-955C-C55E30529F10}"/>
                  </a:ext>
                </a:extLst>
              </p:cNvPr>
              <p:cNvSpPr/>
              <p:nvPr/>
            </p:nvSpPr>
            <p:spPr>
              <a:xfrm>
                <a:off x="5567953" y="4177907"/>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M=100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4" name="矩形: 圓角 63">
                <a:extLst>
                  <a:ext uri="{FF2B5EF4-FFF2-40B4-BE49-F238E27FC236}">
                    <a16:creationId xmlns:a16="http://schemas.microsoft.com/office/drawing/2014/main" id="{77BFF48A-56B7-4458-8BD9-CA460BDFEAEF}"/>
                  </a:ext>
                </a:extLst>
              </p:cNvPr>
              <p:cNvSpPr/>
              <p:nvPr/>
            </p:nvSpPr>
            <p:spPr>
              <a:xfrm>
                <a:off x="6664079" y="4177907"/>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M=101</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5" name="矩形: 圓角 64">
                <a:extLst>
                  <a:ext uri="{FF2B5EF4-FFF2-40B4-BE49-F238E27FC236}">
                    <a16:creationId xmlns:a16="http://schemas.microsoft.com/office/drawing/2014/main" id="{1346D317-B8D9-4EB7-A2F3-11ABEDA46E5E}"/>
                  </a:ext>
                </a:extLst>
              </p:cNvPr>
              <p:cNvSpPr/>
              <p:nvPr/>
            </p:nvSpPr>
            <p:spPr>
              <a:xfrm>
                <a:off x="7760205" y="4177907"/>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M=110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6" name="矩形: 圓角 65">
                <a:extLst>
                  <a:ext uri="{FF2B5EF4-FFF2-40B4-BE49-F238E27FC236}">
                    <a16:creationId xmlns:a16="http://schemas.microsoft.com/office/drawing/2014/main" id="{B538D8DB-15F4-4F22-AC19-D85EAE292D78}"/>
                  </a:ext>
                </a:extLst>
              </p:cNvPr>
              <p:cNvSpPr/>
              <p:nvPr/>
            </p:nvSpPr>
            <p:spPr>
              <a:xfrm>
                <a:off x="8856331" y="4177907"/>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M=111</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8" name="矩形: 圓角 67">
                <a:extLst>
                  <a:ext uri="{FF2B5EF4-FFF2-40B4-BE49-F238E27FC236}">
                    <a16:creationId xmlns:a16="http://schemas.microsoft.com/office/drawing/2014/main" id="{44C5EAAE-1D0F-4DC8-BA96-8B86EE5AEB89}"/>
                  </a:ext>
                </a:extLst>
              </p:cNvPr>
              <p:cNvSpPr/>
              <p:nvPr/>
            </p:nvSpPr>
            <p:spPr>
              <a:xfrm>
                <a:off x="9952457" y="4177907"/>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M=112</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69" name="矩形: 圓角 68">
                <a:extLst>
                  <a:ext uri="{FF2B5EF4-FFF2-40B4-BE49-F238E27FC236}">
                    <a16:creationId xmlns:a16="http://schemas.microsoft.com/office/drawing/2014/main" id="{D249D67D-99F9-4EC8-8D0B-345F8BFA1953}"/>
                  </a:ext>
                </a:extLst>
              </p:cNvPr>
              <p:cNvSpPr/>
              <p:nvPr/>
            </p:nvSpPr>
            <p:spPr>
              <a:xfrm>
                <a:off x="11048584" y="4177906"/>
                <a:ext cx="1000416"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M=120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cxnSp>
            <p:nvCxnSpPr>
              <p:cNvPr id="84" name="接點: 肘形 83">
                <a:extLst>
                  <a:ext uri="{FF2B5EF4-FFF2-40B4-BE49-F238E27FC236}">
                    <a16:creationId xmlns:a16="http://schemas.microsoft.com/office/drawing/2014/main" id="{3A04FB1C-4365-4AAA-AD5B-65051BDA9F08}"/>
                  </a:ext>
                </a:extLst>
              </p:cNvPr>
              <p:cNvCxnSpPr>
                <a:cxnSpLocks/>
                <a:stCxn id="55" idx="2"/>
                <a:endCxn id="65" idx="0"/>
              </p:cNvCxnSpPr>
              <p:nvPr/>
            </p:nvCxnSpPr>
            <p:spPr>
              <a:xfrm rot="5400000">
                <a:off x="8153462" y="3795759"/>
                <a:ext cx="489099" cy="275196"/>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接點: 肘形 84">
                <a:extLst>
                  <a:ext uri="{FF2B5EF4-FFF2-40B4-BE49-F238E27FC236}">
                    <a16:creationId xmlns:a16="http://schemas.microsoft.com/office/drawing/2014/main" id="{C6E6A562-61AA-49D8-8E81-A13D04D98774}"/>
                  </a:ext>
                </a:extLst>
              </p:cNvPr>
              <p:cNvCxnSpPr>
                <a:cxnSpLocks/>
                <a:stCxn id="55" idx="2"/>
                <a:endCxn id="66" idx="0"/>
              </p:cNvCxnSpPr>
              <p:nvPr/>
            </p:nvCxnSpPr>
            <p:spPr>
              <a:xfrm rot="16200000" flipH="1">
                <a:off x="8701525" y="3522892"/>
                <a:ext cx="489099" cy="820930"/>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接點: 肘形 85">
                <a:extLst>
                  <a:ext uri="{FF2B5EF4-FFF2-40B4-BE49-F238E27FC236}">
                    <a16:creationId xmlns:a16="http://schemas.microsoft.com/office/drawing/2014/main" id="{9FE6E2C5-75BB-4B7D-A54F-3D1CF72D17D8}"/>
                  </a:ext>
                </a:extLst>
              </p:cNvPr>
              <p:cNvCxnSpPr>
                <a:cxnSpLocks/>
                <a:stCxn id="55" idx="2"/>
                <a:endCxn id="64" idx="0"/>
              </p:cNvCxnSpPr>
              <p:nvPr/>
            </p:nvCxnSpPr>
            <p:spPr>
              <a:xfrm rot="5400000">
                <a:off x="7605399" y="3247696"/>
                <a:ext cx="489099" cy="1371322"/>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接點: 肘形 86">
                <a:extLst>
                  <a:ext uri="{FF2B5EF4-FFF2-40B4-BE49-F238E27FC236}">
                    <a16:creationId xmlns:a16="http://schemas.microsoft.com/office/drawing/2014/main" id="{4BAEBC8F-B88D-45DD-B009-6BD2E8048C01}"/>
                  </a:ext>
                </a:extLst>
              </p:cNvPr>
              <p:cNvCxnSpPr>
                <a:cxnSpLocks/>
                <a:stCxn id="55" idx="2"/>
                <a:endCxn id="68" idx="0"/>
              </p:cNvCxnSpPr>
              <p:nvPr/>
            </p:nvCxnSpPr>
            <p:spPr>
              <a:xfrm rot="16200000" flipH="1">
                <a:off x="9249588" y="2974829"/>
                <a:ext cx="489099" cy="1917056"/>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CA834771-C264-4479-A7C8-A7543AF58A26}"/>
                  </a:ext>
                </a:extLst>
              </p:cNvPr>
              <p:cNvCxnSpPr>
                <a:cxnSpLocks/>
                <a:stCxn id="55" idx="2"/>
                <a:endCxn id="69" idx="0"/>
              </p:cNvCxnSpPr>
              <p:nvPr/>
            </p:nvCxnSpPr>
            <p:spPr>
              <a:xfrm rot="16200000" flipH="1">
                <a:off x="9797651" y="2426765"/>
                <a:ext cx="489098" cy="3013183"/>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接點: 肘形 89">
                <a:extLst>
                  <a:ext uri="{FF2B5EF4-FFF2-40B4-BE49-F238E27FC236}">
                    <a16:creationId xmlns:a16="http://schemas.microsoft.com/office/drawing/2014/main" id="{353989AC-F9B5-4262-84DB-6643AD60C694}"/>
                  </a:ext>
                </a:extLst>
              </p:cNvPr>
              <p:cNvCxnSpPr>
                <a:cxnSpLocks/>
                <a:stCxn id="55" idx="2"/>
                <a:endCxn id="61" idx="0"/>
              </p:cNvCxnSpPr>
              <p:nvPr/>
            </p:nvCxnSpPr>
            <p:spPr>
              <a:xfrm rot="5400000">
                <a:off x="7057336" y="2699633"/>
                <a:ext cx="489099" cy="2467448"/>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接點: 肘形 92">
                <a:extLst>
                  <a:ext uri="{FF2B5EF4-FFF2-40B4-BE49-F238E27FC236}">
                    <a16:creationId xmlns:a16="http://schemas.microsoft.com/office/drawing/2014/main" id="{5AF3B940-7291-4FA9-8BAC-D9419CD8D9CC}"/>
                  </a:ext>
                </a:extLst>
              </p:cNvPr>
              <p:cNvCxnSpPr>
                <a:cxnSpLocks/>
                <a:stCxn id="55" idx="2"/>
                <a:endCxn id="56" idx="0"/>
              </p:cNvCxnSpPr>
              <p:nvPr/>
            </p:nvCxnSpPr>
            <p:spPr>
              <a:xfrm rot="5400000">
                <a:off x="6509273" y="2151570"/>
                <a:ext cx="489098" cy="3563574"/>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圓角 95">
                <a:extLst>
                  <a:ext uri="{FF2B5EF4-FFF2-40B4-BE49-F238E27FC236}">
                    <a16:creationId xmlns:a16="http://schemas.microsoft.com/office/drawing/2014/main" id="{A1401D04-2BCE-49FC-B0A9-DE742A1E58FA}"/>
                  </a:ext>
                </a:extLst>
              </p:cNvPr>
              <p:cNvSpPr/>
              <p:nvPr/>
            </p:nvSpPr>
            <p:spPr>
              <a:xfrm>
                <a:off x="4471827"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連線</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2" name="矩形: 圓角 121">
                <a:extLst>
                  <a:ext uri="{FF2B5EF4-FFF2-40B4-BE49-F238E27FC236}">
                    <a16:creationId xmlns:a16="http://schemas.microsoft.com/office/drawing/2014/main" id="{4B07E4FB-1351-43B4-BB61-721A69E22FA0}"/>
                  </a:ext>
                </a:extLst>
              </p:cNvPr>
              <p:cNvSpPr/>
              <p:nvPr/>
            </p:nvSpPr>
            <p:spPr>
              <a:xfrm>
                <a:off x="5567953"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刪除提醒</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3" name="矩形: 圓角 122">
                <a:extLst>
                  <a:ext uri="{FF2B5EF4-FFF2-40B4-BE49-F238E27FC236}">
                    <a16:creationId xmlns:a16="http://schemas.microsoft.com/office/drawing/2014/main" id="{2AC8CB83-C374-4578-86A7-11650A92B9D8}"/>
                  </a:ext>
                </a:extLst>
              </p:cNvPr>
              <p:cNvSpPr/>
              <p:nvPr/>
            </p:nvSpPr>
            <p:spPr>
              <a:xfrm>
                <a:off x="6664079"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新增提醒</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4" name="矩形: 圓角 123">
                <a:extLst>
                  <a:ext uri="{FF2B5EF4-FFF2-40B4-BE49-F238E27FC236}">
                    <a16:creationId xmlns:a16="http://schemas.microsoft.com/office/drawing/2014/main" id="{CB4DBE51-0203-46B2-BF90-4D8765C222D6}"/>
                  </a:ext>
                </a:extLst>
              </p:cNvPr>
              <p:cNvSpPr/>
              <p:nvPr/>
            </p:nvSpPr>
            <p:spPr>
              <a:xfrm>
                <a:off x="7760205"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重置設定</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6" name="矩形: 圓角 125">
                <a:extLst>
                  <a:ext uri="{FF2B5EF4-FFF2-40B4-BE49-F238E27FC236}">
                    <a16:creationId xmlns:a16="http://schemas.microsoft.com/office/drawing/2014/main" id="{28FDC643-30AC-4C48-91C7-DC6712EEC0AE}"/>
                  </a:ext>
                </a:extLst>
              </p:cNvPr>
              <p:cNvSpPr/>
              <p:nvPr/>
            </p:nvSpPr>
            <p:spPr>
              <a:xfrm>
                <a:off x="8856331"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設定色盲</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7" name="矩形: 圓角 126">
                <a:extLst>
                  <a:ext uri="{FF2B5EF4-FFF2-40B4-BE49-F238E27FC236}">
                    <a16:creationId xmlns:a16="http://schemas.microsoft.com/office/drawing/2014/main" id="{0675C96C-BE33-4095-AA90-1D2E16C5F404}"/>
                  </a:ext>
                </a:extLst>
              </p:cNvPr>
              <p:cNvSpPr/>
              <p:nvPr/>
            </p:nvSpPr>
            <p:spPr>
              <a:xfrm>
                <a:off x="9952457"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設定語言</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sp>
            <p:nvSpPr>
              <p:cNvPr id="128" name="矩形: 圓角 127">
                <a:extLst>
                  <a:ext uri="{FF2B5EF4-FFF2-40B4-BE49-F238E27FC236}">
                    <a16:creationId xmlns:a16="http://schemas.microsoft.com/office/drawing/2014/main" id="{91B4814D-5D6A-458A-96AA-0083B4BC0277}"/>
                  </a:ext>
                </a:extLst>
              </p:cNvPr>
              <p:cNvSpPr/>
              <p:nvPr/>
            </p:nvSpPr>
            <p:spPr>
              <a:xfrm>
                <a:off x="11048584" y="4974874"/>
                <a:ext cx="1000415" cy="504701"/>
              </a:xfrm>
              <a:prstGeom prst="roundRect">
                <a:avLst>
                  <a:gd name="adj" fmla="val 1509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同步</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模組</a:t>
                </a:r>
              </a:p>
            </p:txBody>
          </p:sp>
          <p:cxnSp>
            <p:nvCxnSpPr>
              <p:cNvPr id="132" name="直線單箭頭接點 131">
                <a:extLst>
                  <a:ext uri="{FF2B5EF4-FFF2-40B4-BE49-F238E27FC236}">
                    <a16:creationId xmlns:a16="http://schemas.microsoft.com/office/drawing/2014/main" id="{C62D105A-3B99-422F-B619-A18B4CA642F6}"/>
                  </a:ext>
                </a:extLst>
              </p:cNvPr>
              <p:cNvCxnSpPr>
                <a:cxnSpLocks/>
                <a:stCxn id="56" idx="2"/>
                <a:endCxn id="96" idx="0"/>
              </p:cNvCxnSpPr>
              <p:nvPr/>
            </p:nvCxnSpPr>
            <p:spPr>
              <a:xfrm>
                <a:off x="4972035" y="4682607"/>
                <a:ext cx="0" cy="2922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388816DB-377E-41CF-89AD-02C2270D47C6}"/>
                  </a:ext>
                </a:extLst>
              </p:cNvPr>
              <p:cNvCxnSpPr>
                <a:cxnSpLocks/>
                <a:stCxn id="61" idx="2"/>
                <a:endCxn id="122" idx="0"/>
              </p:cNvCxnSpPr>
              <p:nvPr/>
            </p:nvCxnSpPr>
            <p:spPr>
              <a:xfrm>
                <a:off x="6068161" y="4682608"/>
                <a:ext cx="0" cy="2922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2382A9A4-1828-4B6A-BA96-69B62C368E9A}"/>
                  </a:ext>
                </a:extLst>
              </p:cNvPr>
              <p:cNvCxnSpPr>
                <a:cxnSpLocks/>
                <a:stCxn id="64" idx="2"/>
                <a:endCxn id="123" idx="0"/>
              </p:cNvCxnSpPr>
              <p:nvPr/>
            </p:nvCxnSpPr>
            <p:spPr>
              <a:xfrm>
                <a:off x="7164287" y="4682608"/>
                <a:ext cx="0" cy="2922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A2E3D04F-EAF1-4C33-8399-28060818EBDB}"/>
                  </a:ext>
                </a:extLst>
              </p:cNvPr>
              <p:cNvCxnSpPr>
                <a:cxnSpLocks/>
                <a:stCxn id="65" idx="2"/>
                <a:endCxn id="124" idx="0"/>
              </p:cNvCxnSpPr>
              <p:nvPr/>
            </p:nvCxnSpPr>
            <p:spPr>
              <a:xfrm>
                <a:off x="8260413" y="4682608"/>
                <a:ext cx="0" cy="2922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AD235426-3625-4DE5-9116-A035866D0E6A}"/>
                  </a:ext>
                </a:extLst>
              </p:cNvPr>
              <p:cNvCxnSpPr>
                <a:cxnSpLocks/>
                <a:stCxn id="66" idx="2"/>
                <a:endCxn id="126" idx="0"/>
              </p:cNvCxnSpPr>
              <p:nvPr/>
            </p:nvCxnSpPr>
            <p:spPr>
              <a:xfrm>
                <a:off x="9356539" y="4682608"/>
                <a:ext cx="0" cy="2922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3ECE1411-FC8A-44B3-A470-A37BA6BE207A}"/>
                  </a:ext>
                </a:extLst>
              </p:cNvPr>
              <p:cNvCxnSpPr>
                <a:cxnSpLocks/>
                <a:stCxn id="68" idx="2"/>
                <a:endCxn id="127" idx="0"/>
              </p:cNvCxnSpPr>
              <p:nvPr/>
            </p:nvCxnSpPr>
            <p:spPr>
              <a:xfrm>
                <a:off x="10452665" y="4682608"/>
                <a:ext cx="0" cy="2922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A9868B7E-0522-4596-98FB-C272D5325514}"/>
                  </a:ext>
                </a:extLst>
              </p:cNvPr>
              <p:cNvCxnSpPr>
                <a:cxnSpLocks/>
                <a:stCxn id="69" idx="2"/>
                <a:endCxn id="128" idx="0"/>
              </p:cNvCxnSpPr>
              <p:nvPr/>
            </p:nvCxnSpPr>
            <p:spPr>
              <a:xfrm>
                <a:off x="11548792" y="4682607"/>
                <a:ext cx="0" cy="2922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57" name="群組 56">
            <a:extLst>
              <a:ext uri="{FF2B5EF4-FFF2-40B4-BE49-F238E27FC236}">
                <a16:creationId xmlns:a16="http://schemas.microsoft.com/office/drawing/2014/main" id="{1CF75B4C-B01D-4434-BD2A-06095392AFA9}"/>
              </a:ext>
            </a:extLst>
          </p:cNvPr>
          <p:cNvGrpSpPr/>
          <p:nvPr/>
        </p:nvGrpSpPr>
        <p:grpSpPr>
          <a:xfrm>
            <a:off x="-53340" y="-10175"/>
            <a:ext cx="12245340" cy="971809"/>
            <a:chOff x="0" y="-6069"/>
            <a:chExt cx="12192000" cy="971809"/>
          </a:xfrm>
        </p:grpSpPr>
        <p:pic>
          <p:nvPicPr>
            <p:cNvPr id="58" name="圖片 57">
              <a:extLst>
                <a:ext uri="{FF2B5EF4-FFF2-40B4-BE49-F238E27FC236}">
                  <a16:creationId xmlns:a16="http://schemas.microsoft.com/office/drawing/2014/main" id="{5AE7A70E-4EFC-45C2-B080-EF5BDF94344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9" name="圖片 58">
              <a:extLst>
                <a:ext uri="{FF2B5EF4-FFF2-40B4-BE49-F238E27FC236}">
                  <a16:creationId xmlns:a16="http://schemas.microsoft.com/office/drawing/2014/main" id="{26F90CC9-F6C6-4C6A-BC4E-44A6B5E7B56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6198121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42</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封包架構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sp>
        <p:nvSpPr>
          <p:cNvPr id="101" name="矩形: 圓角 100">
            <a:extLst>
              <a:ext uri="{FF2B5EF4-FFF2-40B4-BE49-F238E27FC236}">
                <a16:creationId xmlns:a16="http://schemas.microsoft.com/office/drawing/2014/main" id="{9054B8B2-E691-4673-A5BB-2AE4BB032E27}"/>
              </a:ext>
            </a:extLst>
          </p:cNvPr>
          <p:cNvSpPr/>
          <p:nvPr/>
        </p:nvSpPr>
        <p:spPr>
          <a:xfrm>
            <a:off x="7010499" y="4385111"/>
            <a:ext cx="1260187" cy="59261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讀檔字元</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C=</a:t>
            </a:r>
            <a:r>
              <a:rPr lang="zh-TW" altLang="en-US" sz="1400" b="1" dirty="0">
                <a:solidFill>
                  <a:schemeClr val="tx1"/>
                </a:solidFill>
                <a:latin typeface="微軟正黑體" panose="020B0604030504040204" pitchFamily="34" charset="-120"/>
                <a:ea typeface="微軟正黑體" panose="020B0604030504040204" pitchFamily="34" charset="-120"/>
              </a:rPr>
              <a:t>字元</a:t>
            </a:r>
          </a:p>
        </p:txBody>
      </p:sp>
      <p:grpSp>
        <p:nvGrpSpPr>
          <p:cNvPr id="54" name="群組 53">
            <a:extLst>
              <a:ext uri="{FF2B5EF4-FFF2-40B4-BE49-F238E27FC236}">
                <a16:creationId xmlns:a16="http://schemas.microsoft.com/office/drawing/2014/main" id="{98605430-B614-4D3D-9672-CB601551993B}"/>
              </a:ext>
            </a:extLst>
          </p:cNvPr>
          <p:cNvGrpSpPr/>
          <p:nvPr/>
        </p:nvGrpSpPr>
        <p:grpSpPr>
          <a:xfrm>
            <a:off x="2172886" y="1963495"/>
            <a:ext cx="8068761" cy="3558493"/>
            <a:chOff x="2172886" y="1963495"/>
            <a:chExt cx="8068761" cy="3558493"/>
          </a:xfrm>
        </p:grpSpPr>
        <p:sp>
          <p:nvSpPr>
            <p:cNvPr id="31" name="矩形: 圓角 30">
              <a:extLst>
                <a:ext uri="{FF2B5EF4-FFF2-40B4-BE49-F238E27FC236}">
                  <a16:creationId xmlns:a16="http://schemas.microsoft.com/office/drawing/2014/main" id="{F87B4892-57B6-40A8-8E23-2A0DA5046D63}"/>
                </a:ext>
              </a:extLst>
            </p:cNvPr>
            <p:cNvSpPr/>
            <p:nvPr/>
          </p:nvSpPr>
          <p:spPr>
            <a:xfrm>
              <a:off x="3279115" y="2331973"/>
              <a:ext cx="2148774"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時間排序模組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44" name="直線單箭頭接點 43">
              <a:extLst>
                <a:ext uri="{FF2B5EF4-FFF2-40B4-BE49-F238E27FC236}">
                  <a16:creationId xmlns:a16="http://schemas.microsoft.com/office/drawing/2014/main" id="{6A0BBCBD-6D9D-4B96-845E-45FE6CC70E3E}"/>
                </a:ext>
              </a:extLst>
            </p:cNvPr>
            <p:cNvCxnSpPr>
              <a:cxnSpLocks/>
              <a:stCxn id="31" idx="2"/>
              <a:endCxn id="53" idx="0"/>
            </p:cNvCxnSpPr>
            <p:nvPr/>
          </p:nvCxnSpPr>
          <p:spPr>
            <a:xfrm>
              <a:off x="4353502" y="2976596"/>
              <a:ext cx="0" cy="28971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EE89698A-7576-43CF-8465-F97EA731286F}"/>
                </a:ext>
              </a:extLst>
            </p:cNvPr>
            <p:cNvSpPr txBox="1"/>
            <p:nvPr/>
          </p:nvSpPr>
          <p:spPr>
            <a:xfrm>
              <a:off x="2772188" y="4181235"/>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52" name="文字方塊 51">
              <a:extLst>
                <a:ext uri="{FF2B5EF4-FFF2-40B4-BE49-F238E27FC236}">
                  <a16:creationId xmlns:a16="http://schemas.microsoft.com/office/drawing/2014/main" id="{13BE6346-B428-4779-8281-3223D3FEFAC1}"/>
                </a:ext>
              </a:extLst>
            </p:cNvPr>
            <p:cNvSpPr txBox="1"/>
            <p:nvPr/>
          </p:nvSpPr>
          <p:spPr>
            <a:xfrm>
              <a:off x="5437836" y="4287162"/>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53" name="矩形: 圓角 52">
              <a:extLst>
                <a:ext uri="{FF2B5EF4-FFF2-40B4-BE49-F238E27FC236}">
                  <a16:creationId xmlns:a16="http://schemas.microsoft.com/office/drawing/2014/main" id="{10AB18DC-CBD8-49EE-8F8D-2E8B4C3BF2D1}"/>
                </a:ext>
              </a:extLst>
            </p:cNvPr>
            <p:cNvSpPr/>
            <p:nvPr/>
          </p:nvSpPr>
          <p:spPr>
            <a:xfrm>
              <a:off x="2883578" y="3266312"/>
              <a:ext cx="2939848" cy="644623"/>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今日前時間</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年月日時分秒</a:t>
              </a:r>
              <a:r>
                <a:rPr lang="en-US" altLang="zh-TW" sz="1600" b="1" dirty="0">
                  <a:solidFill>
                    <a:schemeClr val="tx1"/>
                  </a:solidFill>
                  <a:latin typeface="微軟正黑體" panose="020B0604030504040204" pitchFamily="34" charset="-120"/>
                  <a:ea typeface="微軟正黑體" panose="020B0604030504040204" pitchFamily="34" charset="-120"/>
                </a:rPr>
                <a:t>)</a:t>
              </a:r>
            </a:p>
            <a:p>
              <a:pPr algn="ctr"/>
              <a:r>
                <a:rPr lang="en-US" altLang="zh-TW" sz="1600" b="1" dirty="0">
                  <a:solidFill>
                    <a:schemeClr val="tx1"/>
                  </a:solidFill>
                  <a:latin typeface="微軟正黑體" panose="020B0604030504040204" pitchFamily="34" charset="-120"/>
                  <a:ea typeface="微軟正黑體" panose="020B0604030504040204" pitchFamily="34" charset="-120"/>
                </a:rPr>
                <a:t>TP=</a:t>
              </a:r>
              <a:r>
                <a:rPr lang="zh-TW" altLang="en-US" sz="1600" b="1" dirty="0">
                  <a:solidFill>
                    <a:schemeClr val="tx1"/>
                  </a:solidFill>
                  <a:latin typeface="微軟正黑體" panose="020B0604030504040204" pitchFamily="34" charset="-120"/>
                  <a:ea typeface="微軟正黑體" panose="020B0604030504040204" pitchFamily="34" charset="-120"/>
                </a:rPr>
                <a:t>即將提醒時間</a:t>
              </a:r>
            </a:p>
          </p:txBody>
        </p:sp>
        <p:grpSp>
          <p:nvGrpSpPr>
            <p:cNvPr id="60" name="群組 59">
              <a:extLst>
                <a:ext uri="{FF2B5EF4-FFF2-40B4-BE49-F238E27FC236}">
                  <a16:creationId xmlns:a16="http://schemas.microsoft.com/office/drawing/2014/main" id="{B332DCE8-A5CD-44AB-A09B-19704DDDFE4C}"/>
                </a:ext>
              </a:extLst>
            </p:cNvPr>
            <p:cNvGrpSpPr/>
            <p:nvPr/>
          </p:nvGrpSpPr>
          <p:grpSpPr>
            <a:xfrm>
              <a:off x="3358585" y="4216917"/>
              <a:ext cx="2014548" cy="940712"/>
              <a:chOff x="6782931" y="5706671"/>
              <a:chExt cx="1601243" cy="940712"/>
            </a:xfrm>
          </p:grpSpPr>
          <p:sp>
            <p:nvSpPr>
              <p:cNvPr id="63" name="流程圖: 決策 62">
                <a:extLst>
                  <a:ext uri="{FF2B5EF4-FFF2-40B4-BE49-F238E27FC236}">
                    <a16:creationId xmlns:a16="http://schemas.microsoft.com/office/drawing/2014/main" id="{EF4A0C11-26FC-4936-B734-C2C2A1EFD231}"/>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7" name="文字方塊 66">
                <a:extLst>
                  <a:ext uri="{FF2B5EF4-FFF2-40B4-BE49-F238E27FC236}">
                    <a16:creationId xmlns:a16="http://schemas.microsoft.com/office/drawing/2014/main" id="{D7638ADF-9A5D-4E1A-92DD-1ACDB44FE2C9}"/>
                  </a:ext>
                </a:extLst>
              </p:cNvPr>
              <p:cNvSpPr txBox="1"/>
              <p:nvPr/>
            </p:nvSpPr>
            <p:spPr>
              <a:xfrm>
                <a:off x="6876031" y="5964845"/>
                <a:ext cx="141504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是否有</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年月日</a:t>
                </a:r>
                <a:r>
                  <a:rPr lang="en-US" altLang="zh-TW" sz="1400" b="1" dirty="0">
                    <a:latin typeface="微軟正黑體" panose="020B0604030504040204" pitchFamily="34" charset="-120"/>
                    <a:ea typeface="微軟正黑體" panose="020B0604030504040204" pitchFamily="34" charset="-120"/>
                  </a:rPr>
                  <a:t>)</a:t>
                </a:r>
              </a:p>
              <a:p>
                <a:pPr algn="ctr"/>
                <a:r>
                  <a:rPr lang="zh-TW" altLang="en-US" sz="1400" b="1" dirty="0">
                    <a:latin typeface="微軟正黑體" panose="020B0604030504040204" pitchFamily="34" charset="-120"/>
                    <a:ea typeface="微軟正黑體" panose="020B0604030504040204" pitchFamily="34" charset="-120"/>
                  </a:rPr>
                  <a:t>之</a:t>
                </a:r>
                <a:r>
                  <a:rPr lang="en-US" altLang="zh-TW" sz="1400" b="1" dirty="0">
                    <a:latin typeface="微軟正黑體" panose="020B0604030504040204" pitchFamily="34" charset="-120"/>
                    <a:ea typeface="微軟正黑體" panose="020B0604030504040204" pitchFamily="34" charset="-120"/>
                  </a:rPr>
                  <a:t>TXT</a:t>
                </a:r>
              </a:p>
            </p:txBody>
          </p:sp>
        </p:grpSp>
        <p:cxnSp>
          <p:nvCxnSpPr>
            <p:cNvPr id="71" name="直線單箭頭接點 70">
              <a:extLst>
                <a:ext uri="{FF2B5EF4-FFF2-40B4-BE49-F238E27FC236}">
                  <a16:creationId xmlns:a16="http://schemas.microsoft.com/office/drawing/2014/main" id="{CCCC6DC8-44F7-4911-9746-B97306CD5B75}"/>
                </a:ext>
              </a:extLst>
            </p:cNvPr>
            <p:cNvCxnSpPr>
              <a:cxnSpLocks/>
              <a:stCxn id="53" idx="2"/>
              <a:endCxn id="63" idx="0"/>
            </p:cNvCxnSpPr>
            <p:nvPr/>
          </p:nvCxnSpPr>
          <p:spPr>
            <a:xfrm>
              <a:off x="4353502" y="3910935"/>
              <a:ext cx="12357" cy="30598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矩形: 圓角 71">
              <a:extLst>
                <a:ext uri="{FF2B5EF4-FFF2-40B4-BE49-F238E27FC236}">
                  <a16:creationId xmlns:a16="http://schemas.microsoft.com/office/drawing/2014/main" id="{5EB54AF5-B841-42D9-AADE-E540EA909A93}"/>
                </a:ext>
              </a:extLst>
            </p:cNvPr>
            <p:cNvSpPr/>
            <p:nvPr/>
          </p:nvSpPr>
          <p:spPr>
            <a:xfrm>
              <a:off x="2172886" y="4985478"/>
              <a:ext cx="1060786" cy="536510"/>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cxnSp>
          <p:nvCxnSpPr>
            <p:cNvPr id="73" name="接點: 肘形 72">
              <a:extLst>
                <a:ext uri="{FF2B5EF4-FFF2-40B4-BE49-F238E27FC236}">
                  <a16:creationId xmlns:a16="http://schemas.microsoft.com/office/drawing/2014/main" id="{3B62236C-7B07-40FA-BED2-34938C065A2B}"/>
                </a:ext>
              </a:extLst>
            </p:cNvPr>
            <p:cNvCxnSpPr>
              <a:cxnSpLocks/>
              <a:stCxn id="63" idx="1"/>
              <a:endCxn id="72" idx="0"/>
            </p:cNvCxnSpPr>
            <p:nvPr/>
          </p:nvCxnSpPr>
          <p:spPr>
            <a:xfrm rot="10800000" flipV="1">
              <a:off x="2703279" y="4687272"/>
              <a:ext cx="655306" cy="298205"/>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5" name="群組 74">
              <a:extLst>
                <a:ext uri="{FF2B5EF4-FFF2-40B4-BE49-F238E27FC236}">
                  <a16:creationId xmlns:a16="http://schemas.microsoft.com/office/drawing/2014/main" id="{4D299784-6DE8-434B-95C5-DD249D6328FD}"/>
                </a:ext>
              </a:extLst>
            </p:cNvPr>
            <p:cNvGrpSpPr/>
            <p:nvPr/>
          </p:nvGrpSpPr>
          <p:grpSpPr>
            <a:xfrm>
              <a:off x="6633320" y="1963495"/>
              <a:ext cx="2014548" cy="770402"/>
              <a:chOff x="6782931" y="5706671"/>
              <a:chExt cx="1601243" cy="770402"/>
            </a:xfrm>
          </p:grpSpPr>
          <p:sp>
            <p:nvSpPr>
              <p:cNvPr id="76" name="流程圖: 決策 75">
                <a:extLst>
                  <a:ext uri="{FF2B5EF4-FFF2-40B4-BE49-F238E27FC236}">
                    <a16:creationId xmlns:a16="http://schemas.microsoft.com/office/drawing/2014/main" id="{2F3B9906-33BF-4F7C-830B-3A69B574CA2E}"/>
                  </a:ext>
                </a:extLst>
              </p:cNvPr>
              <p:cNvSpPr/>
              <p:nvPr/>
            </p:nvSpPr>
            <p:spPr>
              <a:xfrm>
                <a:off x="6782931" y="5706671"/>
                <a:ext cx="1601243"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7" name="文字方塊 76">
                <a:extLst>
                  <a:ext uri="{FF2B5EF4-FFF2-40B4-BE49-F238E27FC236}">
                    <a16:creationId xmlns:a16="http://schemas.microsoft.com/office/drawing/2014/main" id="{251001B8-9225-4C45-8A2A-72C5797479C6}"/>
                  </a:ext>
                </a:extLst>
              </p:cNvPr>
              <p:cNvSpPr txBox="1"/>
              <p:nvPr/>
            </p:nvSpPr>
            <p:spPr>
              <a:xfrm>
                <a:off x="6895675" y="5816561"/>
                <a:ext cx="1415043" cy="523220"/>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目前是否有</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b="1" dirty="0">
                    <a:latin typeface="微軟正黑體" panose="020B0604030504040204" pitchFamily="34" charset="-120"/>
                    <a:ea typeface="微軟正黑體" panose="020B0604030504040204" pitchFamily="34" charset="-120"/>
                  </a:rPr>
                  <a:t>提醒已到</a:t>
                </a:r>
                <a:endParaRPr lang="en-US" altLang="zh-TW" sz="1400" b="1" dirty="0">
                  <a:latin typeface="微軟正黑體" panose="020B0604030504040204" pitchFamily="34" charset="-120"/>
                  <a:ea typeface="微軟正黑體" panose="020B0604030504040204" pitchFamily="34" charset="-120"/>
                </a:endParaRPr>
              </a:p>
            </p:txBody>
          </p:sp>
        </p:grpSp>
        <p:cxnSp>
          <p:nvCxnSpPr>
            <p:cNvPr id="78" name="接點: 肘形 77">
              <a:extLst>
                <a:ext uri="{FF2B5EF4-FFF2-40B4-BE49-F238E27FC236}">
                  <a16:creationId xmlns:a16="http://schemas.microsoft.com/office/drawing/2014/main" id="{E81114D5-FA34-4442-8C44-D63F220C5773}"/>
                </a:ext>
              </a:extLst>
            </p:cNvPr>
            <p:cNvCxnSpPr>
              <a:cxnSpLocks/>
              <a:stCxn id="63" idx="3"/>
              <a:endCxn id="76" idx="1"/>
            </p:cNvCxnSpPr>
            <p:nvPr/>
          </p:nvCxnSpPr>
          <p:spPr>
            <a:xfrm flipV="1">
              <a:off x="5373133" y="2348696"/>
              <a:ext cx="1260187" cy="2338577"/>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矩形: 圓角 88">
              <a:extLst>
                <a:ext uri="{FF2B5EF4-FFF2-40B4-BE49-F238E27FC236}">
                  <a16:creationId xmlns:a16="http://schemas.microsoft.com/office/drawing/2014/main" id="{48533E43-E97F-4712-8C3E-B1B499DEA027}"/>
                </a:ext>
              </a:extLst>
            </p:cNvPr>
            <p:cNvSpPr/>
            <p:nvPr/>
          </p:nvSpPr>
          <p:spPr>
            <a:xfrm>
              <a:off x="9180861" y="2085742"/>
              <a:ext cx="1060786" cy="536510"/>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cxnSp>
          <p:nvCxnSpPr>
            <p:cNvPr id="91" name="直線單箭頭接點 90">
              <a:extLst>
                <a:ext uri="{FF2B5EF4-FFF2-40B4-BE49-F238E27FC236}">
                  <a16:creationId xmlns:a16="http://schemas.microsoft.com/office/drawing/2014/main" id="{57655DFB-E298-4D28-94C7-ABD3592A4A98}"/>
                </a:ext>
              </a:extLst>
            </p:cNvPr>
            <p:cNvCxnSpPr>
              <a:cxnSpLocks/>
              <a:stCxn id="76" idx="3"/>
              <a:endCxn id="89" idx="1"/>
            </p:cNvCxnSpPr>
            <p:nvPr/>
          </p:nvCxnSpPr>
          <p:spPr>
            <a:xfrm>
              <a:off x="8647868" y="2348696"/>
              <a:ext cx="532993" cy="530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6604FA6A-C245-4542-81BA-0AA489FA29C4}"/>
                </a:ext>
              </a:extLst>
            </p:cNvPr>
            <p:cNvSpPr txBox="1"/>
            <p:nvPr/>
          </p:nvSpPr>
          <p:spPr>
            <a:xfrm>
              <a:off x="8555452" y="2019146"/>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94" name="矩形: 圓角 93">
              <a:extLst>
                <a:ext uri="{FF2B5EF4-FFF2-40B4-BE49-F238E27FC236}">
                  <a16:creationId xmlns:a16="http://schemas.microsoft.com/office/drawing/2014/main" id="{6707A7EC-C6B4-42E5-A1C1-37401D0ED1F0}"/>
                </a:ext>
              </a:extLst>
            </p:cNvPr>
            <p:cNvSpPr/>
            <p:nvPr/>
          </p:nvSpPr>
          <p:spPr>
            <a:xfrm>
              <a:off x="7010500" y="2939526"/>
              <a:ext cx="1260187" cy="40815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組合字串</a:t>
              </a:r>
            </a:p>
          </p:txBody>
        </p:sp>
        <p:cxnSp>
          <p:nvCxnSpPr>
            <p:cNvPr id="95" name="直線單箭頭接點 94">
              <a:extLst>
                <a:ext uri="{FF2B5EF4-FFF2-40B4-BE49-F238E27FC236}">
                  <a16:creationId xmlns:a16="http://schemas.microsoft.com/office/drawing/2014/main" id="{2859D199-C2BE-4875-A5CD-3D2247F4D68C}"/>
                </a:ext>
              </a:extLst>
            </p:cNvPr>
            <p:cNvCxnSpPr>
              <a:cxnSpLocks/>
              <a:stCxn id="76" idx="2"/>
              <a:endCxn id="94" idx="0"/>
            </p:cNvCxnSpPr>
            <p:nvPr/>
          </p:nvCxnSpPr>
          <p:spPr>
            <a:xfrm>
              <a:off x="7640594" y="2733897"/>
              <a:ext cx="0" cy="20562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D97FD181-072E-48B9-89FB-6B99FFBB45A1}"/>
                </a:ext>
              </a:extLst>
            </p:cNvPr>
            <p:cNvSpPr/>
            <p:nvPr/>
          </p:nvSpPr>
          <p:spPr>
            <a:xfrm>
              <a:off x="7010499" y="3563909"/>
              <a:ext cx="1260187" cy="59261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讀出</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zh-TW" altLang="en-US" sz="1400" b="1" dirty="0">
                  <a:solidFill>
                    <a:schemeClr val="tx1"/>
                  </a:solidFill>
                  <a:latin typeface="微軟正黑體" panose="020B0604030504040204" pitchFamily="34" charset="-120"/>
                  <a:ea typeface="微軟正黑體" panose="020B0604030504040204" pitchFamily="34" charset="-120"/>
                </a:rPr>
                <a:t>年月日之</a:t>
              </a:r>
              <a:r>
                <a:rPr lang="en-US" altLang="zh-TW" sz="1400" b="1" dirty="0">
                  <a:solidFill>
                    <a:schemeClr val="tx1"/>
                  </a:solidFill>
                  <a:latin typeface="微軟正黑體" panose="020B0604030504040204" pitchFamily="34" charset="-120"/>
                  <a:ea typeface="微軟正黑體" panose="020B0604030504040204" pitchFamily="34" charset="-120"/>
                </a:rPr>
                <a:t>TXT</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cxnSp>
          <p:nvCxnSpPr>
            <p:cNvPr id="98" name="直線單箭頭接點 97">
              <a:extLst>
                <a:ext uri="{FF2B5EF4-FFF2-40B4-BE49-F238E27FC236}">
                  <a16:creationId xmlns:a16="http://schemas.microsoft.com/office/drawing/2014/main" id="{69DE919B-CC49-43E2-86D6-82277818021A}"/>
                </a:ext>
              </a:extLst>
            </p:cNvPr>
            <p:cNvCxnSpPr>
              <a:cxnSpLocks/>
              <a:stCxn id="94" idx="2"/>
              <a:endCxn id="97" idx="0"/>
            </p:cNvCxnSpPr>
            <p:nvPr/>
          </p:nvCxnSpPr>
          <p:spPr>
            <a:xfrm flipH="1">
              <a:off x="7640593" y="3347676"/>
              <a:ext cx="1" cy="21623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CE9B6754-62AB-4FB1-A232-5C1B0D94AE41}"/>
                </a:ext>
              </a:extLst>
            </p:cNvPr>
            <p:cNvCxnSpPr>
              <a:cxnSpLocks/>
              <a:stCxn id="97" idx="2"/>
              <a:endCxn id="101" idx="0"/>
            </p:cNvCxnSpPr>
            <p:nvPr/>
          </p:nvCxnSpPr>
          <p:spPr>
            <a:xfrm>
              <a:off x="7640593" y="4156521"/>
              <a:ext cx="0" cy="22859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8231E8CE-6BE6-47B3-88B8-0364DE0237CF}"/>
                </a:ext>
              </a:extLst>
            </p:cNvPr>
            <p:cNvSpPr txBox="1"/>
            <p:nvPr/>
          </p:nvSpPr>
          <p:spPr>
            <a:xfrm>
              <a:off x="7630424" y="2617628"/>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grpSp>
      <p:grpSp>
        <p:nvGrpSpPr>
          <p:cNvPr id="110" name="群組 109">
            <a:extLst>
              <a:ext uri="{FF2B5EF4-FFF2-40B4-BE49-F238E27FC236}">
                <a16:creationId xmlns:a16="http://schemas.microsoft.com/office/drawing/2014/main" id="{824374DA-45FC-4509-B529-90E7DF62550D}"/>
              </a:ext>
            </a:extLst>
          </p:cNvPr>
          <p:cNvGrpSpPr/>
          <p:nvPr/>
        </p:nvGrpSpPr>
        <p:grpSpPr>
          <a:xfrm>
            <a:off x="-53340" y="-10175"/>
            <a:ext cx="12245340" cy="971809"/>
            <a:chOff x="0" y="-6069"/>
            <a:chExt cx="12192000" cy="971809"/>
          </a:xfrm>
        </p:grpSpPr>
        <p:pic>
          <p:nvPicPr>
            <p:cNvPr id="111" name="圖片 110">
              <a:extLst>
                <a:ext uri="{FF2B5EF4-FFF2-40B4-BE49-F238E27FC236}">
                  <a16:creationId xmlns:a16="http://schemas.microsoft.com/office/drawing/2014/main" id="{6757CE94-DF41-4AAB-AEDB-D65AFD683DE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12" name="圖片 111">
              <a:extLst>
                <a:ext uri="{FF2B5EF4-FFF2-40B4-BE49-F238E27FC236}">
                  <a16:creationId xmlns:a16="http://schemas.microsoft.com/office/drawing/2014/main" id="{1524D362-F5BB-4CFB-970C-D7E9680508E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598285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43</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封包架構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sp>
        <p:nvSpPr>
          <p:cNvPr id="101" name="矩形: 圓角 100">
            <a:extLst>
              <a:ext uri="{FF2B5EF4-FFF2-40B4-BE49-F238E27FC236}">
                <a16:creationId xmlns:a16="http://schemas.microsoft.com/office/drawing/2014/main" id="{9054B8B2-E691-4673-A5BB-2AE4BB032E27}"/>
              </a:ext>
            </a:extLst>
          </p:cNvPr>
          <p:cNvSpPr/>
          <p:nvPr/>
        </p:nvSpPr>
        <p:spPr>
          <a:xfrm>
            <a:off x="6207311" y="1667847"/>
            <a:ext cx="1260187" cy="59261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讀檔字元</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C=</a:t>
            </a:r>
            <a:r>
              <a:rPr lang="zh-TW" altLang="en-US" sz="1400" b="1" dirty="0">
                <a:solidFill>
                  <a:schemeClr val="tx1"/>
                </a:solidFill>
                <a:latin typeface="微軟正黑體" panose="020B0604030504040204" pitchFamily="34" charset="-120"/>
                <a:ea typeface="微軟正黑體" panose="020B0604030504040204" pitchFamily="34" charset="-120"/>
              </a:rPr>
              <a:t>字元</a:t>
            </a:r>
          </a:p>
        </p:txBody>
      </p:sp>
      <p:grpSp>
        <p:nvGrpSpPr>
          <p:cNvPr id="164" name="群組 163">
            <a:extLst>
              <a:ext uri="{FF2B5EF4-FFF2-40B4-BE49-F238E27FC236}">
                <a16:creationId xmlns:a16="http://schemas.microsoft.com/office/drawing/2014/main" id="{EC0FF5F3-5D6C-4F91-9DEA-739F6F67E7F1}"/>
              </a:ext>
            </a:extLst>
          </p:cNvPr>
          <p:cNvGrpSpPr/>
          <p:nvPr/>
        </p:nvGrpSpPr>
        <p:grpSpPr>
          <a:xfrm>
            <a:off x="2306829" y="1760078"/>
            <a:ext cx="8847919" cy="4134672"/>
            <a:chOff x="2306829" y="1760078"/>
            <a:chExt cx="8847919" cy="4134672"/>
          </a:xfrm>
        </p:grpSpPr>
        <p:sp>
          <p:nvSpPr>
            <p:cNvPr id="105" name="矩形: 圓角 104">
              <a:extLst>
                <a:ext uri="{FF2B5EF4-FFF2-40B4-BE49-F238E27FC236}">
                  <a16:creationId xmlns:a16="http://schemas.microsoft.com/office/drawing/2014/main" id="{E8C9B986-CD0F-4692-AF65-35A7EEE95853}"/>
                </a:ext>
              </a:extLst>
            </p:cNvPr>
            <p:cNvSpPr/>
            <p:nvPr/>
          </p:nvSpPr>
          <p:spPr>
            <a:xfrm>
              <a:off x="8515649" y="1760078"/>
              <a:ext cx="1260187" cy="40815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S+C</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grpSp>
          <p:nvGrpSpPr>
            <p:cNvPr id="106" name="群組 105">
              <a:extLst>
                <a:ext uri="{FF2B5EF4-FFF2-40B4-BE49-F238E27FC236}">
                  <a16:creationId xmlns:a16="http://schemas.microsoft.com/office/drawing/2014/main" id="{FC722898-2B4E-4282-84C8-68D8EBF637FF}"/>
                </a:ext>
              </a:extLst>
            </p:cNvPr>
            <p:cNvGrpSpPr/>
            <p:nvPr/>
          </p:nvGrpSpPr>
          <p:grpSpPr>
            <a:xfrm>
              <a:off x="6028029" y="2453057"/>
              <a:ext cx="1628715" cy="592612"/>
              <a:chOff x="6782932" y="5706671"/>
              <a:chExt cx="1294567" cy="770402"/>
            </a:xfrm>
          </p:grpSpPr>
          <p:sp>
            <p:nvSpPr>
              <p:cNvPr id="107" name="流程圖: 決策 106">
                <a:extLst>
                  <a:ext uri="{FF2B5EF4-FFF2-40B4-BE49-F238E27FC236}">
                    <a16:creationId xmlns:a16="http://schemas.microsoft.com/office/drawing/2014/main" id="{BBD16645-EE0D-4648-B819-48FB836ADAA5}"/>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08" name="文字方塊 107">
                <a:extLst>
                  <a:ext uri="{FF2B5EF4-FFF2-40B4-BE49-F238E27FC236}">
                    <a16:creationId xmlns:a16="http://schemas.microsoft.com/office/drawing/2014/main" id="{923DCB3F-EC7F-4CB1-A39A-AF636E6433F5}"/>
                  </a:ext>
                </a:extLst>
              </p:cNvPr>
              <p:cNvSpPr txBox="1"/>
              <p:nvPr/>
            </p:nvSpPr>
            <p:spPr>
              <a:xfrm>
                <a:off x="6950345" y="5870056"/>
                <a:ext cx="1102242" cy="400113"/>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p>
            </p:txBody>
          </p:sp>
        </p:grpSp>
        <p:grpSp>
          <p:nvGrpSpPr>
            <p:cNvPr id="36" name="群組 35">
              <a:extLst>
                <a:ext uri="{FF2B5EF4-FFF2-40B4-BE49-F238E27FC236}">
                  <a16:creationId xmlns:a16="http://schemas.microsoft.com/office/drawing/2014/main" id="{AFE31059-98F8-4E9D-90CD-99B468D074B9}"/>
                </a:ext>
              </a:extLst>
            </p:cNvPr>
            <p:cNvGrpSpPr/>
            <p:nvPr/>
          </p:nvGrpSpPr>
          <p:grpSpPr>
            <a:xfrm>
              <a:off x="8348727" y="2453057"/>
              <a:ext cx="1628717" cy="592612"/>
              <a:chOff x="6782932" y="5706671"/>
              <a:chExt cx="1294568" cy="770402"/>
            </a:xfrm>
          </p:grpSpPr>
          <p:sp>
            <p:nvSpPr>
              <p:cNvPr id="41" name="流程圖: 決策 40">
                <a:extLst>
                  <a:ext uri="{FF2B5EF4-FFF2-40B4-BE49-F238E27FC236}">
                    <a16:creationId xmlns:a16="http://schemas.microsoft.com/office/drawing/2014/main" id="{E06DDEF5-982E-49FF-A395-EA5346D6ABB9}"/>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7E846FB7-62A1-47C2-8862-ACD4A9141513}"/>
                  </a:ext>
                </a:extLst>
              </p:cNvPr>
              <p:cNvSpPr txBox="1"/>
              <p:nvPr/>
            </p:nvSpPr>
            <p:spPr>
              <a:xfrm>
                <a:off x="6878495" y="5870056"/>
                <a:ext cx="1199005" cy="400113"/>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==‘\n’</a:t>
                </a:r>
              </a:p>
            </p:txBody>
          </p:sp>
        </p:grpSp>
        <p:sp>
          <p:nvSpPr>
            <p:cNvPr id="43" name="矩形: 圓角 42">
              <a:extLst>
                <a:ext uri="{FF2B5EF4-FFF2-40B4-BE49-F238E27FC236}">
                  <a16:creationId xmlns:a16="http://schemas.microsoft.com/office/drawing/2014/main" id="{056AD8A9-BDAC-4C5D-A105-EC7937BB3AA7}"/>
                </a:ext>
              </a:extLst>
            </p:cNvPr>
            <p:cNvSpPr/>
            <p:nvPr/>
          </p:nvSpPr>
          <p:spPr>
            <a:xfrm>
              <a:off x="4016270" y="2481108"/>
              <a:ext cx="1060786" cy="536510"/>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sp>
          <p:nvSpPr>
            <p:cNvPr id="45" name="矩形: 圓角 44">
              <a:extLst>
                <a:ext uri="{FF2B5EF4-FFF2-40B4-BE49-F238E27FC236}">
                  <a16:creationId xmlns:a16="http://schemas.microsoft.com/office/drawing/2014/main" id="{C75DD7BF-B5F3-43E0-8BBC-4A41C5034F1A}"/>
                </a:ext>
              </a:extLst>
            </p:cNvPr>
            <p:cNvSpPr/>
            <p:nvPr/>
          </p:nvSpPr>
          <p:spPr>
            <a:xfrm>
              <a:off x="7876532" y="3293428"/>
              <a:ext cx="2597812" cy="99435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TF=</a:t>
              </a:r>
              <a:r>
                <a:rPr lang="en-US" altLang="zh-TW" sz="1400" b="1" dirty="0" err="1">
                  <a:solidFill>
                    <a:schemeClr val="tx1"/>
                  </a:solidFill>
                  <a:latin typeface="微軟正黑體" panose="020B0604030504040204" pitchFamily="34" charset="-120"/>
                  <a:ea typeface="微軟正黑體" panose="020B0604030504040204" pitchFamily="34" charset="-120"/>
                </a:rPr>
                <a:t>s.sub</a:t>
              </a:r>
              <a:r>
                <a:rPr lang="en-US" altLang="zh-TW" sz="1400" b="1" dirty="0">
                  <a:solidFill>
                    <a:schemeClr val="tx1"/>
                  </a:solidFill>
                  <a:latin typeface="微軟正黑體" panose="020B0604030504040204" pitchFamily="34" charset="-120"/>
                  <a:ea typeface="微軟正黑體" panose="020B0604030504040204" pitchFamily="34" charset="-120"/>
                </a:rPr>
                <a:t>(1,2)</a:t>
              </a:r>
              <a:r>
                <a:rPr lang="zh-TW" altLang="en-US" sz="1400" b="1" dirty="0">
                  <a:solidFill>
                    <a:schemeClr val="tx1"/>
                  </a:solidFill>
                  <a:latin typeface="微軟正黑體" panose="020B0604030504040204" pitchFamily="34" charset="-120"/>
                  <a:ea typeface="微軟正黑體" panose="020B0604030504040204" pitchFamily="34" charset="-120"/>
                </a:rPr>
                <a:t>為時間之狀態</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TD=</a:t>
              </a:r>
              <a:r>
                <a:rPr lang="en-US" altLang="zh-TW" sz="1400" b="1" dirty="0" err="1">
                  <a:solidFill>
                    <a:schemeClr val="tx1"/>
                  </a:solidFill>
                  <a:latin typeface="微軟正黑體" panose="020B0604030504040204" pitchFamily="34" charset="-120"/>
                  <a:ea typeface="微軟正黑體" panose="020B0604030504040204" pitchFamily="34" charset="-120"/>
                </a:rPr>
                <a:t>s.sub</a:t>
              </a:r>
              <a:r>
                <a:rPr lang="en-US" altLang="zh-TW" sz="1400" b="1" dirty="0">
                  <a:solidFill>
                    <a:schemeClr val="tx1"/>
                  </a:solidFill>
                  <a:latin typeface="微軟正黑體" panose="020B0604030504040204" pitchFamily="34" charset="-120"/>
                  <a:ea typeface="微軟正黑體" panose="020B0604030504040204" pitchFamily="34" charset="-120"/>
                </a:rPr>
                <a:t>(2.6)</a:t>
              </a:r>
              <a:r>
                <a:rPr lang="zh-TW" altLang="en-US" sz="1400" b="1" dirty="0">
                  <a:solidFill>
                    <a:schemeClr val="tx1"/>
                  </a:solidFill>
                  <a:latin typeface="微軟正黑體" panose="020B0604030504040204" pitchFamily="34" charset="-120"/>
                  <a:ea typeface="微軟正黑體" panose="020B0604030504040204" pitchFamily="34" charset="-120"/>
                </a:rPr>
                <a:t>為時間</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時分</a:t>
              </a:r>
              <a:r>
                <a:rPr lang="en-US" altLang="zh-TW" sz="1400" b="1" dirty="0">
                  <a:solidFill>
                    <a:schemeClr val="tx1"/>
                  </a:solidFill>
                  <a:latin typeface="微軟正黑體" panose="020B0604030504040204" pitchFamily="34" charset="-120"/>
                  <a:ea typeface="微軟正黑體" panose="020B0604030504040204" pitchFamily="34" charset="-120"/>
                </a:rPr>
                <a:t>)</a:t>
              </a:r>
            </a:p>
            <a:p>
              <a:pPr algn="ctr"/>
              <a:r>
                <a:rPr lang="en-US" altLang="zh-TW" sz="1400" b="1" dirty="0">
                  <a:solidFill>
                    <a:schemeClr val="tx1"/>
                  </a:solidFill>
                  <a:latin typeface="微軟正黑體" panose="020B0604030504040204" pitchFamily="34" charset="-120"/>
                  <a:ea typeface="微軟正黑體" panose="020B0604030504040204" pitchFamily="34" charset="-120"/>
                </a:rPr>
                <a:t>TM=</a:t>
              </a:r>
              <a:r>
                <a:rPr lang="en-US" altLang="zh-TW" sz="1400" b="1" dirty="0" err="1">
                  <a:solidFill>
                    <a:schemeClr val="tx1"/>
                  </a:solidFill>
                  <a:latin typeface="微軟正黑體" panose="020B0604030504040204" pitchFamily="34" charset="-120"/>
                  <a:ea typeface="微軟正黑體" panose="020B0604030504040204" pitchFamily="34" charset="-120"/>
                </a:rPr>
                <a:t>s.sub</a:t>
              </a:r>
              <a:r>
                <a:rPr lang="en-US" altLang="zh-TW" sz="1400" b="1" dirty="0">
                  <a:solidFill>
                    <a:schemeClr val="tx1"/>
                  </a:solidFill>
                  <a:latin typeface="微軟正黑體" panose="020B0604030504040204" pitchFamily="34" charset="-120"/>
                  <a:ea typeface="微軟正黑體" panose="020B0604030504040204" pitchFamily="34" charset="-120"/>
                </a:rPr>
                <a:t>(2.8)</a:t>
              </a:r>
              <a:r>
                <a:rPr lang="zh-TW" altLang="en-US" sz="1400" b="1" dirty="0">
                  <a:solidFill>
                    <a:schemeClr val="tx1"/>
                  </a:solidFill>
                  <a:latin typeface="微軟正黑體" panose="020B0604030504040204" pitchFamily="34" charset="-120"/>
                  <a:ea typeface="微軟正黑體" panose="020B0604030504040204" pitchFamily="34" charset="-120"/>
                </a:rPr>
                <a:t>為時間</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事項</a:t>
              </a:r>
            </a:p>
          </p:txBody>
        </p:sp>
        <p:grpSp>
          <p:nvGrpSpPr>
            <p:cNvPr id="46" name="群組 45">
              <a:extLst>
                <a:ext uri="{FF2B5EF4-FFF2-40B4-BE49-F238E27FC236}">
                  <a16:creationId xmlns:a16="http://schemas.microsoft.com/office/drawing/2014/main" id="{A0B4E2CF-999F-47F5-91D7-9D7F2C7E1618}"/>
                </a:ext>
              </a:extLst>
            </p:cNvPr>
            <p:cNvGrpSpPr/>
            <p:nvPr/>
          </p:nvGrpSpPr>
          <p:grpSpPr>
            <a:xfrm>
              <a:off x="4677639" y="3320674"/>
              <a:ext cx="2014548" cy="940712"/>
              <a:chOff x="6782931" y="5706671"/>
              <a:chExt cx="1601243" cy="940712"/>
            </a:xfrm>
          </p:grpSpPr>
          <p:sp>
            <p:nvSpPr>
              <p:cNvPr id="47" name="流程圖: 決策 46">
                <a:extLst>
                  <a:ext uri="{FF2B5EF4-FFF2-40B4-BE49-F238E27FC236}">
                    <a16:creationId xmlns:a16="http://schemas.microsoft.com/office/drawing/2014/main" id="{D255853E-7F07-4489-BB77-47267E5ACDD6}"/>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4070E537-267F-4A1A-9186-1B687198AEB4}"/>
                  </a:ext>
                </a:extLst>
              </p:cNvPr>
              <p:cNvSpPr txBox="1"/>
              <p:nvPr/>
            </p:nvSpPr>
            <p:spPr>
              <a:xfrm>
                <a:off x="6915319" y="5878346"/>
                <a:ext cx="1374754"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TF==“1”</a:t>
                </a:r>
              </a:p>
              <a:p>
                <a:pPr algn="ctr"/>
                <a:r>
                  <a:rPr lang="zh-TW" altLang="en-US" sz="1400" b="1" dirty="0">
                    <a:latin typeface="微軟正黑體" panose="020B0604030504040204" pitchFamily="34" charset="-120"/>
                    <a:ea typeface="微軟正黑體" panose="020B0604030504040204" pitchFamily="34" charset="-120"/>
                  </a:rPr>
                  <a:t>是否為等待提醒</a:t>
                </a:r>
                <a:endParaRPr lang="en-US" altLang="zh-TW" sz="1400" b="1" dirty="0">
                  <a:latin typeface="微軟正黑體" panose="020B0604030504040204" pitchFamily="34" charset="-120"/>
                  <a:ea typeface="微軟正黑體" panose="020B0604030504040204" pitchFamily="34" charset="-120"/>
                </a:endParaRPr>
              </a:p>
            </p:txBody>
          </p:sp>
        </p:grpSp>
        <p:sp>
          <p:nvSpPr>
            <p:cNvPr id="49" name="矩形: 圓角 48">
              <a:extLst>
                <a:ext uri="{FF2B5EF4-FFF2-40B4-BE49-F238E27FC236}">
                  <a16:creationId xmlns:a16="http://schemas.microsoft.com/office/drawing/2014/main" id="{4431BAF5-E0A0-477D-B909-678F9946AA2F}"/>
                </a:ext>
              </a:extLst>
            </p:cNvPr>
            <p:cNvSpPr/>
            <p:nvPr/>
          </p:nvSpPr>
          <p:spPr>
            <a:xfrm>
              <a:off x="2385338" y="3582705"/>
              <a:ext cx="1260187" cy="40815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cxnSp>
          <p:nvCxnSpPr>
            <p:cNvPr id="50" name="直線單箭頭接點 49">
              <a:extLst>
                <a:ext uri="{FF2B5EF4-FFF2-40B4-BE49-F238E27FC236}">
                  <a16:creationId xmlns:a16="http://schemas.microsoft.com/office/drawing/2014/main" id="{AE1F8045-42BD-48EA-9B48-70BB79FE2B06}"/>
                </a:ext>
              </a:extLst>
            </p:cNvPr>
            <p:cNvCxnSpPr>
              <a:cxnSpLocks/>
              <a:stCxn id="107" idx="1"/>
              <a:endCxn id="43" idx="3"/>
            </p:cNvCxnSpPr>
            <p:nvPr/>
          </p:nvCxnSpPr>
          <p:spPr>
            <a:xfrm flipH="1">
              <a:off x="5077056" y="2749363"/>
              <a:ext cx="95097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接點: 肘形 53">
              <a:extLst>
                <a:ext uri="{FF2B5EF4-FFF2-40B4-BE49-F238E27FC236}">
                  <a16:creationId xmlns:a16="http://schemas.microsoft.com/office/drawing/2014/main" id="{0920C2B3-E716-488F-BD91-A7C06F85C1BA}"/>
                </a:ext>
              </a:extLst>
            </p:cNvPr>
            <p:cNvCxnSpPr>
              <a:cxnSpLocks/>
              <a:stCxn id="49" idx="0"/>
              <a:endCxn id="101" idx="1"/>
            </p:cNvCxnSpPr>
            <p:nvPr/>
          </p:nvCxnSpPr>
          <p:spPr>
            <a:xfrm rot="5400000" flipH="1" flipV="1">
              <a:off x="3802095" y="1177490"/>
              <a:ext cx="1618552" cy="3191879"/>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A5E50347-65C4-4C79-8EB5-DEB1BF72C99A}"/>
                </a:ext>
              </a:extLst>
            </p:cNvPr>
            <p:cNvCxnSpPr>
              <a:cxnSpLocks/>
              <a:stCxn id="101" idx="2"/>
              <a:endCxn id="107" idx="0"/>
            </p:cNvCxnSpPr>
            <p:nvPr/>
          </p:nvCxnSpPr>
          <p:spPr>
            <a:xfrm>
              <a:off x="6837405" y="2260459"/>
              <a:ext cx="4982" cy="19259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2A0C719-1F91-49E1-B677-202C9440FA65}"/>
                </a:ext>
              </a:extLst>
            </p:cNvPr>
            <p:cNvCxnSpPr>
              <a:cxnSpLocks/>
              <a:stCxn id="105" idx="1"/>
              <a:endCxn id="101" idx="3"/>
            </p:cNvCxnSpPr>
            <p:nvPr/>
          </p:nvCxnSpPr>
          <p:spPr>
            <a:xfrm flipH="1">
              <a:off x="7467498" y="1964153"/>
              <a:ext cx="10481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C18DABDA-631D-442D-8F67-10F71B1EDBDF}"/>
                </a:ext>
              </a:extLst>
            </p:cNvPr>
            <p:cNvCxnSpPr>
              <a:cxnSpLocks/>
              <a:stCxn id="41" idx="0"/>
              <a:endCxn id="105" idx="2"/>
            </p:cNvCxnSpPr>
            <p:nvPr/>
          </p:nvCxnSpPr>
          <p:spPr>
            <a:xfrm flipH="1" flipV="1">
              <a:off x="9145743" y="2168228"/>
              <a:ext cx="17342" cy="28482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E0C0638D-DF3C-43D7-86E2-4A3714FD6F16}"/>
                </a:ext>
              </a:extLst>
            </p:cNvPr>
            <p:cNvCxnSpPr>
              <a:cxnSpLocks/>
              <a:stCxn id="108" idx="3"/>
              <a:endCxn id="41" idx="1"/>
            </p:cNvCxnSpPr>
            <p:nvPr/>
          </p:nvCxnSpPr>
          <p:spPr>
            <a:xfrm>
              <a:off x="7625402" y="2732626"/>
              <a:ext cx="723325" cy="1673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FFC01EED-22C9-426C-AE60-299F02B4B091}"/>
                </a:ext>
              </a:extLst>
            </p:cNvPr>
            <p:cNvCxnSpPr>
              <a:cxnSpLocks/>
              <a:stCxn id="41" idx="2"/>
              <a:endCxn id="45" idx="0"/>
            </p:cNvCxnSpPr>
            <p:nvPr/>
          </p:nvCxnSpPr>
          <p:spPr>
            <a:xfrm>
              <a:off x="9163085" y="3045669"/>
              <a:ext cx="12353" cy="24775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918DC326-8237-4EAC-94B3-157FF4236E6C}"/>
                </a:ext>
              </a:extLst>
            </p:cNvPr>
            <p:cNvCxnSpPr>
              <a:cxnSpLocks/>
              <a:stCxn id="47" idx="1"/>
              <a:endCxn id="49" idx="3"/>
            </p:cNvCxnSpPr>
            <p:nvPr/>
          </p:nvCxnSpPr>
          <p:spPr>
            <a:xfrm flipH="1" flipV="1">
              <a:off x="3645525" y="3786780"/>
              <a:ext cx="1032114" cy="425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C9EDE7F-7AC0-46C8-B618-5763DFE71457}"/>
                </a:ext>
              </a:extLst>
            </p:cNvPr>
            <p:cNvCxnSpPr>
              <a:cxnSpLocks/>
              <a:stCxn id="45" idx="1"/>
              <a:endCxn id="47" idx="3"/>
            </p:cNvCxnSpPr>
            <p:nvPr/>
          </p:nvCxnSpPr>
          <p:spPr>
            <a:xfrm flipH="1">
              <a:off x="6692187" y="3790604"/>
              <a:ext cx="1184345" cy="42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7E14F355-147E-4D26-B1A8-F8FFD13EC2B4}"/>
                </a:ext>
              </a:extLst>
            </p:cNvPr>
            <p:cNvGrpSpPr/>
            <p:nvPr/>
          </p:nvGrpSpPr>
          <p:grpSpPr>
            <a:xfrm>
              <a:off x="4677639" y="4454414"/>
              <a:ext cx="2014548" cy="688895"/>
              <a:chOff x="6782931" y="5706671"/>
              <a:chExt cx="1601243" cy="688895"/>
            </a:xfrm>
          </p:grpSpPr>
          <p:sp>
            <p:nvSpPr>
              <p:cNvPr id="84" name="流程圖: 決策 83">
                <a:extLst>
                  <a:ext uri="{FF2B5EF4-FFF2-40B4-BE49-F238E27FC236}">
                    <a16:creationId xmlns:a16="http://schemas.microsoft.com/office/drawing/2014/main" id="{3ADE27F9-4A91-4D07-8342-C7A33084EF8C}"/>
                  </a:ext>
                </a:extLst>
              </p:cNvPr>
              <p:cNvSpPr/>
              <p:nvPr/>
            </p:nvSpPr>
            <p:spPr>
              <a:xfrm>
                <a:off x="6782931" y="5706671"/>
                <a:ext cx="1601243" cy="688895"/>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85" name="文字方塊 84">
                <a:extLst>
                  <a:ext uri="{FF2B5EF4-FFF2-40B4-BE49-F238E27FC236}">
                    <a16:creationId xmlns:a16="http://schemas.microsoft.com/office/drawing/2014/main" id="{420020BD-9BA7-40C4-B219-8288E541AE3F}"/>
                  </a:ext>
                </a:extLst>
              </p:cNvPr>
              <p:cNvSpPr txBox="1"/>
              <p:nvPr/>
            </p:nvSpPr>
            <p:spPr>
              <a:xfrm>
                <a:off x="6915319" y="5791847"/>
                <a:ext cx="1374754"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TD&lt;T(</a:t>
                </a:r>
                <a:r>
                  <a:rPr lang="zh-TW" altLang="en-US" sz="1400" b="1" dirty="0">
                    <a:latin typeface="微軟正黑體" panose="020B0604030504040204" pitchFamily="34" charset="-120"/>
                    <a:ea typeface="微軟正黑體" panose="020B0604030504040204" pitchFamily="34" charset="-120"/>
                  </a:rPr>
                  <a:t>時分</a:t>
                </a:r>
                <a:r>
                  <a:rPr lang="en-US" altLang="zh-TW" sz="1400" b="1" dirty="0">
                    <a:latin typeface="微軟正黑體" panose="020B0604030504040204" pitchFamily="34" charset="-120"/>
                    <a:ea typeface="微軟正黑體" panose="020B0604030504040204" pitchFamily="34" charset="-120"/>
                  </a:rPr>
                  <a:t>)</a:t>
                </a:r>
              </a:p>
              <a:p>
                <a:pPr algn="ctr"/>
                <a:r>
                  <a:rPr lang="zh-TW" altLang="en-US" sz="1400" b="1" dirty="0">
                    <a:latin typeface="微軟正黑體" panose="020B0604030504040204" pitchFamily="34" charset="-120"/>
                    <a:ea typeface="微軟正黑體" panose="020B0604030504040204" pitchFamily="34" charset="-120"/>
                  </a:rPr>
                  <a:t>是否已超時</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99" name="群組 98">
              <a:extLst>
                <a:ext uri="{FF2B5EF4-FFF2-40B4-BE49-F238E27FC236}">
                  <a16:creationId xmlns:a16="http://schemas.microsoft.com/office/drawing/2014/main" id="{757BA839-EE1D-4CB1-BF5B-837C7F9434C8}"/>
                </a:ext>
              </a:extLst>
            </p:cNvPr>
            <p:cNvGrpSpPr/>
            <p:nvPr/>
          </p:nvGrpSpPr>
          <p:grpSpPr>
            <a:xfrm>
              <a:off x="7074531" y="4492537"/>
              <a:ext cx="1628716" cy="592612"/>
              <a:chOff x="6782932" y="5706671"/>
              <a:chExt cx="1294567" cy="770402"/>
            </a:xfrm>
          </p:grpSpPr>
          <p:sp>
            <p:nvSpPr>
              <p:cNvPr id="100" name="流程圖: 決策 99">
                <a:extLst>
                  <a:ext uri="{FF2B5EF4-FFF2-40B4-BE49-F238E27FC236}">
                    <a16:creationId xmlns:a16="http://schemas.microsoft.com/office/drawing/2014/main" id="{4F07E5EF-FA69-4DDE-AAB2-878E24AA029D}"/>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03" name="文字方塊 102">
                <a:extLst>
                  <a:ext uri="{FF2B5EF4-FFF2-40B4-BE49-F238E27FC236}">
                    <a16:creationId xmlns:a16="http://schemas.microsoft.com/office/drawing/2014/main" id="{EEF53C43-F171-437A-98D8-3BBD18080D65}"/>
                  </a:ext>
                </a:extLst>
              </p:cNvPr>
              <p:cNvSpPr txBox="1"/>
              <p:nvPr/>
            </p:nvSpPr>
            <p:spPr>
              <a:xfrm>
                <a:off x="6930522" y="5875024"/>
                <a:ext cx="1012782" cy="400113"/>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TP</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p>
            </p:txBody>
          </p:sp>
        </p:grpSp>
        <p:grpSp>
          <p:nvGrpSpPr>
            <p:cNvPr id="104" name="群組 103">
              <a:extLst>
                <a:ext uri="{FF2B5EF4-FFF2-40B4-BE49-F238E27FC236}">
                  <a16:creationId xmlns:a16="http://schemas.microsoft.com/office/drawing/2014/main" id="{042E2173-5F97-4376-90A6-28B5FB963A6C}"/>
                </a:ext>
              </a:extLst>
            </p:cNvPr>
            <p:cNvGrpSpPr/>
            <p:nvPr/>
          </p:nvGrpSpPr>
          <p:grpSpPr>
            <a:xfrm>
              <a:off x="9526032" y="4492537"/>
              <a:ext cx="1628716" cy="592612"/>
              <a:chOff x="6782932" y="5706671"/>
              <a:chExt cx="1294567" cy="770402"/>
            </a:xfrm>
          </p:grpSpPr>
          <p:sp>
            <p:nvSpPr>
              <p:cNvPr id="109" name="流程圖: 決策 108">
                <a:extLst>
                  <a:ext uri="{FF2B5EF4-FFF2-40B4-BE49-F238E27FC236}">
                    <a16:creationId xmlns:a16="http://schemas.microsoft.com/office/drawing/2014/main" id="{73A73CEF-9A9B-4AAC-8EB6-4BC36B6F01A3}"/>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10" name="文字方塊 109">
                <a:extLst>
                  <a:ext uri="{FF2B5EF4-FFF2-40B4-BE49-F238E27FC236}">
                    <a16:creationId xmlns:a16="http://schemas.microsoft.com/office/drawing/2014/main" id="{5BB4147F-92DD-4FEA-A2EA-252A4D8ECAFF}"/>
                  </a:ext>
                </a:extLst>
              </p:cNvPr>
              <p:cNvSpPr txBox="1"/>
              <p:nvPr/>
            </p:nvSpPr>
            <p:spPr>
              <a:xfrm>
                <a:off x="7058604" y="5904838"/>
                <a:ext cx="766031" cy="400113"/>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TD</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&lt;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TP</a:t>
                </a:r>
              </a:p>
            </p:txBody>
          </p:sp>
        </p:grpSp>
        <p:cxnSp>
          <p:nvCxnSpPr>
            <p:cNvPr id="111" name="直線單箭頭接點 110">
              <a:extLst>
                <a:ext uri="{FF2B5EF4-FFF2-40B4-BE49-F238E27FC236}">
                  <a16:creationId xmlns:a16="http://schemas.microsoft.com/office/drawing/2014/main" id="{813C8BF0-A232-4645-AA89-3F6827519362}"/>
                </a:ext>
              </a:extLst>
            </p:cNvPr>
            <p:cNvCxnSpPr>
              <a:cxnSpLocks/>
              <a:stCxn id="47" idx="2"/>
              <a:endCxn id="84" idx="0"/>
            </p:cNvCxnSpPr>
            <p:nvPr/>
          </p:nvCxnSpPr>
          <p:spPr>
            <a:xfrm>
              <a:off x="5684913" y="4261386"/>
              <a:ext cx="0" cy="19302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矩形: 圓角 111">
              <a:extLst>
                <a:ext uri="{FF2B5EF4-FFF2-40B4-BE49-F238E27FC236}">
                  <a16:creationId xmlns:a16="http://schemas.microsoft.com/office/drawing/2014/main" id="{4778EF93-8F59-41B7-ACE1-FB2C850A1200}"/>
                </a:ext>
              </a:extLst>
            </p:cNvPr>
            <p:cNvSpPr/>
            <p:nvPr/>
          </p:nvSpPr>
          <p:spPr>
            <a:xfrm>
              <a:off x="2306829" y="4584768"/>
              <a:ext cx="1453478" cy="40815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刪除提醒模組</a:t>
              </a:r>
            </a:p>
          </p:txBody>
        </p:sp>
        <p:cxnSp>
          <p:nvCxnSpPr>
            <p:cNvPr id="113" name="直線單箭頭接點 112">
              <a:extLst>
                <a:ext uri="{FF2B5EF4-FFF2-40B4-BE49-F238E27FC236}">
                  <a16:creationId xmlns:a16="http://schemas.microsoft.com/office/drawing/2014/main" id="{DF1DEFA5-EEE8-40EC-BB8E-6746FE6739E0}"/>
                </a:ext>
              </a:extLst>
            </p:cNvPr>
            <p:cNvCxnSpPr>
              <a:cxnSpLocks/>
              <a:stCxn id="84" idx="1"/>
              <a:endCxn id="112" idx="3"/>
            </p:cNvCxnSpPr>
            <p:nvPr/>
          </p:nvCxnSpPr>
          <p:spPr>
            <a:xfrm flipH="1" flipV="1">
              <a:off x="3760307" y="4788843"/>
              <a:ext cx="917332" cy="1001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065A81-DCDE-45CD-A670-582CCFDDA15B}"/>
                </a:ext>
              </a:extLst>
            </p:cNvPr>
            <p:cNvCxnSpPr>
              <a:cxnSpLocks/>
              <a:stCxn id="84" idx="3"/>
              <a:endCxn id="100" idx="1"/>
            </p:cNvCxnSpPr>
            <p:nvPr/>
          </p:nvCxnSpPr>
          <p:spPr>
            <a:xfrm flipV="1">
              <a:off x="6692187" y="4788843"/>
              <a:ext cx="382343" cy="1001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985B5C9F-3A49-4C19-8EE0-80FA129AD000}"/>
                </a:ext>
              </a:extLst>
            </p:cNvPr>
            <p:cNvCxnSpPr>
              <a:cxnSpLocks/>
              <a:stCxn id="100" idx="3"/>
              <a:endCxn id="109" idx="1"/>
            </p:cNvCxnSpPr>
            <p:nvPr/>
          </p:nvCxnSpPr>
          <p:spPr>
            <a:xfrm>
              <a:off x="8703247" y="4788843"/>
              <a:ext cx="82278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矩形: 圓角 120">
              <a:extLst>
                <a:ext uri="{FF2B5EF4-FFF2-40B4-BE49-F238E27FC236}">
                  <a16:creationId xmlns:a16="http://schemas.microsoft.com/office/drawing/2014/main" id="{9073BB5B-B2B3-42BD-BBA0-2CF252D7E2E9}"/>
                </a:ext>
              </a:extLst>
            </p:cNvPr>
            <p:cNvSpPr/>
            <p:nvPr/>
          </p:nvSpPr>
          <p:spPr>
            <a:xfrm>
              <a:off x="7656744" y="5323366"/>
              <a:ext cx="2936746" cy="40815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TP=TM</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cxnSp>
          <p:nvCxnSpPr>
            <p:cNvPr id="122" name="直線單箭頭接點 121">
              <a:extLst>
                <a:ext uri="{FF2B5EF4-FFF2-40B4-BE49-F238E27FC236}">
                  <a16:creationId xmlns:a16="http://schemas.microsoft.com/office/drawing/2014/main" id="{D6E812BB-ED98-4222-97D3-4478D60EADF6}"/>
                </a:ext>
              </a:extLst>
            </p:cNvPr>
            <p:cNvCxnSpPr>
              <a:cxnSpLocks/>
              <a:stCxn id="100" idx="2"/>
            </p:cNvCxnSpPr>
            <p:nvPr/>
          </p:nvCxnSpPr>
          <p:spPr>
            <a:xfrm>
              <a:off x="7888889" y="5085149"/>
              <a:ext cx="0" cy="23821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CB6DAAAB-6A0E-42BE-BE8B-562114E01B9E}"/>
                </a:ext>
              </a:extLst>
            </p:cNvPr>
            <p:cNvCxnSpPr>
              <a:cxnSpLocks/>
              <a:stCxn id="109" idx="2"/>
            </p:cNvCxnSpPr>
            <p:nvPr/>
          </p:nvCxnSpPr>
          <p:spPr>
            <a:xfrm>
              <a:off x="10340390" y="5085149"/>
              <a:ext cx="0" cy="23821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接點: 肘形 128">
              <a:extLst>
                <a:ext uri="{FF2B5EF4-FFF2-40B4-BE49-F238E27FC236}">
                  <a16:creationId xmlns:a16="http://schemas.microsoft.com/office/drawing/2014/main" id="{728135D0-0C92-4A1B-8DAD-BC2A82309E3F}"/>
                </a:ext>
              </a:extLst>
            </p:cNvPr>
            <p:cNvCxnSpPr>
              <a:cxnSpLocks/>
              <a:stCxn id="121" idx="1"/>
              <a:endCxn id="49" idx="1"/>
            </p:cNvCxnSpPr>
            <p:nvPr/>
          </p:nvCxnSpPr>
          <p:spPr>
            <a:xfrm rot="10800000">
              <a:off x="2385338" y="3786781"/>
              <a:ext cx="5271406" cy="1740661"/>
            </a:xfrm>
            <a:prstGeom prst="bentConnector3">
              <a:avLst>
                <a:gd name="adj1" fmla="val 10832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接點: 肘形 132">
              <a:extLst>
                <a:ext uri="{FF2B5EF4-FFF2-40B4-BE49-F238E27FC236}">
                  <a16:creationId xmlns:a16="http://schemas.microsoft.com/office/drawing/2014/main" id="{079021BB-4157-4F46-9794-5E72A70BD233}"/>
                </a:ext>
              </a:extLst>
            </p:cNvPr>
            <p:cNvCxnSpPr>
              <a:cxnSpLocks/>
              <a:stCxn id="109" idx="3"/>
              <a:endCxn id="49" idx="1"/>
            </p:cNvCxnSpPr>
            <p:nvPr/>
          </p:nvCxnSpPr>
          <p:spPr>
            <a:xfrm flipH="1" flipV="1">
              <a:off x="2385338" y="3786780"/>
              <a:ext cx="8769410" cy="1002063"/>
            </a:xfrm>
            <a:prstGeom prst="bentConnector5">
              <a:avLst>
                <a:gd name="adj1" fmla="val -2607"/>
                <a:gd name="adj2" fmla="val -108171"/>
                <a:gd name="adj3" fmla="val 10500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文字方塊 140">
              <a:extLst>
                <a:ext uri="{FF2B5EF4-FFF2-40B4-BE49-F238E27FC236}">
                  <a16:creationId xmlns:a16="http://schemas.microsoft.com/office/drawing/2014/main" id="{179CE7BC-6A87-4E51-B0E1-7DC3DDF1AD73}"/>
                </a:ext>
              </a:extLst>
            </p:cNvPr>
            <p:cNvSpPr txBox="1"/>
            <p:nvPr/>
          </p:nvSpPr>
          <p:spPr>
            <a:xfrm>
              <a:off x="5633271" y="5494640"/>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42" name="文字方塊 141">
              <a:extLst>
                <a:ext uri="{FF2B5EF4-FFF2-40B4-BE49-F238E27FC236}">
                  <a16:creationId xmlns:a16="http://schemas.microsoft.com/office/drawing/2014/main" id="{E649384F-78A1-41D9-B843-249928A902CF}"/>
                </a:ext>
              </a:extLst>
            </p:cNvPr>
            <p:cNvSpPr txBox="1"/>
            <p:nvPr/>
          </p:nvSpPr>
          <p:spPr>
            <a:xfrm>
              <a:off x="9262038" y="2915987"/>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43" name="文字方塊 142">
              <a:extLst>
                <a:ext uri="{FF2B5EF4-FFF2-40B4-BE49-F238E27FC236}">
                  <a16:creationId xmlns:a16="http://schemas.microsoft.com/office/drawing/2014/main" id="{981E0A5A-EFC9-4075-B8A5-9F7A1708CF2F}"/>
                </a:ext>
              </a:extLst>
            </p:cNvPr>
            <p:cNvSpPr txBox="1"/>
            <p:nvPr/>
          </p:nvSpPr>
          <p:spPr>
            <a:xfrm>
              <a:off x="8824039" y="4440038"/>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44" name="文字方塊 143">
              <a:extLst>
                <a:ext uri="{FF2B5EF4-FFF2-40B4-BE49-F238E27FC236}">
                  <a16:creationId xmlns:a16="http://schemas.microsoft.com/office/drawing/2014/main" id="{A328E4FF-E2C5-4BF9-8932-8A7BEF3B600F}"/>
                </a:ext>
              </a:extLst>
            </p:cNvPr>
            <p:cNvSpPr txBox="1"/>
            <p:nvPr/>
          </p:nvSpPr>
          <p:spPr>
            <a:xfrm>
              <a:off x="6589430" y="4384713"/>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45" name="文字方塊 144">
              <a:extLst>
                <a:ext uri="{FF2B5EF4-FFF2-40B4-BE49-F238E27FC236}">
                  <a16:creationId xmlns:a16="http://schemas.microsoft.com/office/drawing/2014/main" id="{410E7250-D8A7-4496-A9E4-999DEA59C482}"/>
                </a:ext>
              </a:extLst>
            </p:cNvPr>
            <p:cNvSpPr txBox="1"/>
            <p:nvPr/>
          </p:nvSpPr>
          <p:spPr>
            <a:xfrm>
              <a:off x="3905743" y="3356500"/>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46" name="文字方塊 145">
              <a:extLst>
                <a:ext uri="{FF2B5EF4-FFF2-40B4-BE49-F238E27FC236}">
                  <a16:creationId xmlns:a16="http://schemas.microsoft.com/office/drawing/2014/main" id="{CEDA0575-24BB-4E3C-B49B-FA14CCE8D6C1}"/>
                </a:ext>
              </a:extLst>
            </p:cNvPr>
            <p:cNvSpPr txBox="1"/>
            <p:nvPr/>
          </p:nvSpPr>
          <p:spPr>
            <a:xfrm>
              <a:off x="7688087" y="2348114"/>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53" name="文字方塊 152">
              <a:extLst>
                <a:ext uri="{FF2B5EF4-FFF2-40B4-BE49-F238E27FC236}">
                  <a16:creationId xmlns:a16="http://schemas.microsoft.com/office/drawing/2014/main" id="{EC5AA8AF-8B83-4293-A06C-B8759536DE27}"/>
                </a:ext>
              </a:extLst>
            </p:cNvPr>
            <p:cNvSpPr txBox="1"/>
            <p:nvPr/>
          </p:nvSpPr>
          <p:spPr>
            <a:xfrm>
              <a:off x="9249685" y="2165610"/>
              <a:ext cx="574040"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154" name="文字方塊 153">
              <a:extLst>
                <a:ext uri="{FF2B5EF4-FFF2-40B4-BE49-F238E27FC236}">
                  <a16:creationId xmlns:a16="http://schemas.microsoft.com/office/drawing/2014/main" id="{4BF0C2F3-87E4-4B20-9917-97CCAA06BC73}"/>
                </a:ext>
              </a:extLst>
            </p:cNvPr>
            <p:cNvSpPr txBox="1"/>
            <p:nvPr/>
          </p:nvSpPr>
          <p:spPr>
            <a:xfrm>
              <a:off x="10306470" y="4990911"/>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55" name="文字方塊 154">
              <a:extLst>
                <a:ext uri="{FF2B5EF4-FFF2-40B4-BE49-F238E27FC236}">
                  <a16:creationId xmlns:a16="http://schemas.microsoft.com/office/drawing/2014/main" id="{B57EB806-E668-437E-9E9E-129C50F8843C}"/>
                </a:ext>
              </a:extLst>
            </p:cNvPr>
            <p:cNvSpPr txBox="1"/>
            <p:nvPr/>
          </p:nvSpPr>
          <p:spPr>
            <a:xfrm>
              <a:off x="7888889" y="4983283"/>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56" name="文字方塊 155">
              <a:extLst>
                <a:ext uri="{FF2B5EF4-FFF2-40B4-BE49-F238E27FC236}">
                  <a16:creationId xmlns:a16="http://schemas.microsoft.com/office/drawing/2014/main" id="{8CD487BC-A9B0-446E-A31A-6B4211325E35}"/>
                </a:ext>
              </a:extLst>
            </p:cNvPr>
            <p:cNvSpPr txBox="1"/>
            <p:nvPr/>
          </p:nvSpPr>
          <p:spPr>
            <a:xfrm>
              <a:off x="3989993" y="4420068"/>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57" name="文字方塊 156">
              <a:extLst>
                <a:ext uri="{FF2B5EF4-FFF2-40B4-BE49-F238E27FC236}">
                  <a16:creationId xmlns:a16="http://schemas.microsoft.com/office/drawing/2014/main" id="{76BFAADE-4935-4B8D-8D89-32DB96B33457}"/>
                </a:ext>
              </a:extLst>
            </p:cNvPr>
            <p:cNvSpPr txBox="1"/>
            <p:nvPr/>
          </p:nvSpPr>
          <p:spPr>
            <a:xfrm>
              <a:off x="5317480" y="2401856"/>
              <a:ext cx="574040"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58" name="文字方塊 157">
              <a:extLst>
                <a:ext uri="{FF2B5EF4-FFF2-40B4-BE49-F238E27FC236}">
                  <a16:creationId xmlns:a16="http://schemas.microsoft.com/office/drawing/2014/main" id="{64593A6A-C658-4C80-BE06-9E10B164D164}"/>
                </a:ext>
              </a:extLst>
            </p:cNvPr>
            <p:cNvSpPr txBox="1"/>
            <p:nvPr/>
          </p:nvSpPr>
          <p:spPr>
            <a:xfrm>
              <a:off x="5763422" y="4164332"/>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grpSp>
      <p:grpSp>
        <p:nvGrpSpPr>
          <p:cNvPr id="160" name="群組 159">
            <a:extLst>
              <a:ext uri="{FF2B5EF4-FFF2-40B4-BE49-F238E27FC236}">
                <a16:creationId xmlns:a16="http://schemas.microsoft.com/office/drawing/2014/main" id="{D37CB7AB-056E-41AB-869C-29917504FD18}"/>
              </a:ext>
            </a:extLst>
          </p:cNvPr>
          <p:cNvGrpSpPr/>
          <p:nvPr/>
        </p:nvGrpSpPr>
        <p:grpSpPr>
          <a:xfrm>
            <a:off x="-53340" y="-10175"/>
            <a:ext cx="12245340" cy="971809"/>
            <a:chOff x="0" y="-6069"/>
            <a:chExt cx="12192000" cy="971809"/>
          </a:xfrm>
        </p:grpSpPr>
        <p:pic>
          <p:nvPicPr>
            <p:cNvPr id="161" name="圖片 160">
              <a:extLst>
                <a:ext uri="{FF2B5EF4-FFF2-40B4-BE49-F238E27FC236}">
                  <a16:creationId xmlns:a16="http://schemas.microsoft.com/office/drawing/2014/main" id="{4D53B092-9CD0-4DC3-B314-BF7947B901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62" name="圖片 161">
              <a:extLst>
                <a:ext uri="{FF2B5EF4-FFF2-40B4-BE49-F238E27FC236}">
                  <a16:creationId xmlns:a16="http://schemas.microsoft.com/office/drawing/2014/main" id="{4A11E079-8004-4DE9-8432-7442765525D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10633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wipe(up)">
                                      <p:cBhvr>
                                        <p:cTn id="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44</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功能架構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19" name="群組 18">
            <a:extLst>
              <a:ext uri="{FF2B5EF4-FFF2-40B4-BE49-F238E27FC236}">
                <a16:creationId xmlns:a16="http://schemas.microsoft.com/office/drawing/2014/main" id="{2306B2C4-2FA6-46C4-BBB5-71108846FBFD}"/>
              </a:ext>
            </a:extLst>
          </p:cNvPr>
          <p:cNvGrpSpPr/>
          <p:nvPr/>
        </p:nvGrpSpPr>
        <p:grpSpPr>
          <a:xfrm>
            <a:off x="888550" y="1803607"/>
            <a:ext cx="4844719" cy="4147385"/>
            <a:chOff x="888550" y="1803607"/>
            <a:chExt cx="4844719" cy="4147385"/>
          </a:xfrm>
        </p:grpSpPr>
        <p:sp>
          <p:nvSpPr>
            <p:cNvPr id="63" name="矩形: 圓角 62">
              <a:extLst>
                <a:ext uri="{FF2B5EF4-FFF2-40B4-BE49-F238E27FC236}">
                  <a16:creationId xmlns:a16="http://schemas.microsoft.com/office/drawing/2014/main" id="{C52E313B-78E4-4ECD-A3F5-BC700421EC16}"/>
                </a:ext>
              </a:extLst>
            </p:cNvPr>
            <p:cNvSpPr/>
            <p:nvPr/>
          </p:nvSpPr>
          <p:spPr>
            <a:xfrm>
              <a:off x="2268115" y="1803607"/>
              <a:ext cx="2148774"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rgbClr val="FF0000"/>
                  </a:solidFill>
                  <a:latin typeface="微軟正黑體" panose="020B0604030504040204" pitchFamily="34" charset="-120"/>
                  <a:ea typeface="微軟正黑體" panose="020B0604030504040204" pitchFamily="34" charset="-120"/>
                </a:rPr>
                <a:t>新增</a:t>
              </a:r>
              <a:r>
                <a:rPr lang="zh-TW" altLang="en-US" b="1" dirty="0">
                  <a:solidFill>
                    <a:schemeClr val="tx1"/>
                  </a:solidFill>
                  <a:latin typeface="微軟正黑體" panose="020B0604030504040204" pitchFamily="34" charset="-120"/>
                  <a:ea typeface="微軟正黑體" panose="020B0604030504040204" pitchFamily="34" charset="-120"/>
                </a:rPr>
                <a:t>時間模組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65" name="矩形: 圓角 64">
              <a:extLst>
                <a:ext uri="{FF2B5EF4-FFF2-40B4-BE49-F238E27FC236}">
                  <a16:creationId xmlns:a16="http://schemas.microsoft.com/office/drawing/2014/main" id="{04B925AD-972C-4A02-99C4-DA3B932FA421}"/>
                </a:ext>
              </a:extLst>
            </p:cNvPr>
            <p:cNvSpPr/>
            <p:nvPr/>
          </p:nvSpPr>
          <p:spPr>
            <a:xfrm>
              <a:off x="2597145" y="2663807"/>
              <a:ext cx="1490714" cy="899299"/>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D</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日期</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en-US" altLang="zh-TW" sz="1600" b="1" dirty="0">
                  <a:solidFill>
                    <a:schemeClr val="tx1"/>
                  </a:solidFill>
                  <a:latin typeface="微軟正黑體" panose="020B0604030504040204" pitchFamily="34" charset="-120"/>
                  <a:ea typeface="微軟正黑體" panose="020B0604030504040204" pitchFamily="34" charset="-120"/>
                </a:rPr>
                <a:t>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時間</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en-US" altLang="zh-TW" sz="1600" b="1" dirty="0">
                  <a:solidFill>
                    <a:schemeClr val="tx1"/>
                  </a:solidFill>
                  <a:latin typeface="微軟正黑體" panose="020B0604030504040204" pitchFamily="34" charset="-120"/>
                  <a:ea typeface="微軟正黑體" panose="020B0604030504040204" pitchFamily="34" charset="-120"/>
                </a:rPr>
                <a:t>N</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事項</a:t>
              </a:r>
            </a:p>
          </p:txBody>
        </p:sp>
        <p:grpSp>
          <p:nvGrpSpPr>
            <p:cNvPr id="66" name="群組 65">
              <a:extLst>
                <a:ext uri="{FF2B5EF4-FFF2-40B4-BE49-F238E27FC236}">
                  <a16:creationId xmlns:a16="http://schemas.microsoft.com/office/drawing/2014/main" id="{38DD23BB-2790-4313-8E53-A07E6EC2B5A4}"/>
                </a:ext>
              </a:extLst>
            </p:cNvPr>
            <p:cNvGrpSpPr/>
            <p:nvPr/>
          </p:nvGrpSpPr>
          <p:grpSpPr>
            <a:xfrm>
              <a:off x="2335228" y="3791040"/>
              <a:ext cx="2014548" cy="940712"/>
              <a:chOff x="6782931" y="5706671"/>
              <a:chExt cx="1601243" cy="940712"/>
            </a:xfrm>
          </p:grpSpPr>
          <p:sp>
            <p:nvSpPr>
              <p:cNvPr id="67" name="流程圖: 決策 66">
                <a:extLst>
                  <a:ext uri="{FF2B5EF4-FFF2-40B4-BE49-F238E27FC236}">
                    <a16:creationId xmlns:a16="http://schemas.microsoft.com/office/drawing/2014/main" id="{603C985F-68A1-4051-B7C2-9F9835F20A1E}"/>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AB88F420-0BAC-4380-8CAB-1338E060FFB5}"/>
                  </a:ext>
                </a:extLst>
              </p:cNvPr>
              <p:cNvSpPr txBox="1"/>
              <p:nvPr/>
            </p:nvSpPr>
            <p:spPr>
              <a:xfrm>
                <a:off x="6896175" y="6023138"/>
                <a:ext cx="1374754"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尋找時間位置模組</a:t>
                </a:r>
                <a:endParaRPr lang="en-US" altLang="zh-TW" sz="1400" b="1" dirty="0">
                  <a:latin typeface="微軟正黑體" panose="020B0604030504040204" pitchFamily="34" charset="-120"/>
                  <a:ea typeface="微軟正黑體" panose="020B0604030504040204" pitchFamily="34" charset="-120"/>
                </a:endParaRPr>
              </a:p>
            </p:txBody>
          </p:sp>
        </p:grpSp>
        <p:sp>
          <p:nvSpPr>
            <p:cNvPr id="69" name="矩形: 圓角 68">
              <a:extLst>
                <a:ext uri="{FF2B5EF4-FFF2-40B4-BE49-F238E27FC236}">
                  <a16:creationId xmlns:a16="http://schemas.microsoft.com/office/drawing/2014/main" id="{3B9E9165-59E7-4580-BEA8-F867E9EE481A}"/>
                </a:ext>
              </a:extLst>
            </p:cNvPr>
            <p:cNvSpPr/>
            <p:nvPr/>
          </p:nvSpPr>
          <p:spPr>
            <a:xfrm>
              <a:off x="1235676" y="5547167"/>
              <a:ext cx="4213653" cy="403825"/>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sp>
          <p:nvSpPr>
            <p:cNvPr id="70" name="矩形: 圓角 69">
              <a:extLst>
                <a:ext uri="{FF2B5EF4-FFF2-40B4-BE49-F238E27FC236}">
                  <a16:creationId xmlns:a16="http://schemas.microsoft.com/office/drawing/2014/main" id="{F78CAF9B-EA2C-4D2E-BCA9-BABA801E316E}"/>
                </a:ext>
              </a:extLst>
            </p:cNvPr>
            <p:cNvSpPr/>
            <p:nvPr/>
          </p:nvSpPr>
          <p:spPr>
            <a:xfrm>
              <a:off x="4087859" y="4658914"/>
              <a:ext cx="1346690" cy="644623"/>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將</a:t>
              </a:r>
              <a:r>
                <a:rPr lang="en-US" altLang="zh-TW" sz="1600" b="1" dirty="0">
                  <a:solidFill>
                    <a:schemeClr val="tx1"/>
                  </a:solidFill>
                  <a:latin typeface="微軟正黑體" panose="020B0604030504040204" pitchFamily="34" charset="-120"/>
                  <a:ea typeface="微軟正黑體" panose="020B0604030504040204" pitchFamily="34" charset="-120"/>
                </a:rPr>
                <a:t>D+T+N</a:t>
              </a:r>
            </a:p>
            <a:p>
              <a:pPr algn="ctr"/>
              <a:r>
                <a:rPr lang="zh-TW" altLang="en-US" sz="1600" b="1" dirty="0">
                  <a:solidFill>
                    <a:schemeClr val="tx1"/>
                  </a:solidFill>
                  <a:latin typeface="微軟正黑體" panose="020B0604030504040204" pitchFamily="34" charset="-120"/>
                  <a:ea typeface="微軟正黑體" panose="020B0604030504040204" pitchFamily="34" charset="-120"/>
                </a:rPr>
                <a:t>寫入</a:t>
              </a:r>
              <a:r>
                <a:rPr lang="en-US" altLang="zh-TW" sz="1600" b="1" dirty="0">
                  <a:solidFill>
                    <a:schemeClr val="tx1"/>
                  </a:solidFill>
                  <a:latin typeface="微軟正黑體" panose="020B0604030504040204" pitchFamily="34" charset="-120"/>
                  <a:ea typeface="微軟正黑體" panose="020B0604030504040204" pitchFamily="34" charset="-120"/>
                </a:rPr>
                <a:t>TXT</a:t>
              </a:r>
            </a:p>
          </p:txBody>
        </p:sp>
        <p:cxnSp>
          <p:nvCxnSpPr>
            <p:cNvPr id="71" name="接點: 肘形 70">
              <a:extLst>
                <a:ext uri="{FF2B5EF4-FFF2-40B4-BE49-F238E27FC236}">
                  <a16:creationId xmlns:a16="http://schemas.microsoft.com/office/drawing/2014/main" id="{9EF8C9A8-5714-4FA4-9F2D-FEAFCAE52145}"/>
                </a:ext>
              </a:extLst>
            </p:cNvPr>
            <p:cNvCxnSpPr>
              <a:cxnSpLocks/>
              <a:stCxn id="67" idx="3"/>
              <a:endCxn id="70" idx="0"/>
            </p:cNvCxnSpPr>
            <p:nvPr/>
          </p:nvCxnSpPr>
          <p:spPr>
            <a:xfrm>
              <a:off x="4349776" y="4261396"/>
              <a:ext cx="411428" cy="397518"/>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1FE410DB-6ABA-48E4-9A2B-6C8D76775A95}"/>
                </a:ext>
              </a:extLst>
            </p:cNvPr>
            <p:cNvCxnSpPr>
              <a:cxnSpLocks/>
              <a:stCxn id="63" idx="2"/>
              <a:endCxn id="65" idx="0"/>
            </p:cNvCxnSpPr>
            <p:nvPr/>
          </p:nvCxnSpPr>
          <p:spPr>
            <a:xfrm>
              <a:off x="3342502" y="2448230"/>
              <a:ext cx="0" cy="21557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B91608B3-4925-4816-8421-0E58F096ED00}"/>
                </a:ext>
              </a:extLst>
            </p:cNvPr>
            <p:cNvSpPr txBox="1"/>
            <p:nvPr/>
          </p:nvSpPr>
          <p:spPr>
            <a:xfrm>
              <a:off x="4761204" y="4136548"/>
              <a:ext cx="972065"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&lt;0</a:t>
              </a:r>
            </a:p>
          </p:txBody>
        </p:sp>
        <p:cxnSp>
          <p:nvCxnSpPr>
            <p:cNvPr id="76" name="接點: 肘形 75">
              <a:extLst>
                <a:ext uri="{FF2B5EF4-FFF2-40B4-BE49-F238E27FC236}">
                  <a16:creationId xmlns:a16="http://schemas.microsoft.com/office/drawing/2014/main" id="{2A300AE3-99D1-4879-8BE1-FC0638650D9D}"/>
                </a:ext>
              </a:extLst>
            </p:cNvPr>
            <p:cNvCxnSpPr>
              <a:cxnSpLocks/>
              <a:stCxn id="67" idx="1"/>
            </p:cNvCxnSpPr>
            <p:nvPr/>
          </p:nvCxnSpPr>
          <p:spPr>
            <a:xfrm rot="10800000" flipV="1">
              <a:off x="1978904" y="4261396"/>
              <a:ext cx="356324" cy="1279894"/>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F3AB6753-ACBF-44B1-942A-595D8879D76E}"/>
                </a:ext>
              </a:extLst>
            </p:cNvPr>
            <p:cNvCxnSpPr>
              <a:cxnSpLocks/>
              <a:stCxn id="65" idx="2"/>
              <a:endCxn id="67" idx="0"/>
            </p:cNvCxnSpPr>
            <p:nvPr/>
          </p:nvCxnSpPr>
          <p:spPr>
            <a:xfrm>
              <a:off x="3342502" y="3563106"/>
              <a:ext cx="0" cy="22793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A4E00D7-D9B7-45E0-B99D-18A5F21C158A}"/>
                </a:ext>
              </a:extLst>
            </p:cNvPr>
            <p:cNvCxnSpPr>
              <a:cxnSpLocks/>
              <a:stCxn id="70" idx="2"/>
            </p:cNvCxnSpPr>
            <p:nvPr/>
          </p:nvCxnSpPr>
          <p:spPr>
            <a:xfrm>
              <a:off x="4761204" y="5303537"/>
              <a:ext cx="0" cy="2436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553052F8-3E17-4B0C-876F-292B7EF122FE}"/>
                </a:ext>
              </a:extLst>
            </p:cNvPr>
            <p:cNvSpPr txBox="1"/>
            <p:nvPr/>
          </p:nvSpPr>
          <p:spPr>
            <a:xfrm>
              <a:off x="888550" y="4768577"/>
              <a:ext cx="1188802"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&gt;-1</a:t>
              </a:r>
            </a:p>
          </p:txBody>
        </p:sp>
      </p:grpSp>
      <p:grpSp>
        <p:nvGrpSpPr>
          <p:cNvPr id="20" name="群組 19">
            <a:extLst>
              <a:ext uri="{FF2B5EF4-FFF2-40B4-BE49-F238E27FC236}">
                <a16:creationId xmlns:a16="http://schemas.microsoft.com/office/drawing/2014/main" id="{39132250-F836-4F60-8C3D-17C0C40E5379}"/>
              </a:ext>
            </a:extLst>
          </p:cNvPr>
          <p:cNvGrpSpPr/>
          <p:nvPr/>
        </p:nvGrpSpPr>
        <p:grpSpPr>
          <a:xfrm>
            <a:off x="6657463" y="1797730"/>
            <a:ext cx="4982087" cy="4147385"/>
            <a:chOff x="6657463" y="1797730"/>
            <a:chExt cx="4982087" cy="4147385"/>
          </a:xfrm>
        </p:grpSpPr>
        <p:sp>
          <p:nvSpPr>
            <p:cNvPr id="91" name="矩形: 圓角 90">
              <a:extLst>
                <a:ext uri="{FF2B5EF4-FFF2-40B4-BE49-F238E27FC236}">
                  <a16:creationId xmlns:a16="http://schemas.microsoft.com/office/drawing/2014/main" id="{B7A0B0E6-CE16-44AF-A22D-D9D0F4611B5A}"/>
                </a:ext>
              </a:extLst>
            </p:cNvPr>
            <p:cNvSpPr/>
            <p:nvPr/>
          </p:nvSpPr>
          <p:spPr>
            <a:xfrm>
              <a:off x="8037028" y="1797730"/>
              <a:ext cx="2148774"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rgbClr val="FF0000"/>
                  </a:solidFill>
                  <a:latin typeface="微軟正黑體" panose="020B0604030504040204" pitchFamily="34" charset="-120"/>
                  <a:ea typeface="微軟正黑體" panose="020B0604030504040204" pitchFamily="34" charset="-120"/>
                </a:rPr>
                <a:t>刪除</a:t>
              </a:r>
              <a:r>
                <a:rPr lang="zh-TW" altLang="en-US" b="1" dirty="0">
                  <a:solidFill>
                    <a:schemeClr val="tx1"/>
                  </a:solidFill>
                  <a:latin typeface="微軟正黑體" panose="020B0604030504040204" pitchFamily="34" charset="-120"/>
                  <a:ea typeface="微軟正黑體" panose="020B0604030504040204" pitchFamily="34" charset="-120"/>
                </a:rPr>
                <a:t>時間模組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92" name="矩形: 圓角 91">
              <a:extLst>
                <a:ext uri="{FF2B5EF4-FFF2-40B4-BE49-F238E27FC236}">
                  <a16:creationId xmlns:a16="http://schemas.microsoft.com/office/drawing/2014/main" id="{C1E5CE6A-459A-433D-96C9-F532DA8144F8}"/>
                </a:ext>
              </a:extLst>
            </p:cNvPr>
            <p:cNvSpPr/>
            <p:nvPr/>
          </p:nvSpPr>
          <p:spPr>
            <a:xfrm>
              <a:off x="8366058" y="2657930"/>
              <a:ext cx="1490714" cy="899299"/>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D</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日期</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en-US" altLang="zh-TW" sz="1600" b="1" dirty="0">
                  <a:solidFill>
                    <a:schemeClr val="tx1"/>
                  </a:solidFill>
                  <a:latin typeface="微軟正黑體" panose="020B0604030504040204" pitchFamily="34" charset="-120"/>
                  <a:ea typeface="微軟正黑體" panose="020B0604030504040204" pitchFamily="34" charset="-120"/>
                </a:rPr>
                <a:t>T</a:t>
              </a:r>
              <a:r>
                <a:rPr lang="zh-TW" altLang="en-US" sz="1600" b="1" dirty="0">
                  <a:solidFill>
                    <a:schemeClr val="tx1"/>
                  </a:solidFill>
                  <a:latin typeface="微軟正黑體" panose="020B0604030504040204" pitchFamily="34" charset="-120"/>
                  <a:ea typeface="微軟正黑體" panose="020B0604030504040204" pitchFamily="34" charset="-120"/>
                </a:rPr>
                <a:t> </a:t>
              </a:r>
              <a:r>
                <a:rPr lang="en-US" altLang="zh-TW" sz="1600" b="1" dirty="0">
                  <a:solidFill>
                    <a:schemeClr val="tx1"/>
                  </a:solidFill>
                  <a:latin typeface="微軟正黑體" panose="020B0604030504040204" pitchFamily="34" charset="-120"/>
                  <a:ea typeface="微軟正黑體" panose="020B0604030504040204" pitchFamily="34" charset="-120"/>
                </a:rPr>
                <a:t>=</a:t>
              </a:r>
              <a:r>
                <a:rPr lang="zh-TW" altLang="en-US" sz="1600" b="1" dirty="0">
                  <a:solidFill>
                    <a:schemeClr val="tx1"/>
                  </a:solidFill>
                  <a:latin typeface="微軟正黑體" panose="020B0604030504040204" pitchFamily="34" charset="-120"/>
                  <a:ea typeface="微軟正黑體" panose="020B0604030504040204" pitchFamily="34" charset="-120"/>
                </a:rPr>
                <a:t> 時間</a:t>
              </a:r>
              <a:endParaRPr lang="en-US" altLang="zh-TW" sz="1600" b="1" dirty="0">
                <a:solidFill>
                  <a:schemeClr val="tx1"/>
                </a:solidFill>
                <a:latin typeface="微軟正黑體" panose="020B0604030504040204" pitchFamily="34" charset="-120"/>
                <a:ea typeface="微軟正黑體" panose="020B0604030504040204" pitchFamily="34" charset="-120"/>
              </a:endParaRPr>
            </a:p>
          </p:txBody>
        </p:sp>
        <p:grpSp>
          <p:nvGrpSpPr>
            <p:cNvPr id="93" name="群組 92">
              <a:extLst>
                <a:ext uri="{FF2B5EF4-FFF2-40B4-BE49-F238E27FC236}">
                  <a16:creationId xmlns:a16="http://schemas.microsoft.com/office/drawing/2014/main" id="{F9F788E0-6D41-4C44-A775-55E0FB06CDA9}"/>
                </a:ext>
              </a:extLst>
            </p:cNvPr>
            <p:cNvGrpSpPr/>
            <p:nvPr/>
          </p:nvGrpSpPr>
          <p:grpSpPr>
            <a:xfrm>
              <a:off x="8104141" y="3785163"/>
              <a:ext cx="2014548" cy="940712"/>
              <a:chOff x="6782931" y="5706671"/>
              <a:chExt cx="1601243" cy="940712"/>
            </a:xfrm>
          </p:grpSpPr>
          <p:sp>
            <p:nvSpPr>
              <p:cNvPr id="94" name="流程圖: 決策 93">
                <a:extLst>
                  <a:ext uri="{FF2B5EF4-FFF2-40B4-BE49-F238E27FC236}">
                    <a16:creationId xmlns:a16="http://schemas.microsoft.com/office/drawing/2014/main" id="{2CA0B11A-8338-4EB7-9543-DE6666730E70}"/>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95" name="文字方塊 94">
                <a:extLst>
                  <a:ext uri="{FF2B5EF4-FFF2-40B4-BE49-F238E27FC236}">
                    <a16:creationId xmlns:a16="http://schemas.microsoft.com/office/drawing/2014/main" id="{A869E686-B1D6-40D6-8B9E-64199DAFF2D6}"/>
                  </a:ext>
                </a:extLst>
              </p:cNvPr>
              <p:cNvSpPr txBox="1"/>
              <p:nvPr/>
            </p:nvSpPr>
            <p:spPr>
              <a:xfrm>
                <a:off x="6896175" y="6023138"/>
                <a:ext cx="1374754"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尋找時間位置模組</a:t>
                </a:r>
                <a:endParaRPr lang="en-US" altLang="zh-TW" sz="1400" b="1" dirty="0">
                  <a:latin typeface="微軟正黑體" panose="020B0604030504040204" pitchFamily="34" charset="-120"/>
                  <a:ea typeface="微軟正黑體" panose="020B0604030504040204" pitchFamily="34" charset="-120"/>
                </a:endParaRPr>
              </a:p>
            </p:txBody>
          </p:sp>
        </p:grpSp>
        <p:sp>
          <p:nvSpPr>
            <p:cNvPr id="96" name="矩形: 圓角 95">
              <a:extLst>
                <a:ext uri="{FF2B5EF4-FFF2-40B4-BE49-F238E27FC236}">
                  <a16:creationId xmlns:a16="http://schemas.microsoft.com/office/drawing/2014/main" id="{60935E1D-DD0A-41DD-B6D7-DF9140417CE6}"/>
                </a:ext>
              </a:extLst>
            </p:cNvPr>
            <p:cNvSpPr/>
            <p:nvPr/>
          </p:nvSpPr>
          <p:spPr>
            <a:xfrm>
              <a:off x="7004589" y="5541290"/>
              <a:ext cx="4213653" cy="403825"/>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sp>
          <p:nvSpPr>
            <p:cNvPr id="97" name="矩形: 圓角 96">
              <a:extLst>
                <a:ext uri="{FF2B5EF4-FFF2-40B4-BE49-F238E27FC236}">
                  <a16:creationId xmlns:a16="http://schemas.microsoft.com/office/drawing/2014/main" id="{90DF2D05-6D1D-43F9-B705-89BFA84E21AD}"/>
                </a:ext>
              </a:extLst>
            </p:cNvPr>
            <p:cNvSpPr/>
            <p:nvPr/>
          </p:nvSpPr>
          <p:spPr>
            <a:xfrm>
              <a:off x="9856771" y="4653037"/>
              <a:ext cx="1560871" cy="644623"/>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將第</a:t>
              </a:r>
              <a:r>
                <a:rPr lang="en-US" altLang="zh-TW" sz="1600" b="1" dirty="0" err="1">
                  <a:solidFill>
                    <a:schemeClr val="tx1"/>
                  </a:solidFill>
                  <a:latin typeface="微軟正黑體" panose="020B0604030504040204" pitchFamily="34" charset="-120"/>
                  <a:ea typeface="微軟正黑體" panose="020B0604030504040204" pitchFamily="34" charset="-120"/>
                </a:rPr>
                <a:t>idx</a:t>
              </a:r>
              <a:r>
                <a:rPr lang="zh-TW" altLang="en-US" sz="1600" b="1" dirty="0">
                  <a:solidFill>
                    <a:schemeClr val="tx1"/>
                  </a:solidFill>
                  <a:latin typeface="微軟正黑體" panose="020B0604030504040204" pitchFamily="34" charset="-120"/>
                  <a:ea typeface="微軟正黑體" panose="020B0604030504040204" pitchFamily="34" charset="-120"/>
                </a:rPr>
                <a:t>個位置</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ctr"/>
              <a:r>
                <a:rPr lang="zh-TW" altLang="en-US" sz="1600" b="1" dirty="0">
                  <a:solidFill>
                    <a:schemeClr val="tx1"/>
                  </a:solidFill>
                  <a:latin typeface="微軟正黑體" panose="020B0604030504040204" pitchFamily="34" charset="-120"/>
                  <a:ea typeface="微軟正黑體" panose="020B0604030504040204" pitchFamily="34" charset="-120"/>
                </a:rPr>
                <a:t>寫入</a:t>
              </a:r>
              <a:r>
                <a:rPr lang="en-US" altLang="zh-TW" sz="1600" b="1" dirty="0">
                  <a:solidFill>
                    <a:schemeClr val="tx1"/>
                  </a:solidFill>
                  <a:latin typeface="Arial" panose="020B0604020202020204" pitchFamily="34" charset="0"/>
                  <a:ea typeface="微軟正黑體" panose="020B0604030504040204" pitchFamily="34" charset="-120"/>
                </a:rPr>
                <a:t>”00”</a:t>
              </a:r>
            </a:p>
          </p:txBody>
        </p:sp>
        <p:cxnSp>
          <p:nvCxnSpPr>
            <p:cNvPr id="98" name="接點: 肘形 97">
              <a:extLst>
                <a:ext uri="{FF2B5EF4-FFF2-40B4-BE49-F238E27FC236}">
                  <a16:creationId xmlns:a16="http://schemas.microsoft.com/office/drawing/2014/main" id="{FF784F2C-3A4B-467C-878A-0BA34CCB90B9}"/>
                </a:ext>
              </a:extLst>
            </p:cNvPr>
            <p:cNvCxnSpPr>
              <a:cxnSpLocks/>
              <a:stCxn id="94" idx="3"/>
              <a:endCxn id="97" idx="0"/>
            </p:cNvCxnSpPr>
            <p:nvPr/>
          </p:nvCxnSpPr>
          <p:spPr>
            <a:xfrm>
              <a:off x="10118689" y="4255519"/>
              <a:ext cx="518518" cy="397518"/>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BBDFFBA-5A18-4F3B-AD7C-E26F755FBA17}"/>
                </a:ext>
              </a:extLst>
            </p:cNvPr>
            <p:cNvCxnSpPr>
              <a:cxnSpLocks/>
              <a:stCxn id="91" idx="2"/>
              <a:endCxn id="92" idx="0"/>
            </p:cNvCxnSpPr>
            <p:nvPr/>
          </p:nvCxnSpPr>
          <p:spPr>
            <a:xfrm>
              <a:off x="9111415" y="2442353"/>
              <a:ext cx="0" cy="21557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8C4D3B3D-9CB1-471D-BD4D-5ACAA0852E04}"/>
                </a:ext>
              </a:extLst>
            </p:cNvPr>
            <p:cNvSpPr txBox="1"/>
            <p:nvPr/>
          </p:nvSpPr>
          <p:spPr>
            <a:xfrm>
              <a:off x="10530117" y="4130671"/>
              <a:ext cx="1109433"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&gt;-1</a:t>
              </a:r>
            </a:p>
          </p:txBody>
        </p:sp>
        <p:cxnSp>
          <p:nvCxnSpPr>
            <p:cNvPr id="117" name="接點: 肘形 116">
              <a:extLst>
                <a:ext uri="{FF2B5EF4-FFF2-40B4-BE49-F238E27FC236}">
                  <a16:creationId xmlns:a16="http://schemas.microsoft.com/office/drawing/2014/main" id="{BF6A2B14-DF99-4150-B206-E92905C50F0D}"/>
                </a:ext>
              </a:extLst>
            </p:cNvPr>
            <p:cNvCxnSpPr>
              <a:cxnSpLocks/>
              <a:stCxn id="94" idx="1"/>
            </p:cNvCxnSpPr>
            <p:nvPr/>
          </p:nvCxnSpPr>
          <p:spPr>
            <a:xfrm rot="10800000" flipV="1">
              <a:off x="7747817" y="4255518"/>
              <a:ext cx="356324" cy="1285771"/>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A6795840-F005-40E2-B343-E3F7FF069B9D}"/>
                </a:ext>
              </a:extLst>
            </p:cNvPr>
            <p:cNvCxnSpPr>
              <a:cxnSpLocks/>
              <a:stCxn id="92" idx="2"/>
              <a:endCxn id="94" idx="0"/>
            </p:cNvCxnSpPr>
            <p:nvPr/>
          </p:nvCxnSpPr>
          <p:spPr>
            <a:xfrm>
              <a:off x="9111415" y="3557229"/>
              <a:ext cx="0" cy="22793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84F9B7F7-5F82-4DFD-8E45-275B612E8535}"/>
                </a:ext>
              </a:extLst>
            </p:cNvPr>
            <p:cNvCxnSpPr>
              <a:cxnSpLocks/>
              <a:stCxn id="97" idx="2"/>
            </p:cNvCxnSpPr>
            <p:nvPr/>
          </p:nvCxnSpPr>
          <p:spPr>
            <a:xfrm flipH="1">
              <a:off x="10530117" y="5297660"/>
              <a:ext cx="107090" cy="2436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文字方塊 119">
              <a:extLst>
                <a:ext uri="{FF2B5EF4-FFF2-40B4-BE49-F238E27FC236}">
                  <a16:creationId xmlns:a16="http://schemas.microsoft.com/office/drawing/2014/main" id="{76E1E041-45C0-4508-841D-2C52E42C7135}"/>
                </a:ext>
              </a:extLst>
            </p:cNvPr>
            <p:cNvSpPr txBox="1"/>
            <p:nvPr/>
          </p:nvSpPr>
          <p:spPr>
            <a:xfrm>
              <a:off x="6657463" y="4762700"/>
              <a:ext cx="1188802"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&lt;0</a:t>
              </a:r>
            </a:p>
          </p:txBody>
        </p:sp>
      </p:grpSp>
      <p:grpSp>
        <p:nvGrpSpPr>
          <p:cNvPr id="124" name="群組 123">
            <a:extLst>
              <a:ext uri="{FF2B5EF4-FFF2-40B4-BE49-F238E27FC236}">
                <a16:creationId xmlns:a16="http://schemas.microsoft.com/office/drawing/2014/main" id="{CCCCA6B2-2828-4376-BBB8-1DE8301233B4}"/>
              </a:ext>
            </a:extLst>
          </p:cNvPr>
          <p:cNvGrpSpPr/>
          <p:nvPr/>
        </p:nvGrpSpPr>
        <p:grpSpPr>
          <a:xfrm>
            <a:off x="-53340" y="-10175"/>
            <a:ext cx="12245340" cy="971809"/>
            <a:chOff x="0" y="-6069"/>
            <a:chExt cx="12192000" cy="971809"/>
          </a:xfrm>
        </p:grpSpPr>
        <p:pic>
          <p:nvPicPr>
            <p:cNvPr id="125" name="圖片 124">
              <a:extLst>
                <a:ext uri="{FF2B5EF4-FFF2-40B4-BE49-F238E27FC236}">
                  <a16:creationId xmlns:a16="http://schemas.microsoft.com/office/drawing/2014/main" id="{20C4E8B7-E175-40BA-AD4B-13C7AFAC161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27" name="圖片 126">
              <a:extLst>
                <a:ext uri="{FF2B5EF4-FFF2-40B4-BE49-F238E27FC236}">
                  <a16:creationId xmlns:a16="http://schemas.microsoft.com/office/drawing/2014/main" id="{D8B480E9-5CD4-4F83-B75C-9C5AF626945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40798148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45</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同步架構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174" name="群組 173">
            <a:extLst>
              <a:ext uri="{FF2B5EF4-FFF2-40B4-BE49-F238E27FC236}">
                <a16:creationId xmlns:a16="http://schemas.microsoft.com/office/drawing/2014/main" id="{A5FC2CEE-41CF-4451-A26F-0A3B917D6E0E}"/>
              </a:ext>
            </a:extLst>
          </p:cNvPr>
          <p:cNvGrpSpPr/>
          <p:nvPr/>
        </p:nvGrpSpPr>
        <p:grpSpPr>
          <a:xfrm>
            <a:off x="600393" y="1877212"/>
            <a:ext cx="10818014" cy="3853771"/>
            <a:chOff x="600393" y="1877212"/>
            <a:chExt cx="10818014" cy="3853771"/>
          </a:xfrm>
        </p:grpSpPr>
        <p:sp>
          <p:nvSpPr>
            <p:cNvPr id="41" name="矩形: 圓角 40">
              <a:extLst>
                <a:ext uri="{FF2B5EF4-FFF2-40B4-BE49-F238E27FC236}">
                  <a16:creationId xmlns:a16="http://schemas.microsoft.com/office/drawing/2014/main" id="{024BB213-0685-4185-8E7D-6A55E04FEDE9}"/>
                </a:ext>
              </a:extLst>
            </p:cNvPr>
            <p:cNvSpPr/>
            <p:nvPr/>
          </p:nvSpPr>
          <p:spPr>
            <a:xfrm>
              <a:off x="613182" y="2864696"/>
              <a:ext cx="1576097"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同步模組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40330C2B-F42B-4D90-A7C4-AAF9CA4563CF}"/>
                </a:ext>
              </a:extLst>
            </p:cNvPr>
            <p:cNvSpPr/>
            <p:nvPr/>
          </p:nvSpPr>
          <p:spPr>
            <a:xfrm>
              <a:off x="600393" y="3861515"/>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 狀態</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43" name="直線單箭頭接點 42">
              <a:extLst>
                <a:ext uri="{FF2B5EF4-FFF2-40B4-BE49-F238E27FC236}">
                  <a16:creationId xmlns:a16="http://schemas.microsoft.com/office/drawing/2014/main" id="{F33300AA-2D68-43AE-9FBE-C7F404327AB9}"/>
                </a:ext>
              </a:extLst>
            </p:cNvPr>
            <p:cNvCxnSpPr>
              <a:cxnSpLocks/>
              <a:stCxn id="41" idx="2"/>
              <a:endCxn id="42" idx="0"/>
            </p:cNvCxnSpPr>
            <p:nvPr/>
          </p:nvCxnSpPr>
          <p:spPr>
            <a:xfrm flipH="1">
              <a:off x="1401015" y="3509319"/>
              <a:ext cx="216" cy="35219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9F42FAAC-C920-4E2A-922A-3897EB1EF33B}"/>
                </a:ext>
              </a:extLst>
            </p:cNvPr>
            <p:cNvSpPr/>
            <p:nvPr/>
          </p:nvSpPr>
          <p:spPr>
            <a:xfrm>
              <a:off x="2680979" y="3861514"/>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1</a:t>
              </a:r>
            </a:p>
          </p:txBody>
        </p:sp>
        <p:cxnSp>
          <p:nvCxnSpPr>
            <p:cNvPr id="45" name="直線單箭頭接點 44">
              <a:extLst>
                <a:ext uri="{FF2B5EF4-FFF2-40B4-BE49-F238E27FC236}">
                  <a16:creationId xmlns:a16="http://schemas.microsoft.com/office/drawing/2014/main" id="{B7C1C4B8-97C8-4E36-AED5-B0FA34A35783}"/>
                </a:ext>
              </a:extLst>
            </p:cNvPr>
            <p:cNvCxnSpPr>
              <a:cxnSpLocks/>
              <a:stCxn id="42" idx="3"/>
              <a:endCxn id="44" idx="1"/>
            </p:cNvCxnSpPr>
            <p:nvPr/>
          </p:nvCxnSpPr>
          <p:spPr>
            <a:xfrm flipV="1">
              <a:off x="2201636" y="4113865"/>
              <a:ext cx="479343" cy="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B405FBE7-9C41-4741-913A-BC37B2210FD8}"/>
                </a:ext>
              </a:extLst>
            </p:cNvPr>
            <p:cNvSpPr/>
            <p:nvPr/>
          </p:nvSpPr>
          <p:spPr>
            <a:xfrm>
              <a:off x="5625223" y="1915622"/>
              <a:ext cx="1383475" cy="44452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Str</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組合字元</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48" name="矩形: 圓角 47">
              <a:extLst>
                <a:ext uri="{FF2B5EF4-FFF2-40B4-BE49-F238E27FC236}">
                  <a16:creationId xmlns:a16="http://schemas.microsoft.com/office/drawing/2014/main" id="{6CEFFD5B-8B16-4DB3-BDA7-9F25FBCE8347}"/>
                </a:ext>
              </a:extLst>
            </p:cNvPr>
            <p:cNvSpPr/>
            <p:nvPr/>
          </p:nvSpPr>
          <p:spPr>
            <a:xfrm>
              <a:off x="5625223" y="2512886"/>
              <a:ext cx="1383475" cy="56775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讀出</a:t>
              </a:r>
              <a:r>
                <a:rPr lang="en-US" altLang="zh-TW" sz="1400" b="1" dirty="0">
                  <a:solidFill>
                    <a:schemeClr val="tx1"/>
                  </a:solidFill>
                  <a:latin typeface="微軟正黑體" panose="020B0604030504040204" pitchFamily="34" charset="-120"/>
                  <a:ea typeface="微軟正黑體" panose="020B0604030504040204" pitchFamily="34" charset="-120"/>
                </a:rPr>
                <a:t>T(</a:t>
              </a:r>
              <a:r>
                <a:rPr lang="zh-TW" altLang="en-US" sz="1400" b="1" dirty="0">
                  <a:solidFill>
                    <a:schemeClr val="tx1"/>
                  </a:solidFill>
                  <a:latin typeface="微軟正黑體" panose="020B0604030504040204" pitchFamily="34" charset="-120"/>
                  <a:ea typeface="微軟正黑體" panose="020B0604030504040204" pitchFamily="34" charset="-120"/>
                </a:rPr>
                <a:t>年月日</a:t>
              </a:r>
              <a:r>
                <a:rPr lang="en-US" altLang="zh-TW" sz="1400" b="1" dirty="0">
                  <a:solidFill>
                    <a:schemeClr val="tx1"/>
                  </a:solidFill>
                  <a:latin typeface="微軟正黑體" panose="020B0604030504040204" pitchFamily="34" charset="-120"/>
                  <a:ea typeface="微軟正黑體" panose="020B0604030504040204" pitchFamily="34" charset="-120"/>
                </a:rPr>
                <a:t>)</a:t>
              </a:r>
            </a:p>
            <a:p>
              <a:pPr algn="ctr"/>
              <a:r>
                <a:rPr lang="zh-TW" altLang="en-US" sz="1400" b="1" dirty="0">
                  <a:solidFill>
                    <a:schemeClr val="tx1"/>
                  </a:solidFill>
                  <a:latin typeface="微軟正黑體" panose="020B0604030504040204" pitchFamily="34" charset="-120"/>
                  <a:ea typeface="微軟正黑體" panose="020B0604030504040204" pitchFamily="34" charset="-120"/>
                </a:rPr>
                <a:t>之</a:t>
              </a:r>
              <a:r>
                <a:rPr lang="en-US" altLang="zh-TW" sz="1400" b="1" dirty="0">
                  <a:solidFill>
                    <a:schemeClr val="tx1"/>
                  </a:solidFill>
                  <a:latin typeface="微軟正黑體" panose="020B0604030504040204" pitchFamily="34" charset="-120"/>
                  <a:ea typeface="微軟正黑體" panose="020B0604030504040204" pitchFamily="34" charset="-120"/>
                </a:rPr>
                <a:t>TXT</a:t>
              </a:r>
            </a:p>
          </p:txBody>
        </p:sp>
        <p:sp>
          <p:nvSpPr>
            <p:cNvPr id="49" name="矩形: 圓角 48">
              <a:extLst>
                <a:ext uri="{FF2B5EF4-FFF2-40B4-BE49-F238E27FC236}">
                  <a16:creationId xmlns:a16="http://schemas.microsoft.com/office/drawing/2014/main" id="{4CB0C3FB-4226-4971-A2F6-67A5026A7853}"/>
                </a:ext>
              </a:extLst>
            </p:cNvPr>
            <p:cNvSpPr/>
            <p:nvPr/>
          </p:nvSpPr>
          <p:spPr>
            <a:xfrm>
              <a:off x="5790792" y="3175931"/>
              <a:ext cx="1052337" cy="52194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讀檔字元</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C</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a:t>
              </a:r>
              <a:r>
                <a:rPr lang="zh-TW" altLang="en-US" sz="1200" b="1" dirty="0">
                  <a:solidFill>
                    <a:schemeClr val="tx1"/>
                  </a:solidFill>
                  <a:latin typeface="微軟正黑體" panose="020B0604030504040204" pitchFamily="34" charset="-120"/>
                  <a:ea typeface="微軟正黑體" panose="020B0604030504040204" pitchFamily="34" charset="-120"/>
                </a:rPr>
                <a:t> 字元</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grpSp>
          <p:nvGrpSpPr>
            <p:cNvPr id="50" name="群組 49">
              <a:extLst>
                <a:ext uri="{FF2B5EF4-FFF2-40B4-BE49-F238E27FC236}">
                  <a16:creationId xmlns:a16="http://schemas.microsoft.com/office/drawing/2014/main" id="{0989AE80-80AE-4B24-B45B-DEF03DB90C72}"/>
                </a:ext>
              </a:extLst>
            </p:cNvPr>
            <p:cNvGrpSpPr/>
            <p:nvPr/>
          </p:nvGrpSpPr>
          <p:grpSpPr>
            <a:xfrm>
              <a:off x="5634979" y="3850943"/>
              <a:ext cx="1363963" cy="521948"/>
              <a:chOff x="6782932" y="5706671"/>
              <a:chExt cx="1294567" cy="770402"/>
            </a:xfrm>
          </p:grpSpPr>
          <p:sp>
            <p:nvSpPr>
              <p:cNvPr id="51" name="流程圖: 決策 50">
                <a:extLst>
                  <a:ext uri="{FF2B5EF4-FFF2-40B4-BE49-F238E27FC236}">
                    <a16:creationId xmlns:a16="http://schemas.microsoft.com/office/drawing/2014/main" id="{5611983C-972D-4EB2-AF1E-03C7F5D865D3}"/>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34760FD1-908F-4633-A4BF-4C8195DEA32D}"/>
                  </a:ext>
                </a:extLst>
              </p:cNvPr>
              <p:cNvSpPr txBox="1"/>
              <p:nvPr/>
            </p:nvSpPr>
            <p:spPr>
              <a:xfrm>
                <a:off x="6950345" y="5870056"/>
                <a:ext cx="1102242" cy="360102"/>
              </a:xfrm>
              <a:prstGeom prst="rect">
                <a:avLst/>
              </a:prstGeom>
              <a:noFill/>
            </p:spPr>
            <p:txBody>
              <a:bodyPr wrap="square" rtlCol="0">
                <a:spAutoFit/>
              </a:bodyPr>
              <a:lstStyle/>
              <a:p>
                <a:pPr algn="ctr"/>
                <a:r>
                  <a:rPr lang="en-US" altLang="zh-TW" sz="1200" b="1" dirty="0">
                    <a:latin typeface="微軟正黑體" panose="020B0604030504040204" pitchFamily="34" charset="-120"/>
                    <a:ea typeface="微軟正黑體" panose="020B0604030504040204" pitchFamily="34" charset="-120"/>
                  </a:rPr>
                  <a:t>C</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a:t>
                </a:r>
              </a:p>
            </p:txBody>
          </p:sp>
        </p:grpSp>
        <p:sp>
          <p:nvSpPr>
            <p:cNvPr id="53" name="矩形: 圓角 52">
              <a:extLst>
                <a:ext uri="{FF2B5EF4-FFF2-40B4-BE49-F238E27FC236}">
                  <a16:creationId xmlns:a16="http://schemas.microsoft.com/office/drawing/2014/main" id="{4C944AC6-2299-4A7E-9220-72A78661688A}"/>
                </a:ext>
              </a:extLst>
            </p:cNvPr>
            <p:cNvSpPr/>
            <p:nvPr/>
          </p:nvSpPr>
          <p:spPr>
            <a:xfrm>
              <a:off x="4576212" y="3876339"/>
              <a:ext cx="888353" cy="472536"/>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END</a:t>
              </a:r>
            </a:p>
          </p:txBody>
        </p:sp>
        <p:cxnSp>
          <p:nvCxnSpPr>
            <p:cNvPr id="54" name="直線單箭頭接點 53">
              <a:extLst>
                <a:ext uri="{FF2B5EF4-FFF2-40B4-BE49-F238E27FC236}">
                  <a16:creationId xmlns:a16="http://schemas.microsoft.com/office/drawing/2014/main" id="{A8E4D318-0019-4AB4-BAEE-763FB7DAEEE9}"/>
                </a:ext>
              </a:extLst>
            </p:cNvPr>
            <p:cNvCxnSpPr>
              <a:cxnSpLocks/>
              <a:stCxn id="51" idx="1"/>
              <a:endCxn id="53" idx="3"/>
            </p:cNvCxnSpPr>
            <p:nvPr/>
          </p:nvCxnSpPr>
          <p:spPr>
            <a:xfrm flipH="1">
              <a:off x="5464565" y="4111917"/>
              <a:ext cx="170414" cy="6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B87BAFB5-AAB6-45FB-98B2-E6837AE4F627}"/>
                </a:ext>
              </a:extLst>
            </p:cNvPr>
            <p:cNvCxnSpPr>
              <a:cxnSpLocks/>
              <a:stCxn id="49" idx="2"/>
              <a:endCxn id="51" idx="0"/>
            </p:cNvCxnSpPr>
            <p:nvPr/>
          </p:nvCxnSpPr>
          <p:spPr>
            <a:xfrm>
              <a:off x="6316961" y="3697879"/>
              <a:ext cx="0" cy="15306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3129174E-739F-4046-B48D-EAA5150DA4CC}"/>
                </a:ext>
              </a:extLst>
            </p:cNvPr>
            <p:cNvCxnSpPr>
              <a:cxnSpLocks/>
              <a:stCxn id="48" idx="2"/>
              <a:endCxn id="49" idx="0"/>
            </p:cNvCxnSpPr>
            <p:nvPr/>
          </p:nvCxnSpPr>
          <p:spPr>
            <a:xfrm>
              <a:off x="6316961" y="3080644"/>
              <a:ext cx="0" cy="9528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0CD85782-E76D-4437-A356-AF4E1C006729}"/>
                </a:ext>
              </a:extLst>
            </p:cNvPr>
            <p:cNvCxnSpPr>
              <a:cxnSpLocks/>
              <a:stCxn id="47" idx="2"/>
              <a:endCxn id="48" idx="0"/>
            </p:cNvCxnSpPr>
            <p:nvPr/>
          </p:nvCxnSpPr>
          <p:spPr>
            <a:xfrm>
              <a:off x="6316961" y="2360142"/>
              <a:ext cx="0" cy="15274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FF0CB3C-0509-4ED3-821C-01F076064903}"/>
                </a:ext>
              </a:extLst>
            </p:cNvPr>
            <p:cNvGrpSpPr/>
            <p:nvPr/>
          </p:nvGrpSpPr>
          <p:grpSpPr>
            <a:xfrm>
              <a:off x="5634979" y="4496602"/>
              <a:ext cx="1363963" cy="521948"/>
              <a:chOff x="6782932" y="5706671"/>
              <a:chExt cx="1294567" cy="770402"/>
            </a:xfrm>
          </p:grpSpPr>
          <p:sp>
            <p:nvSpPr>
              <p:cNvPr id="74" name="流程圖: 決策 73">
                <a:extLst>
                  <a:ext uri="{FF2B5EF4-FFF2-40B4-BE49-F238E27FC236}">
                    <a16:creationId xmlns:a16="http://schemas.microsoft.com/office/drawing/2014/main" id="{ADF49CC1-149C-4AD2-BB99-8F125E25657E}"/>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77" name="文字方塊 76">
                <a:extLst>
                  <a:ext uri="{FF2B5EF4-FFF2-40B4-BE49-F238E27FC236}">
                    <a16:creationId xmlns:a16="http://schemas.microsoft.com/office/drawing/2014/main" id="{D60D9F10-1639-4306-BF81-D0D87210868B}"/>
                  </a:ext>
                </a:extLst>
              </p:cNvPr>
              <p:cNvSpPr txBox="1"/>
              <p:nvPr/>
            </p:nvSpPr>
            <p:spPr>
              <a:xfrm>
                <a:off x="6950345" y="5870056"/>
                <a:ext cx="1102242" cy="360102"/>
              </a:xfrm>
              <a:prstGeom prst="rect">
                <a:avLst/>
              </a:prstGeom>
              <a:noFill/>
            </p:spPr>
            <p:txBody>
              <a:bodyPr wrap="square" rtlCol="0">
                <a:spAutoFit/>
              </a:bodyPr>
              <a:lstStyle/>
              <a:p>
                <a:pPr algn="ctr"/>
                <a:r>
                  <a:rPr lang="en-US" altLang="zh-TW" sz="1200" b="1" dirty="0">
                    <a:latin typeface="微軟正黑體" panose="020B0604030504040204" pitchFamily="34" charset="-120"/>
                    <a:ea typeface="微軟正黑體" panose="020B0604030504040204" pitchFamily="34" charset="-120"/>
                  </a:rPr>
                  <a:t>C</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==‘\n’</a:t>
                </a:r>
              </a:p>
            </p:txBody>
          </p:sp>
        </p:grpSp>
        <p:sp>
          <p:nvSpPr>
            <p:cNvPr id="78" name="矩形: 圓角 77">
              <a:extLst>
                <a:ext uri="{FF2B5EF4-FFF2-40B4-BE49-F238E27FC236}">
                  <a16:creationId xmlns:a16="http://schemas.microsoft.com/office/drawing/2014/main" id="{4D58ECDA-2380-4810-A9BA-D9D1A7AA987C}"/>
                </a:ext>
              </a:extLst>
            </p:cNvPr>
            <p:cNvSpPr/>
            <p:nvPr/>
          </p:nvSpPr>
          <p:spPr>
            <a:xfrm>
              <a:off x="7145376" y="3941212"/>
              <a:ext cx="924698"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Str+=c</a:t>
              </a:r>
            </a:p>
          </p:txBody>
        </p:sp>
        <p:cxnSp>
          <p:nvCxnSpPr>
            <p:cNvPr id="79" name="接點: 肘形 78">
              <a:extLst>
                <a:ext uri="{FF2B5EF4-FFF2-40B4-BE49-F238E27FC236}">
                  <a16:creationId xmlns:a16="http://schemas.microsoft.com/office/drawing/2014/main" id="{2CDE16A2-9153-447E-8729-F6486A1BA6FA}"/>
                </a:ext>
              </a:extLst>
            </p:cNvPr>
            <p:cNvCxnSpPr>
              <a:cxnSpLocks/>
              <a:stCxn id="78" idx="0"/>
              <a:endCxn id="49" idx="3"/>
            </p:cNvCxnSpPr>
            <p:nvPr/>
          </p:nvCxnSpPr>
          <p:spPr>
            <a:xfrm rot="16200000" flipV="1">
              <a:off x="6973274" y="3306761"/>
              <a:ext cx="504307" cy="764596"/>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83A386E-B535-434A-8C02-E8DDC950BFC6}"/>
                </a:ext>
              </a:extLst>
            </p:cNvPr>
            <p:cNvCxnSpPr>
              <a:cxnSpLocks/>
              <a:stCxn id="51" idx="2"/>
              <a:endCxn id="74" idx="0"/>
            </p:cNvCxnSpPr>
            <p:nvPr/>
          </p:nvCxnSpPr>
          <p:spPr>
            <a:xfrm>
              <a:off x="6316961" y="4372891"/>
              <a:ext cx="0" cy="1237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F0B98A54-BCD9-4A4A-85E9-27FDF5DD3C22}"/>
                </a:ext>
              </a:extLst>
            </p:cNvPr>
            <p:cNvCxnSpPr>
              <a:cxnSpLocks/>
              <a:stCxn id="77" idx="3"/>
              <a:endCxn id="78" idx="2"/>
            </p:cNvCxnSpPr>
            <p:nvPr/>
          </p:nvCxnSpPr>
          <p:spPr>
            <a:xfrm flipV="1">
              <a:off x="6972694" y="4325922"/>
              <a:ext cx="635031" cy="403358"/>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接點: 肘形 83">
              <a:extLst>
                <a:ext uri="{FF2B5EF4-FFF2-40B4-BE49-F238E27FC236}">
                  <a16:creationId xmlns:a16="http://schemas.microsoft.com/office/drawing/2014/main" id="{63EA4503-9811-4821-A9BD-55E3B0030925}"/>
                </a:ext>
              </a:extLst>
            </p:cNvPr>
            <p:cNvCxnSpPr>
              <a:cxnSpLocks/>
              <a:stCxn id="44" idx="0"/>
              <a:endCxn id="47" idx="0"/>
            </p:cNvCxnSpPr>
            <p:nvPr/>
          </p:nvCxnSpPr>
          <p:spPr>
            <a:xfrm rot="5400000" flipH="1" flipV="1">
              <a:off x="3926335" y="1470888"/>
              <a:ext cx="1945892" cy="2835360"/>
            </a:xfrm>
            <a:prstGeom prst="bentConnector3">
              <a:avLst>
                <a:gd name="adj1" fmla="val 111748"/>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矩形: 圓角 99">
              <a:extLst>
                <a:ext uri="{FF2B5EF4-FFF2-40B4-BE49-F238E27FC236}">
                  <a16:creationId xmlns:a16="http://schemas.microsoft.com/office/drawing/2014/main" id="{9E5EF573-A3E1-41B1-A269-1EA5168BE3E6}"/>
                </a:ext>
              </a:extLst>
            </p:cNvPr>
            <p:cNvSpPr/>
            <p:nvPr/>
          </p:nvSpPr>
          <p:spPr>
            <a:xfrm>
              <a:off x="5469029" y="5142261"/>
              <a:ext cx="1706970" cy="56775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TSY = (0,1)</a:t>
              </a:r>
            </a:p>
            <a:p>
              <a:pPr algn="ctr"/>
              <a:r>
                <a:rPr lang="zh-TW" altLang="en-US" sz="1400" b="1" dirty="0">
                  <a:solidFill>
                    <a:schemeClr val="tx1"/>
                  </a:solidFill>
                  <a:latin typeface="微軟正黑體" panose="020B0604030504040204" pitchFamily="34" charset="-120"/>
                  <a:ea typeface="微軟正黑體" panose="020B0604030504040204" pitchFamily="34" charset="-120"/>
                </a:rPr>
                <a:t>為該時間同步狀態</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grpSp>
          <p:nvGrpSpPr>
            <p:cNvPr id="101" name="群組 100">
              <a:extLst>
                <a:ext uri="{FF2B5EF4-FFF2-40B4-BE49-F238E27FC236}">
                  <a16:creationId xmlns:a16="http://schemas.microsoft.com/office/drawing/2014/main" id="{0D6B4624-8C05-45AB-B319-C1796330BA55}"/>
                </a:ext>
              </a:extLst>
            </p:cNvPr>
            <p:cNvGrpSpPr/>
            <p:nvPr/>
          </p:nvGrpSpPr>
          <p:grpSpPr>
            <a:xfrm>
              <a:off x="9394401" y="1915622"/>
              <a:ext cx="1363963" cy="521948"/>
              <a:chOff x="6782932" y="5706671"/>
              <a:chExt cx="1294567" cy="770402"/>
            </a:xfrm>
          </p:grpSpPr>
          <p:sp>
            <p:nvSpPr>
              <p:cNvPr id="103" name="流程圖: 決策 102">
                <a:extLst>
                  <a:ext uri="{FF2B5EF4-FFF2-40B4-BE49-F238E27FC236}">
                    <a16:creationId xmlns:a16="http://schemas.microsoft.com/office/drawing/2014/main" id="{43691F88-D284-45BC-A66E-9A38504D839C}"/>
                  </a:ext>
                </a:extLst>
              </p:cNvPr>
              <p:cNvSpPr/>
              <p:nvPr/>
            </p:nvSpPr>
            <p:spPr>
              <a:xfrm>
                <a:off x="6782932" y="5706671"/>
                <a:ext cx="1294567" cy="77040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104" name="文字方塊 103">
                <a:extLst>
                  <a:ext uri="{FF2B5EF4-FFF2-40B4-BE49-F238E27FC236}">
                    <a16:creationId xmlns:a16="http://schemas.microsoft.com/office/drawing/2014/main" id="{03ECDB9F-B6B5-42CC-A4F7-808279F6CD10}"/>
                  </a:ext>
                </a:extLst>
              </p:cNvPr>
              <p:cNvSpPr txBox="1"/>
              <p:nvPr/>
            </p:nvSpPr>
            <p:spPr>
              <a:xfrm>
                <a:off x="6879094" y="5881692"/>
                <a:ext cx="1102242" cy="408854"/>
              </a:xfrm>
              <a:prstGeom prst="rect">
                <a:avLst/>
              </a:prstGeom>
              <a:noFill/>
            </p:spPr>
            <p:txBody>
              <a:bodyPr wrap="square" rtlCol="0">
                <a:spAutoFit/>
              </a:bodyPr>
              <a:lstStyle/>
              <a:p>
                <a:pPr algn="ctr"/>
                <a:r>
                  <a:rPr lang="en-US" altLang="zh-TW" sz="1200" b="1" dirty="0">
                    <a:latin typeface="微軟正黑體" panose="020B0604030504040204" pitchFamily="34" charset="-120"/>
                    <a:ea typeface="微軟正黑體" panose="020B0604030504040204" pitchFamily="34" charset="-120"/>
                  </a:rPr>
                  <a:t>TSY</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“0”</a:t>
                </a:r>
              </a:p>
            </p:txBody>
          </p:sp>
        </p:grpSp>
        <p:cxnSp>
          <p:nvCxnSpPr>
            <p:cNvPr id="105" name="接點: 肘形 104">
              <a:extLst>
                <a:ext uri="{FF2B5EF4-FFF2-40B4-BE49-F238E27FC236}">
                  <a16:creationId xmlns:a16="http://schemas.microsoft.com/office/drawing/2014/main" id="{582E51A3-92F2-4D0C-9ADA-6FFA2A6C7E4E}"/>
                </a:ext>
              </a:extLst>
            </p:cNvPr>
            <p:cNvCxnSpPr>
              <a:cxnSpLocks/>
              <a:stCxn id="74" idx="1"/>
              <a:endCxn id="48" idx="1"/>
            </p:cNvCxnSpPr>
            <p:nvPr/>
          </p:nvCxnSpPr>
          <p:spPr>
            <a:xfrm rot="10800000">
              <a:off x="5625223" y="2796766"/>
              <a:ext cx="9756" cy="1960811"/>
            </a:xfrm>
            <a:prstGeom prst="bentConnector3">
              <a:avLst>
                <a:gd name="adj1" fmla="val 12069188"/>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8F7B0D83-671C-4AB6-84DF-409DFFB33813}"/>
                </a:ext>
              </a:extLst>
            </p:cNvPr>
            <p:cNvCxnSpPr>
              <a:cxnSpLocks/>
              <a:stCxn id="74" idx="2"/>
              <a:endCxn id="100" idx="0"/>
            </p:cNvCxnSpPr>
            <p:nvPr/>
          </p:nvCxnSpPr>
          <p:spPr>
            <a:xfrm>
              <a:off x="6316961" y="5018550"/>
              <a:ext cx="5553" cy="12371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接點: 肘形 114">
              <a:extLst>
                <a:ext uri="{FF2B5EF4-FFF2-40B4-BE49-F238E27FC236}">
                  <a16:creationId xmlns:a16="http://schemas.microsoft.com/office/drawing/2014/main" id="{E126676E-DD3F-41FE-B87C-2AD0BDF88270}"/>
                </a:ext>
              </a:extLst>
            </p:cNvPr>
            <p:cNvCxnSpPr>
              <a:cxnSpLocks/>
            </p:cNvCxnSpPr>
            <p:nvPr/>
          </p:nvCxnSpPr>
          <p:spPr>
            <a:xfrm rot="5400000" flipH="1" flipV="1">
              <a:off x="6289052" y="1897476"/>
              <a:ext cx="3794397" cy="3753869"/>
            </a:xfrm>
            <a:prstGeom prst="bentConnector5">
              <a:avLst>
                <a:gd name="adj1" fmla="val -6025"/>
                <a:gd name="adj2" fmla="val 145153"/>
                <a:gd name="adj3" fmla="val 106025"/>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接點: 肘形 120">
              <a:extLst>
                <a:ext uri="{FF2B5EF4-FFF2-40B4-BE49-F238E27FC236}">
                  <a16:creationId xmlns:a16="http://schemas.microsoft.com/office/drawing/2014/main" id="{97AFA2B5-665B-40E4-9FCD-DE489B931FBD}"/>
                </a:ext>
              </a:extLst>
            </p:cNvPr>
            <p:cNvCxnSpPr>
              <a:cxnSpLocks/>
              <a:stCxn id="103" idx="1"/>
              <a:endCxn id="49" idx="3"/>
            </p:cNvCxnSpPr>
            <p:nvPr/>
          </p:nvCxnSpPr>
          <p:spPr>
            <a:xfrm rot="10800000" flipV="1">
              <a:off x="6843129" y="2176595"/>
              <a:ext cx="2551272" cy="1260309"/>
            </a:xfrm>
            <a:prstGeom prst="bentConnector3">
              <a:avLst>
                <a:gd name="adj1" fmla="val 5000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矩形: 圓角 125">
              <a:extLst>
                <a:ext uri="{FF2B5EF4-FFF2-40B4-BE49-F238E27FC236}">
                  <a16:creationId xmlns:a16="http://schemas.microsoft.com/office/drawing/2014/main" id="{580D1588-53AC-46CF-A4BA-EA8B984A79DE}"/>
                </a:ext>
              </a:extLst>
            </p:cNvPr>
            <p:cNvSpPr/>
            <p:nvPr/>
          </p:nvSpPr>
          <p:spPr>
            <a:xfrm>
              <a:off x="9222259" y="2604472"/>
              <a:ext cx="1706970" cy="56775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TSY = (1,2)</a:t>
              </a:r>
            </a:p>
            <a:p>
              <a:pPr algn="ctr"/>
              <a:r>
                <a:rPr lang="zh-TW" altLang="en-US" sz="1400" b="1" dirty="0">
                  <a:solidFill>
                    <a:schemeClr val="tx1"/>
                  </a:solidFill>
                  <a:latin typeface="微軟正黑體" panose="020B0604030504040204" pitchFamily="34" charset="-120"/>
                  <a:ea typeface="微軟正黑體" panose="020B0604030504040204" pitchFamily="34" charset="-120"/>
                </a:rPr>
                <a:t>為該時間提醒狀態</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sp>
          <p:nvSpPr>
            <p:cNvPr id="127" name="矩形: 圓角 126">
              <a:extLst>
                <a:ext uri="{FF2B5EF4-FFF2-40B4-BE49-F238E27FC236}">
                  <a16:creationId xmlns:a16="http://schemas.microsoft.com/office/drawing/2014/main" id="{1F7E35F6-3B0B-4191-891A-95EB9187C8F9}"/>
                </a:ext>
              </a:extLst>
            </p:cNvPr>
            <p:cNvSpPr/>
            <p:nvPr/>
          </p:nvSpPr>
          <p:spPr>
            <a:xfrm>
              <a:off x="8742847" y="3742868"/>
              <a:ext cx="924698"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TM</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0</a:t>
              </a:r>
            </a:p>
          </p:txBody>
        </p:sp>
        <p:sp>
          <p:nvSpPr>
            <p:cNvPr id="128" name="矩形: 圓角 127">
              <a:extLst>
                <a:ext uri="{FF2B5EF4-FFF2-40B4-BE49-F238E27FC236}">
                  <a16:creationId xmlns:a16="http://schemas.microsoft.com/office/drawing/2014/main" id="{961E22B9-CFA3-4F08-B068-0C9CBD5B5736}"/>
                </a:ext>
              </a:extLst>
            </p:cNvPr>
            <p:cNvSpPr/>
            <p:nvPr/>
          </p:nvSpPr>
          <p:spPr>
            <a:xfrm>
              <a:off x="10353887" y="3742868"/>
              <a:ext cx="924698"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TM</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1</a:t>
              </a:r>
            </a:p>
          </p:txBody>
        </p:sp>
        <p:sp>
          <p:nvSpPr>
            <p:cNvPr id="129" name="矩形: 圓角 128">
              <a:extLst>
                <a:ext uri="{FF2B5EF4-FFF2-40B4-BE49-F238E27FC236}">
                  <a16:creationId xmlns:a16="http://schemas.microsoft.com/office/drawing/2014/main" id="{D4383536-4017-4587-8668-AC40BEDFF5ED}"/>
                </a:ext>
              </a:extLst>
            </p:cNvPr>
            <p:cNvSpPr/>
            <p:nvPr/>
          </p:nvSpPr>
          <p:spPr>
            <a:xfrm>
              <a:off x="8603706" y="4466554"/>
              <a:ext cx="1204342"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傳送刪除封包</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131" name="矩形: 圓角 130">
              <a:extLst>
                <a:ext uri="{FF2B5EF4-FFF2-40B4-BE49-F238E27FC236}">
                  <a16:creationId xmlns:a16="http://schemas.microsoft.com/office/drawing/2014/main" id="{776F92F6-A403-4EFF-BBA5-BDE7EE449B0C}"/>
                </a:ext>
              </a:extLst>
            </p:cNvPr>
            <p:cNvSpPr/>
            <p:nvPr/>
          </p:nvSpPr>
          <p:spPr>
            <a:xfrm>
              <a:off x="10214065" y="4473814"/>
              <a:ext cx="1204342"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傳送新增封包</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cxnSp>
          <p:nvCxnSpPr>
            <p:cNvPr id="132" name="接點: 肘形 131">
              <a:extLst>
                <a:ext uri="{FF2B5EF4-FFF2-40B4-BE49-F238E27FC236}">
                  <a16:creationId xmlns:a16="http://schemas.microsoft.com/office/drawing/2014/main" id="{1FBBCD85-1F9C-48D5-8FDE-326DC7F44965}"/>
                </a:ext>
              </a:extLst>
            </p:cNvPr>
            <p:cNvCxnSpPr>
              <a:cxnSpLocks/>
              <a:stCxn id="126" idx="2"/>
              <a:endCxn id="127" idx="0"/>
            </p:cNvCxnSpPr>
            <p:nvPr/>
          </p:nvCxnSpPr>
          <p:spPr>
            <a:xfrm rot="5400000">
              <a:off x="9355151" y="3022275"/>
              <a:ext cx="570638" cy="870548"/>
            </a:xfrm>
            <a:prstGeom prst="bentConnector3">
              <a:avLst>
                <a:gd name="adj1" fmla="val 5000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接點: 肘形 134">
              <a:extLst>
                <a:ext uri="{FF2B5EF4-FFF2-40B4-BE49-F238E27FC236}">
                  <a16:creationId xmlns:a16="http://schemas.microsoft.com/office/drawing/2014/main" id="{A897549A-201A-4189-A3CD-C757F1A747BC}"/>
                </a:ext>
              </a:extLst>
            </p:cNvPr>
            <p:cNvCxnSpPr>
              <a:cxnSpLocks/>
              <a:stCxn id="126" idx="2"/>
              <a:endCxn id="128" idx="0"/>
            </p:cNvCxnSpPr>
            <p:nvPr/>
          </p:nvCxnSpPr>
          <p:spPr>
            <a:xfrm rot="16200000" flipH="1">
              <a:off x="10160671" y="3087303"/>
              <a:ext cx="570638" cy="740492"/>
            </a:xfrm>
            <a:prstGeom prst="bentConnector3">
              <a:avLst>
                <a:gd name="adj1" fmla="val 5000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C80D37DF-9355-4563-A603-596D29BE9D7E}"/>
                </a:ext>
              </a:extLst>
            </p:cNvPr>
            <p:cNvCxnSpPr>
              <a:cxnSpLocks/>
              <a:stCxn id="103" idx="2"/>
              <a:endCxn id="126" idx="0"/>
            </p:cNvCxnSpPr>
            <p:nvPr/>
          </p:nvCxnSpPr>
          <p:spPr>
            <a:xfrm flipH="1">
              <a:off x="10075744" y="2437570"/>
              <a:ext cx="639" cy="1669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C271B673-02AA-4982-BC9E-2DDD0C882773}"/>
                </a:ext>
              </a:extLst>
            </p:cNvPr>
            <p:cNvCxnSpPr>
              <a:cxnSpLocks/>
              <a:stCxn id="128" idx="2"/>
              <a:endCxn id="131" idx="0"/>
            </p:cNvCxnSpPr>
            <p:nvPr/>
          </p:nvCxnSpPr>
          <p:spPr>
            <a:xfrm>
              <a:off x="10816236" y="4127578"/>
              <a:ext cx="0" cy="3462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A366C1E6-A1B7-4E20-8252-B5A2A605546D}"/>
                </a:ext>
              </a:extLst>
            </p:cNvPr>
            <p:cNvCxnSpPr>
              <a:cxnSpLocks/>
              <a:stCxn id="127" idx="2"/>
              <a:endCxn id="129" idx="0"/>
            </p:cNvCxnSpPr>
            <p:nvPr/>
          </p:nvCxnSpPr>
          <p:spPr>
            <a:xfrm>
              <a:off x="9205196" y="4127578"/>
              <a:ext cx="681" cy="3389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矩形: 圓角 149">
              <a:extLst>
                <a:ext uri="{FF2B5EF4-FFF2-40B4-BE49-F238E27FC236}">
                  <a16:creationId xmlns:a16="http://schemas.microsoft.com/office/drawing/2014/main" id="{052CDEC5-8F77-4907-9C2D-30AFEC3A0C59}"/>
                </a:ext>
              </a:extLst>
            </p:cNvPr>
            <p:cNvSpPr/>
            <p:nvPr/>
          </p:nvSpPr>
          <p:spPr>
            <a:xfrm>
              <a:off x="8603706" y="5346273"/>
              <a:ext cx="2814701" cy="38471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Str = “”</a:t>
              </a:r>
            </a:p>
          </p:txBody>
        </p:sp>
        <p:cxnSp>
          <p:nvCxnSpPr>
            <p:cNvPr id="151" name="直線單箭頭接點 150">
              <a:extLst>
                <a:ext uri="{FF2B5EF4-FFF2-40B4-BE49-F238E27FC236}">
                  <a16:creationId xmlns:a16="http://schemas.microsoft.com/office/drawing/2014/main" id="{6AD2E617-329C-452A-841A-BFE4724AAD2A}"/>
                </a:ext>
              </a:extLst>
            </p:cNvPr>
            <p:cNvCxnSpPr>
              <a:cxnSpLocks/>
              <a:stCxn id="131" idx="2"/>
            </p:cNvCxnSpPr>
            <p:nvPr/>
          </p:nvCxnSpPr>
          <p:spPr>
            <a:xfrm>
              <a:off x="10816236" y="4858524"/>
              <a:ext cx="0" cy="4821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90C251DD-880F-4FFC-A52A-9180BBF0B1E5}"/>
                </a:ext>
              </a:extLst>
            </p:cNvPr>
            <p:cNvCxnSpPr>
              <a:cxnSpLocks/>
              <a:stCxn id="129" idx="2"/>
            </p:cNvCxnSpPr>
            <p:nvPr/>
          </p:nvCxnSpPr>
          <p:spPr>
            <a:xfrm flipH="1">
              <a:off x="9205197" y="4851264"/>
              <a:ext cx="680" cy="49666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接點: 肘形 159">
              <a:extLst>
                <a:ext uri="{FF2B5EF4-FFF2-40B4-BE49-F238E27FC236}">
                  <a16:creationId xmlns:a16="http://schemas.microsoft.com/office/drawing/2014/main" id="{4E8CB2F3-E438-4D5E-B96D-47213578B3F4}"/>
                </a:ext>
              </a:extLst>
            </p:cNvPr>
            <p:cNvCxnSpPr>
              <a:cxnSpLocks/>
              <a:stCxn id="150" idx="1"/>
              <a:endCxn id="49" idx="3"/>
            </p:cNvCxnSpPr>
            <p:nvPr/>
          </p:nvCxnSpPr>
          <p:spPr>
            <a:xfrm rot="10800000">
              <a:off x="6843130" y="3436906"/>
              <a:ext cx="1760577" cy="2101723"/>
            </a:xfrm>
            <a:prstGeom prst="bentConnector3">
              <a:avLst>
                <a:gd name="adj1" fmla="val 2774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文字方塊 164">
              <a:extLst>
                <a:ext uri="{FF2B5EF4-FFF2-40B4-BE49-F238E27FC236}">
                  <a16:creationId xmlns:a16="http://schemas.microsoft.com/office/drawing/2014/main" id="{41483C7C-8618-495F-A0A5-4FD0F1528D1E}"/>
                </a:ext>
              </a:extLst>
            </p:cNvPr>
            <p:cNvSpPr txBox="1"/>
            <p:nvPr/>
          </p:nvSpPr>
          <p:spPr>
            <a:xfrm>
              <a:off x="6475266" y="4261065"/>
              <a:ext cx="255137" cy="307777"/>
            </a:xfrm>
            <a:prstGeom prst="rect">
              <a:avLst/>
            </a:prstGeom>
            <a:noFill/>
          </p:spPr>
          <p:txBody>
            <a:bodyPr wrap="square" rtlCol="0">
              <a:spAutoFit/>
            </a:bodyPr>
            <a:lstStyle/>
            <a:p>
              <a:pPr algn="ctr"/>
              <a:r>
                <a:rPr lang="en-US" altLang="zh-TW" sz="1400" b="1" dirty="0">
                  <a:solidFill>
                    <a:srgbClr val="FF0000"/>
                  </a:solidFill>
                  <a:latin typeface="微軟正黑體" panose="020B0604030504040204" pitchFamily="34" charset="-120"/>
                  <a:ea typeface="微軟正黑體" panose="020B0604030504040204" pitchFamily="34" charset="-120"/>
                </a:rPr>
                <a:t>F</a:t>
              </a:r>
            </a:p>
          </p:txBody>
        </p:sp>
        <p:sp>
          <p:nvSpPr>
            <p:cNvPr id="166" name="文字方塊 165">
              <a:extLst>
                <a:ext uri="{FF2B5EF4-FFF2-40B4-BE49-F238E27FC236}">
                  <a16:creationId xmlns:a16="http://schemas.microsoft.com/office/drawing/2014/main" id="{9E716A63-3290-4C0C-B547-8E11E3D74EB6}"/>
                </a:ext>
              </a:extLst>
            </p:cNvPr>
            <p:cNvSpPr txBox="1"/>
            <p:nvPr/>
          </p:nvSpPr>
          <p:spPr>
            <a:xfrm>
              <a:off x="5514363" y="3845531"/>
              <a:ext cx="283338" cy="307777"/>
            </a:xfrm>
            <a:prstGeom prst="rect">
              <a:avLst/>
            </a:prstGeom>
            <a:noFill/>
          </p:spPr>
          <p:txBody>
            <a:bodyPr wrap="square" rtlCol="0">
              <a:spAutoFit/>
            </a:bodyPr>
            <a:lstStyle/>
            <a:p>
              <a:pPr algn="ctr"/>
              <a:r>
                <a:rPr lang="en-US" altLang="zh-TW" sz="14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67" name="文字方塊 166">
              <a:extLst>
                <a:ext uri="{FF2B5EF4-FFF2-40B4-BE49-F238E27FC236}">
                  <a16:creationId xmlns:a16="http://schemas.microsoft.com/office/drawing/2014/main" id="{BE5D28FF-4C3E-4923-AD89-3891DC08AC3A}"/>
                </a:ext>
              </a:extLst>
            </p:cNvPr>
            <p:cNvSpPr txBox="1"/>
            <p:nvPr/>
          </p:nvSpPr>
          <p:spPr>
            <a:xfrm>
              <a:off x="6486563" y="4903114"/>
              <a:ext cx="255137" cy="523220"/>
            </a:xfrm>
            <a:prstGeom prst="rect">
              <a:avLst/>
            </a:prstGeom>
            <a:noFill/>
          </p:spPr>
          <p:txBody>
            <a:bodyPr wrap="square" rtlCol="0">
              <a:spAutoFit/>
            </a:bodyPr>
            <a:lstStyle/>
            <a:p>
              <a:pPr algn="ctr"/>
              <a:r>
                <a:rPr lang="en-US" altLang="zh-TW" sz="1400" b="1" dirty="0">
                  <a:solidFill>
                    <a:schemeClr val="accent1">
                      <a:lumMod val="75000"/>
                    </a:schemeClr>
                  </a:solidFill>
                  <a:latin typeface="微軟正黑體" panose="020B0604030504040204" pitchFamily="34" charset="-120"/>
                  <a:ea typeface="微軟正黑體" panose="020B0604030504040204" pitchFamily="34" charset="-120"/>
                </a:rPr>
                <a:t>T</a:t>
              </a:r>
              <a:r>
                <a:rPr lang="en-US" altLang="zh-TW" sz="1400" b="1" dirty="0">
                  <a:latin typeface="微軟正黑體" panose="020B0604030504040204" pitchFamily="34" charset="-120"/>
                  <a:ea typeface="微軟正黑體" panose="020B0604030504040204" pitchFamily="34" charset="-120"/>
                </a:rPr>
                <a:t>F</a:t>
              </a:r>
            </a:p>
          </p:txBody>
        </p:sp>
        <p:sp>
          <p:nvSpPr>
            <p:cNvPr id="168" name="文字方塊 167">
              <a:extLst>
                <a:ext uri="{FF2B5EF4-FFF2-40B4-BE49-F238E27FC236}">
                  <a16:creationId xmlns:a16="http://schemas.microsoft.com/office/drawing/2014/main" id="{77D467C9-1D56-4F09-A4FE-FA51C41495EE}"/>
                </a:ext>
              </a:extLst>
            </p:cNvPr>
            <p:cNvSpPr txBox="1"/>
            <p:nvPr/>
          </p:nvSpPr>
          <p:spPr>
            <a:xfrm>
              <a:off x="10099812" y="2346868"/>
              <a:ext cx="283338" cy="307777"/>
            </a:xfrm>
            <a:prstGeom prst="rect">
              <a:avLst/>
            </a:prstGeom>
            <a:noFill/>
          </p:spPr>
          <p:txBody>
            <a:bodyPr wrap="square" rtlCol="0">
              <a:spAutoFit/>
            </a:bodyPr>
            <a:lstStyle/>
            <a:p>
              <a:pPr algn="ctr"/>
              <a:r>
                <a:rPr lang="en-US" altLang="zh-TW" sz="14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169" name="文字方塊 168">
              <a:extLst>
                <a:ext uri="{FF2B5EF4-FFF2-40B4-BE49-F238E27FC236}">
                  <a16:creationId xmlns:a16="http://schemas.microsoft.com/office/drawing/2014/main" id="{3BB02DFF-687B-4246-AA1C-423BF388369E}"/>
                </a:ext>
              </a:extLst>
            </p:cNvPr>
            <p:cNvSpPr txBox="1"/>
            <p:nvPr/>
          </p:nvSpPr>
          <p:spPr>
            <a:xfrm>
              <a:off x="7848540" y="2728504"/>
              <a:ext cx="255137" cy="307777"/>
            </a:xfrm>
            <a:prstGeom prst="rect">
              <a:avLst/>
            </a:prstGeom>
            <a:noFill/>
          </p:spPr>
          <p:txBody>
            <a:bodyPr wrap="square" rtlCol="0">
              <a:spAutoFit/>
            </a:bodyPr>
            <a:lstStyle/>
            <a:p>
              <a:pPr algn="ctr"/>
              <a:r>
                <a:rPr lang="en-US" altLang="zh-TW" sz="1400" b="1" dirty="0">
                  <a:solidFill>
                    <a:srgbClr val="FF0000"/>
                  </a:solidFill>
                  <a:latin typeface="微軟正黑體" panose="020B0604030504040204" pitchFamily="34" charset="-120"/>
                  <a:ea typeface="微軟正黑體" panose="020B0604030504040204" pitchFamily="34" charset="-120"/>
                </a:rPr>
                <a:t>F</a:t>
              </a:r>
            </a:p>
          </p:txBody>
        </p:sp>
        <p:sp>
          <p:nvSpPr>
            <p:cNvPr id="170" name="文字方塊 169">
              <a:extLst>
                <a:ext uri="{FF2B5EF4-FFF2-40B4-BE49-F238E27FC236}">
                  <a16:creationId xmlns:a16="http://schemas.microsoft.com/office/drawing/2014/main" id="{48ACB863-1D4A-4F43-B6F1-5D589473763E}"/>
                </a:ext>
              </a:extLst>
            </p:cNvPr>
            <p:cNvSpPr txBox="1"/>
            <p:nvPr/>
          </p:nvSpPr>
          <p:spPr>
            <a:xfrm>
              <a:off x="7227083" y="4466554"/>
              <a:ext cx="255137" cy="307777"/>
            </a:xfrm>
            <a:prstGeom prst="rect">
              <a:avLst/>
            </a:prstGeom>
            <a:noFill/>
          </p:spPr>
          <p:txBody>
            <a:bodyPr wrap="square" rtlCol="0">
              <a:spAutoFit/>
            </a:bodyPr>
            <a:lstStyle/>
            <a:p>
              <a:pPr algn="ctr"/>
              <a:r>
                <a:rPr lang="en-US" altLang="zh-TW" sz="1400" b="1" dirty="0">
                  <a:solidFill>
                    <a:srgbClr val="FF0000"/>
                  </a:solidFill>
                  <a:latin typeface="微軟正黑體" panose="020B0604030504040204" pitchFamily="34" charset="-120"/>
                  <a:ea typeface="微軟正黑體" panose="020B0604030504040204" pitchFamily="34" charset="-120"/>
                </a:rPr>
                <a:t>F</a:t>
              </a:r>
            </a:p>
          </p:txBody>
        </p:sp>
      </p:grpSp>
      <p:grpSp>
        <p:nvGrpSpPr>
          <p:cNvPr id="171" name="群組 170">
            <a:extLst>
              <a:ext uri="{FF2B5EF4-FFF2-40B4-BE49-F238E27FC236}">
                <a16:creationId xmlns:a16="http://schemas.microsoft.com/office/drawing/2014/main" id="{FA995433-C8CD-4126-B9E1-67C734E8B19A}"/>
              </a:ext>
            </a:extLst>
          </p:cNvPr>
          <p:cNvGrpSpPr/>
          <p:nvPr/>
        </p:nvGrpSpPr>
        <p:grpSpPr>
          <a:xfrm>
            <a:off x="-53340" y="-10175"/>
            <a:ext cx="12245340" cy="971809"/>
            <a:chOff x="0" y="-6069"/>
            <a:chExt cx="12192000" cy="971809"/>
          </a:xfrm>
        </p:grpSpPr>
        <p:pic>
          <p:nvPicPr>
            <p:cNvPr id="172" name="圖片 171">
              <a:extLst>
                <a:ext uri="{FF2B5EF4-FFF2-40B4-BE49-F238E27FC236}">
                  <a16:creationId xmlns:a16="http://schemas.microsoft.com/office/drawing/2014/main" id="{7557E799-0127-43D3-A0D7-2AA850B1F5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73" name="圖片 172">
              <a:extLst>
                <a:ext uri="{FF2B5EF4-FFF2-40B4-BE49-F238E27FC236}">
                  <a16:creationId xmlns:a16="http://schemas.microsoft.com/office/drawing/2014/main" id="{D762384A-7FD0-4117-B8BD-3C282E1B5DA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610310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p:cTn id="7" dur="500" fill="hold"/>
                                        <p:tgtEl>
                                          <p:spTgt spid="174"/>
                                        </p:tgtEl>
                                        <p:attrNameLst>
                                          <p:attrName>ppt_w</p:attrName>
                                        </p:attrNameLst>
                                      </p:cBhvr>
                                      <p:tavLst>
                                        <p:tav tm="0">
                                          <p:val>
                                            <p:fltVal val="0"/>
                                          </p:val>
                                        </p:tav>
                                        <p:tav tm="100000">
                                          <p:val>
                                            <p:strVal val="#ppt_w"/>
                                          </p:val>
                                        </p:tav>
                                      </p:tavLst>
                                    </p:anim>
                                    <p:anim calcmode="lin" valueType="num">
                                      <p:cBhvr>
                                        <p:cTn id="8" dur="500" fill="hold"/>
                                        <p:tgtEl>
                                          <p:spTgt spid="174"/>
                                        </p:tgtEl>
                                        <p:attrNameLst>
                                          <p:attrName>ppt_h</p:attrName>
                                        </p:attrNameLst>
                                      </p:cBhvr>
                                      <p:tavLst>
                                        <p:tav tm="0">
                                          <p:val>
                                            <p:fltVal val="0"/>
                                          </p:val>
                                        </p:tav>
                                        <p:tav tm="100000">
                                          <p:val>
                                            <p:strVal val="#ppt_h"/>
                                          </p:val>
                                        </p:tav>
                                      </p:tavLst>
                                    </p:anim>
                                    <p:animEffect transition="in" filter="fade">
                                      <p:cBhvr>
                                        <p:cTn id="9"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46</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同步架構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64" name="群組 63">
            <a:extLst>
              <a:ext uri="{FF2B5EF4-FFF2-40B4-BE49-F238E27FC236}">
                <a16:creationId xmlns:a16="http://schemas.microsoft.com/office/drawing/2014/main" id="{BD322824-4FE8-4767-8FAE-781424A008BC}"/>
              </a:ext>
            </a:extLst>
          </p:cNvPr>
          <p:cNvGrpSpPr/>
          <p:nvPr/>
        </p:nvGrpSpPr>
        <p:grpSpPr>
          <a:xfrm>
            <a:off x="600393" y="2048856"/>
            <a:ext cx="9422133" cy="3870459"/>
            <a:chOff x="600393" y="2048856"/>
            <a:chExt cx="9422133" cy="3870459"/>
          </a:xfrm>
        </p:grpSpPr>
        <p:sp>
          <p:nvSpPr>
            <p:cNvPr id="12" name="矩形: 圓角 11">
              <a:extLst>
                <a:ext uri="{FF2B5EF4-FFF2-40B4-BE49-F238E27FC236}">
                  <a16:creationId xmlns:a16="http://schemas.microsoft.com/office/drawing/2014/main" id="{DA75C1E0-7CF6-49C5-9E82-138ED8BCC776}"/>
                </a:ext>
              </a:extLst>
            </p:cNvPr>
            <p:cNvSpPr/>
            <p:nvPr/>
          </p:nvSpPr>
          <p:spPr>
            <a:xfrm>
              <a:off x="613182" y="2864696"/>
              <a:ext cx="1576097"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同步模組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E6067EDA-E3EA-40BF-BAFC-10138D584895}"/>
                </a:ext>
              </a:extLst>
            </p:cNvPr>
            <p:cNvSpPr/>
            <p:nvPr/>
          </p:nvSpPr>
          <p:spPr>
            <a:xfrm>
              <a:off x="600393" y="3861515"/>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 狀態</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CCA2BDB0-01A3-467A-92A4-63A8EFF942E9}"/>
                </a:ext>
              </a:extLst>
            </p:cNvPr>
            <p:cNvCxnSpPr>
              <a:cxnSpLocks/>
              <a:stCxn id="12" idx="2"/>
              <a:endCxn id="13" idx="0"/>
            </p:cNvCxnSpPr>
            <p:nvPr/>
          </p:nvCxnSpPr>
          <p:spPr>
            <a:xfrm flipH="1">
              <a:off x="1401015" y="3509319"/>
              <a:ext cx="216" cy="35219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DEBB682D-2D82-476E-AF15-731606D47559}"/>
                </a:ext>
              </a:extLst>
            </p:cNvPr>
            <p:cNvSpPr/>
            <p:nvPr/>
          </p:nvSpPr>
          <p:spPr>
            <a:xfrm>
              <a:off x="2680979" y="3861514"/>
              <a:ext cx="1601243" cy="50470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S</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2</a:t>
              </a:r>
            </a:p>
          </p:txBody>
        </p:sp>
        <p:cxnSp>
          <p:nvCxnSpPr>
            <p:cNvPr id="16" name="直線單箭頭接點 15">
              <a:extLst>
                <a:ext uri="{FF2B5EF4-FFF2-40B4-BE49-F238E27FC236}">
                  <a16:creationId xmlns:a16="http://schemas.microsoft.com/office/drawing/2014/main" id="{6D240B70-EAB9-44A3-A0E7-E1D137D7F662}"/>
                </a:ext>
              </a:extLst>
            </p:cNvPr>
            <p:cNvCxnSpPr>
              <a:cxnSpLocks/>
              <a:stCxn id="13" idx="3"/>
              <a:endCxn id="15" idx="1"/>
            </p:cNvCxnSpPr>
            <p:nvPr/>
          </p:nvCxnSpPr>
          <p:spPr>
            <a:xfrm flipV="1">
              <a:off x="2201636" y="4113865"/>
              <a:ext cx="479343" cy="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4C9B5E09-7CE6-4B38-B83C-B891D407E5FB}"/>
                </a:ext>
              </a:extLst>
            </p:cNvPr>
            <p:cNvSpPr/>
            <p:nvPr/>
          </p:nvSpPr>
          <p:spPr>
            <a:xfrm>
              <a:off x="7785086" y="2048856"/>
              <a:ext cx="1601243" cy="792190"/>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D=</a:t>
              </a:r>
              <a:r>
                <a:rPr lang="zh-TW" altLang="en-US" b="1" dirty="0">
                  <a:solidFill>
                    <a:schemeClr val="tx1"/>
                  </a:solidFill>
                  <a:latin typeface="微軟正黑體" panose="020B0604030504040204" pitchFamily="34" charset="-120"/>
                  <a:ea typeface="微軟正黑體" panose="020B0604030504040204" pitchFamily="34" charset="-120"/>
                </a:rPr>
                <a:t>日期</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en-US" altLang="zh-TW" b="1" dirty="0">
                  <a:solidFill>
                    <a:schemeClr val="tx1"/>
                  </a:solidFill>
                  <a:latin typeface="微軟正黑體" panose="020B0604030504040204" pitchFamily="34" charset="-120"/>
                  <a:ea typeface="微軟正黑體" panose="020B0604030504040204" pitchFamily="34" charset="-120"/>
                </a:rPr>
                <a:t>T=</a:t>
              </a:r>
              <a:r>
                <a:rPr lang="zh-TW" altLang="en-US" b="1" dirty="0">
                  <a:solidFill>
                    <a:schemeClr val="tx1"/>
                  </a:solidFill>
                  <a:latin typeface="微軟正黑體" panose="020B0604030504040204" pitchFamily="34" charset="-120"/>
                  <a:ea typeface="微軟正黑體" panose="020B0604030504040204" pitchFamily="34" charset="-120"/>
                </a:rPr>
                <a:t>時間</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24" name="接點: 肘形 23">
              <a:extLst>
                <a:ext uri="{FF2B5EF4-FFF2-40B4-BE49-F238E27FC236}">
                  <a16:creationId xmlns:a16="http://schemas.microsoft.com/office/drawing/2014/main" id="{A21E41D3-61E7-4E8E-B8DF-137502FBAE17}"/>
                </a:ext>
              </a:extLst>
            </p:cNvPr>
            <p:cNvCxnSpPr>
              <a:cxnSpLocks/>
              <a:stCxn id="15" idx="0"/>
              <a:endCxn id="23" idx="0"/>
            </p:cNvCxnSpPr>
            <p:nvPr/>
          </p:nvCxnSpPr>
          <p:spPr>
            <a:xfrm rot="5400000" flipH="1" flipV="1">
              <a:off x="5127325" y="403132"/>
              <a:ext cx="1812658" cy="5104107"/>
            </a:xfrm>
            <a:prstGeom prst="bentConnector3">
              <a:avLst>
                <a:gd name="adj1" fmla="val 11261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E34A5B2F-86EC-4FC1-B4F7-D096A60FF245}"/>
                </a:ext>
              </a:extLst>
            </p:cNvPr>
            <p:cNvGrpSpPr/>
            <p:nvPr/>
          </p:nvGrpSpPr>
          <p:grpSpPr>
            <a:xfrm>
              <a:off x="7163213" y="3040070"/>
              <a:ext cx="2859313" cy="702584"/>
              <a:chOff x="6782931" y="5706671"/>
              <a:chExt cx="1601243" cy="940712"/>
            </a:xfrm>
          </p:grpSpPr>
          <p:sp>
            <p:nvSpPr>
              <p:cNvPr id="31" name="流程圖: 決策 30">
                <a:extLst>
                  <a:ext uri="{FF2B5EF4-FFF2-40B4-BE49-F238E27FC236}">
                    <a16:creationId xmlns:a16="http://schemas.microsoft.com/office/drawing/2014/main" id="{97086CD2-D80F-4649-83A2-B9264C53CB49}"/>
                  </a:ext>
                </a:extLst>
              </p:cNvPr>
              <p:cNvSpPr/>
              <p:nvPr/>
            </p:nvSpPr>
            <p:spPr>
              <a:xfrm>
                <a:off x="6782931" y="5706671"/>
                <a:ext cx="1601243"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381FE47C-EFD0-4FD0-81BE-4FB98DC48909}"/>
                  </a:ext>
                </a:extLst>
              </p:cNvPr>
              <p:cNvSpPr txBox="1"/>
              <p:nvPr/>
            </p:nvSpPr>
            <p:spPr>
              <a:xfrm>
                <a:off x="6992464" y="5992361"/>
                <a:ext cx="1182176"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尋找時間位置模組</a:t>
                </a:r>
                <a:endParaRPr lang="en-US" altLang="zh-TW" b="1" dirty="0">
                  <a:latin typeface="微軟正黑體" panose="020B0604030504040204" pitchFamily="34" charset="-120"/>
                  <a:ea typeface="微軟正黑體" panose="020B0604030504040204" pitchFamily="34" charset="-120"/>
                </a:endParaRPr>
              </a:p>
            </p:txBody>
          </p:sp>
        </p:grpSp>
        <p:sp>
          <p:nvSpPr>
            <p:cNvPr id="33" name="矩形: 圓角 32">
              <a:extLst>
                <a:ext uri="{FF2B5EF4-FFF2-40B4-BE49-F238E27FC236}">
                  <a16:creationId xmlns:a16="http://schemas.microsoft.com/office/drawing/2014/main" id="{B62901A9-DD70-41D6-9AA2-608668106CA4}"/>
                </a:ext>
              </a:extLst>
            </p:cNvPr>
            <p:cNvSpPr/>
            <p:nvPr/>
          </p:nvSpPr>
          <p:spPr>
            <a:xfrm>
              <a:off x="4861448" y="4095838"/>
              <a:ext cx="2469103" cy="94071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在</a:t>
              </a:r>
              <a:r>
                <a:rPr lang="en-US" altLang="zh-TW" b="1" dirty="0">
                  <a:solidFill>
                    <a:schemeClr val="tx1"/>
                  </a:solidFill>
                  <a:latin typeface="微軟正黑體" panose="020B0604030504040204" pitchFamily="34" charset="-120"/>
                  <a:ea typeface="微軟正黑體" panose="020B0604030504040204" pitchFamily="34" charset="-120"/>
                </a:rPr>
                <a:t>D</a:t>
              </a:r>
              <a:r>
                <a:rPr lang="zh-TW" altLang="en-US" b="1" dirty="0">
                  <a:solidFill>
                    <a:schemeClr val="tx1"/>
                  </a:solidFill>
                  <a:latin typeface="微軟正黑體" panose="020B0604030504040204" pitchFamily="34" charset="-120"/>
                  <a:ea typeface="微軟正黑體" panose="020B0604030504040204" pitchFamily="34" charset="-120"/>
                </a:rPr>
                <a:t>日期檔案裡的第</a:t>
              </a:r>
              <a:r>
                <a:rPr lang="en-US" altLang="zh-TW" b="1" dirty="0" err="1">
                  <a:solidFill>
                    <a:schemeClr val="tx1"/>
                  </a:solidFill>
                  <a:latin typeface="微軟正黑體" panose="020B0604030504040204" pitchFamily="34" charset="-120"/>
                  <a:ea typeface="微軟正黑體" panose="020B0604030504040204" pitchFamily="34" charset="-120"/>
                </a:rPr>
                <a:t>idx</a:t>
              </a:r>
              <a:r>
                <a:rPr lang="zh-TW" altLang="en-US" b="1" dirty="0">
                  <a:solidFill>
                    <a:schemeClr val="tx1"/>
                  </a:solidFill>
                  <a:latin typeface="微軟正黑體" panose="020B0604030504040204" pitchFamily="34" charset="-120"/>
                  <a:ea typeface="微軟正黑體" panose="020B0604030504040204" pitchFamily="34" charset="-120"/>
                </a:rPr>
                <a:t>個位置寫入</a:t>
              </a:r>
              <a:r>
                <a:rPr lang="en-US" altLang="zh-TW" b="1" dirty="0">
                  <a:solidFill>
                    <a:schemeClr val="tx1"/>
                  </a:solidFill>
                  <a:latin typeface="Arial" panose="020B0604020202020204" pitchFamily="34" charset="0"/>
                  <a:ea typeface="微軟正黑體" panose="020B0604030504040204" pitchFamily="34" charset="-120"/>
                  <a:cs typeface="Arial" panose="020B0604020202020204" pitchFamily="34" charset="0"/>
                </a:rPr>
                <a:t>”1”</a:t>
              </a:r>
            </a:p>
            <a:p>
              <a:pPr algn="ctr"/>
              <a:r>
                <a:rPr lang="en-US" altLang="zh-TW"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更改同步狀態</a:t>
              </a:r>
              <a:r>
                <a:rPr lang="en-US" altLang="zh-TW" b="1" dirty="0">
                  <a:solidFill>
                    <a:schemeClr val="tx1"/>
                  </a:solidFill>
                  <a:latin typeface="微軟正黑體" panose="020B0604030504040204" pitchFamily="34" charset="-120"/>
                  <a:ea typeface="微軟正黑體" panose="020B0604030504040204" pitchFamily="34" charset="-120"/>
                </a:rPr>
                <a:t>)</a:t>
              </a:r>
            </a:p>
          </p:txBody>
        </p:sp>
        <p:sp>
          <p:nvSpPr>
            <p:cNvPr id="34" name="矩形: 圓角 33">
              <a:extLst>
                <a:ext uri="{FF2B5EF4-FFF2-40B4-BE49-F238E27FC236}">
                  <a16:creationId xmlns:a16="http://schemas.microsoft.com/office/drawing/2014/main" id="{EFDB8E85-D709-4BFA-9E8E-72442412AA65}"/>
                </a:ext>
              </a:extLst>
            </p:cNvPr>
            <p:cNvSpPr/>
            <p:nvPr/>
          </p:nvSpPr>
          <p:spPr>
            <a:xfrm>
              <a:off x="5728605" y="5382805"/>
              <a:ext cx="4293921" cy="536510"/>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END</a:t>
              </a:r>
            </a:p>
          </p:txBody>
        </p:sp>
        <p:cxnSp>
          <p:nvCxnSpPr>
            <p:cNvPr id="35" name="直線單箭頭接點 34">
              <a:extLst>
                <a:ext uri="{FF2B5EF4-FFF2-40B4-BE49-F238E27FC236}">
                  <a16:creationId xmlns:a16="http://schemas.microsoft.com/office/drawing/2014/main" id="{03095C76-DD7D-4944-AE5A-6B538E786D54}"/>
                </a:ext>
              </a:extLst>
            </p:cNvPr>
            <p:cNvCxnSpPr>
              <a:cxnSpLocks/>
              <a:stCxn id="23" idx="2"/>
              <a:endCxn id="31" idx="0"/>
            </p:cNvCxnSpPr>
            <p:nvPr/>
          </p:nvCxnSpPr>
          <p:spPr>
            <a:xfrm>
              <a:off x="8585708" y="2841046"/>
              <a:ext cx="7162" cy="19902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0DE2EB1-330C-431E-81E2-DE8DE72AC033}"/>
                </a:ext>
              </a:extLst>
            </p:cNvPr>
            <p:cNvCxnSpPr>
              <a:cxnSpLocks/>
              <a:stCxn id="31" idx="2"/>
            </p:cNvCxnSpPr>
            <p:nvPr/>
          </p:nvCxnSpPr>
          <p:spPr>
            <a:xfrm>
              <a:off x="8592870" y="3742654"/>
              <a:ext cx="0" cy="16401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0634527-B067-4D52-80E6-331957E86B92}"/>
                </a:ext>
              </a:extLst>
            </p:cNvPr>
            <p:cNvCxnSpPr>
              <a:cxnSpLocks/>
              <a:stCxn id="33" idx="2"/>
            </p:cNvCxnSpPr>
            <p:nvPr/>
          </p:nvCxnSpPr>
          <p:spPr>
            <a:xfrm>
              <a:off x="6096000" y="5036550"/>
              <a:ext cx="0" cy="34625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881194F0-2915-4D53-924A-BAD58DAF5BDB}"/>
                </a:ext>
              </a:extLst>
            </p:cNvPr>
            <p:cNvCxnSpPr>
              <a:cxnSpLocks/>
              <a:stCxn id="31" idx="1"/>
              <a:endCxn id="33" idx="0"/>
            </p:cNvCxnSpPr>
            <p:nvPr/>
          </p:nvCxnSpPr>
          <p:spPr>
            <a:xfrm rot="10800000" flipV="1">
              <a:off x="6096001" y="3391362"/>
              <a:ext cx="1067213" cy="704476"/>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C59C55ED-7348-4402-9D1B-D4126FEF9CD4}"/>
                </a:ext>
              </a:extLst>
            </p:cNvPr>
            <p:cNvSpPr txBox="1"/>
            <p:nvPr/>
          </p:nvSpPr>
          <p:spPr>
            <a:xfrm>
              <a:off x="8676300" y="4281142"/>
              <a:ext cx="972065"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&lt;0</a:t>
              </a:r>
            </a:p>
          </p:txBody>
        </p:sp>
        <p:sp>
          <p:nvSpPr>
            <p:cNvPr id="55" name="文字方塊 54">
              <a:extLst>
                <a:ext uri="{FF2B5EF4-FFF2-40B4-BE49-F238E27FC236}">
                  <a16:creationId xmlns:a16="http://schemas.microsoft.com/office/drawing/2014/main" id="{ACD7E654-7F37-4072-904A-D1F0D7FE979F}"/>
                </a:ext>
              </a:extLst>
            </p:cNvPr>
            <p:cNvSpPr txBox="1"/>
            <p:nvPr/>
          </p:nvSpPr>
          <p:spPr>
            <a:xfrm>
              <a:off x="6035206" y="3529605"/>
              <a:ext cx="1188802" cy="400110"/>
            </a:xfrm>
            <a:prstGeom prst="rect">
              <a:avLst/>
            </a:prstGeom>
            <a:noFill/>
          </p:spPr>
          <p:txBody>
            <a:bodyPr wrap="square" rtlCol="0">
              <a:spAutoFit/>
            </a:bodyPr>
            <a:lstStyle/>
            <a:p>
              <a:pPr algn="ctr"/>
              <a:r>
                <a:rPr lang="en-US" altLang="zh-TW" sz="2000" b="1" dirty="0" err="1">
                  <a:latin typeface="微軟正黑體" panose="020B0604030504040204" pitchFamily="34" charset="-120"/>
                  <a:ea typeface="微軟正黑體" panose="020B0604030504040204" pitchFamily="34" charset="-120"/>
                </a:rPr>
                <a:t>Idx</a:t>
              </a:r>
              <a:r>
                <a:rPr lang="en-US" altLang="zh-TW" sz="2000" b="1" dirty="0">
                  <a:latin typeface="微軟正黑體" panose="020B0604030504040204" pitchFamily="34" charset="-120"/>
                  <a:ea typeface="微軟正黑體" panose="020B0604030504040204" pitchFamily="34" charset="-120"/>
                </a:rPr>
                <a:t>&gt;-1</a:t>
              </a:r>
            </a:p>
          </p:txBody>
        </p:sp>
      </p:grpSp>
      <p:grpSp>
        <p:nvGrpSpPr>
          <p:cNvPr id="60" name="群組 59">
            <a:extLst>
              <a:ext uri="{FF2B5EF4-FFF2-40B4-BE49-F238E27FC236}">
                <a16:creationId xmlns:a16="http://schemas.microsoft.com/office/drawing/2014/main" id="{6BC0A884-2C1D-409B-AD63-A219B067FFF4}"/>
              </a:ext>
            </a:extLst>
          </p:cNvPr>
          <p:cNvGrpSpPr/>
          <p:nvPr/>
        </p:nvGrpSpPr>
        <p:grpSpPr>
          <a:xfrm>
            <a:off x="-53340" y="-10175"/>
            <a:ext cx="12245340" cy="971809"/>
            <a:chOff x="0" y="-6069"/>
            <a:chExt cx="12192000" cy="971809"/>
          </a:xfrm>
        </p:grpSpPr>
        <p:pic>
          <p:nvPicPr>
            <p:cNvPr id="61" name="圖片 60">
              <a:extLst>
                <a:ext uri="{FF2B5EF4-FFF2-40B4-BE49-F238E27FC236}">
                  <a16:creationId xmlns:a16="http://schemas.microsoft.com/office/drawing/2014/main" id="{0ED153A6-A8F4-464F-9FBA-A0FD523150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63" name="圖片 62">
              <a:extLst>
                <a:ext uri="{FF2B5EF4-FFF2-40B4-BE49-F238E27FC236}">
                  <a16:creationId xmlns:a16="http://schemas.microsoft.com/office/drawing/2014/main" id="{C4CE8E0D-0A31-48A4-BA90-28BE18BD6C4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141983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47</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8" y="1118153"/>
            <a:ext cx="1859719"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時間架構</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pSp>
        <p:nvGrpSpPr>
          <p:cNvPr id="214" name="群組 213">
            <a:extLst>
              <a:ext uri="{FF2B5EF4-FFF2-40B4-BE49-F238E27FC236}">
                <a16:creationId xmlns:a16="http://schemas.microsoft.com/office/drawing/2014/main" id="{EE6DC643-21A7-474F-9200-A124AB3F9284}"/>
              </a:ext>
            </a:extLst>
          </p:cNvPr>
          <p:cNvGrpSpPr/>
          <p:nvPr/>
        </p:nvGrpSpPr>
        <p:grpSpPr>
          <a:xfrm>
            <a:off x="836082" y="825706"/>
            <a:ext cx="10885645" cy="5178974"/>
            <a:chOff x="836082" y="825706"/>
            <a:chExt cx="10885645" cy="5178974"/>
          </a:xfrm>
        </p:grpSpPr>
        <p:sp>
          <p:nvSpPr>
            <p:cNvPr id="26" name="矩形: 圓角 25">
              <a:extLst>
                <a:ext uri="{FF2B5EF4-FFF2-40B4-BE49-F238E27FC236}">
                  <a16:creationId xmlns:a16="http://schemas.microsoft.com/office/drawing/2014/main" id="{76531043-1D29-4A9F-B02C-3768B4F1ED6D}"/>
                </a:ext>
              </a:extLst>
            </p:cNvPr>
            <p:cNvSpPr/>
            <p:nvPr/>
          </p:nvSpPr>
          <p:spPr>
            <a:xfrm>
              <a:off x="2677058" y="1896134"/>
              <a:ext cx="2206218" cy="644623"/>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START</a:t>
              </a:r>
            </a:p>
            <a:p>
              <a:pPr algn="ctr"/>
              <a:r>
                <a:rPr lang="zh-TW" altLang="en-US" b="1" dirty="0">
                  <a:solidFill>
                    <a:schemeClr val="tx1"/>
                  </a:solidFill>
                  <a:latin typeface="微軟正黑體" panose="020B0604030504040204" pitchFamily="34" charset="-120"/>
                  <a:ea typeface="微軟正黑體" panose="020B0604030504040204" pitchFamily="34" charset="-120"/>
                </a:rPr>
                <a:t>尋找時間位置模組</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27" name="矩形: 圓角 26">
              <a:extLst>
                <a:ext uri="{FF2B5EF4-FFF2-40B4-BE49-F238E27FC236}">
                  <a16:creationId xmlns:a16="http://schemas.microsoft.com/office/drawing/2014/main" id="{C86B6CD7-4E3A-41A7-836F-F780A90537BD}"/>
                </a:ext>
              </a:extLst>
            </p:cNvPr>
            <p:cNvSpPr/>
            <p:nvPr/>
          </p:nvSpPr>
          <p:spPr>
            <a:xfrm>
              <a:off x="3088448" y="2808930"/>
              <a:ext cx="1383475" cy="56775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D</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日期</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時間</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7C4B9734-7CBE-4CEA-B2DE-60FBC8372BB1}"/>
                </a:ext>
              </a:extLst>
            </p:cNvPr>
            <p:cNvGrpSpPr/>
            <p:nvPr/>
          </p:nvGrpSpPr>
          <p:grpSpPr>
            <a:xfrm>
              <a:off x="2772893" y="3644861"/>
              <a:ext cx="2014548" cy="940712"/>
              <a:chOff x="2335228" y="3791040"/>
              <a:chExt cx="2014548" cy="940712"/>
            </a:xfrm>
          </p:grpSpPr>
          <p:sp>
            <p:nvSpPr>
              <p:cNvPr id="28" name="流程圖: 決策 27">
                <a:extLst>
                  <a:ext uri="{FF2B5EF4-FFF2-40B4-BE49-F238E27FC236}">
                    <a16:creationId xmlns:a16="http://schemas.microsoft.com/office/drawing/2014/main" id="{84E8691B-F359-4D45-9B8D-B14C79DFA55F}"/>
                  </a:ext>
                </a:extLst>
              </p:cNvPr>
              <p:cNvSpPr/>
              <p:nvPr/>
            </p:nvSpPr>
            <p:spPr>
              <a:xfrm>
                <a:off x="2335228" y="3791040"/>
                <a:ext cx="2014548" cy="94071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D9F2E3E5-6B61-4E5F-8F8E-975F28903C97}"/>
                  </a:ext>
                </a:extLst>
              </p:cNvPr>
              <p:cNvSpPr txBox="1"/>
              <p:nvPr/>
            </p:nvSpPr>
            <p:spPr>
              <a:xfrm>
                <a:off x="2477702" y="4107507"/>
                <a:ext cx="1729599"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是否有</a:t>
                </a:r>
                <a:r>
                  <a:rPr lang="en-US" altLang="zh-TW" sz="1400" b="1" dirty="0">
                    <a:latin typeface="微軟正黑體" panose="020B0604030504040204" pitchFamily="34" charset="-120"/>
                    <a:ea typeface="微軟正黑體" panose="020B0604030504040204" pitchFamily="34" charset="-120"/>
                  </a:rPr>
                  <a:t>D</a:t>
                </a:r>
                <a:r>
                  <a:rPr lang="zh-TW" altLang="en-US" sz="1400" b="1" dirty="0">
                    <a:latin typeface="微軟正黑體" panose="020B0604030504040204" pitchFamily="34" charset="-120"/>
                    <a:ea typeface="微軟正黑體" panose="020B0604030504040204" pitchFamily="34" charset="-120"/>
                  </a:rPr>
                  <a:t>日期檔案</a:t>
                </a:r>
                <a:endParaRPr lang="en-US" altLang="zh-TW" sz="1400" b="1" dirty="0">
                  <a:latin typeface="微軟正黑體" panose="020B0604030504040204" pitchFamily="34" charset="-120"/>
                  <a:ea typeface="微軟正黑體" panose="020B0604030504040204" pitchFamily="34" charset="-120"/>
                </a:endParaRPr>
              </a:p>
            </p:txBody>
          </p:sp>
        </p:grpSp>
        <p:sp>
          <p:nvSpPr>
            <p:cNvPr id="36" name="矩形: 圓角 35">
              <a:extLst>
                <a:ext uri="{FF2B5EF4-FFF2-40B4-BE49-F238E27FC236}">
                  <a16:creationId xmlns:a16="http://schemas.microsoft.com/office/drawing/2014/main" id="{83CD7D31-0DDD-4AC7-BEDA-D6271E01D443}"/>
                </a:ext>
              </a:extLst>
            </p:cNvPr>
            <p:cNvSpPr/>
            <p:nvPr/>
          </p:nvSpPr>
          <p:spPr>
            <a:xfrm>
              <a:off x="836082" y="4366888"/>
              <a:ext cx="1547473"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創建</a:t>
              </a:r>
              <a:r>
                <a:rPr lang="en-US" altLang="zh-TW" sz="1400" b="1" dirty="0">
                  <a:solidFill>
                    <a:schemeClr val="tx1"/>
                  </a:solidFill>
                  <a:latin typeface="微軟正黑體" panose="020B0604030504040204" pitchFamily="34" charset="-120"/>
                  <a:ea typeface="微軟正黑體" panose="020B0604030504040204" pitchFamily="34" charset="-120"/>
                </a:rPr>
                <a:t>D</a:t>
              </a:r>
              <a:r>
                <a:rPr lang="zh-TW" altLang="en-US" sz="1400" b="1" dirty="0">
                  <a:solidFill>
                    <a:schemeClr val="tx1"/>
                  </a:solidFill>
                  <a:latin typeface="微軟正黑體" panose="020B0604030504040204" pitchFamily="34" charset="-120"/>
                  <a:ea typeface="微軟正黑體" panose="020B0604030504040204" pitchFamily="34" charset="-120"/>
                </a:rPr>
                <a:t>日期檔案</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41" name="接點: 肘形 40">
              <a:extLst>
                <a:ext uri="{FF2B5EF4-FFF2-40B4-BE49-F238E27FC236}">
                  <a16:creationId xmlns:a16="http://schemas.microsoft.com/office/drawing/2014/main" id="{42B94691-4368-4E45-8784-93B351FEEE0C}"/>
                </a:ext>
              </a:extLst>
            </p:cNvPr>
            <p:cNvCxnSpPr>
              <a:cxnSpLocks/>
              <a:stCxn id="28" idx="1"/>
              <a:endCxn id="36" idx="0"/>
            </p:cNvCxnSpPr>
            <p:nvPr/>
          </p:nvCxnSpPr>
          <p:spPr>
            <a:xfrm rot="10800000" flipV="1">
              <a:off x="1609819" y="4115216"/>
              <a:ext cx="1163074" cy="251671"/>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FA1ED79C-3FEF-4BA4-B8D3-A2BEF1092055}"/>
                </a:ext>
              </a:extLst>
            </p:cNvPr>
            <p:cNvCxnSpPr>
              <a:cxnSpLocks/>
              <a:stCxn id="59" idx="3"/>
              <a:endCxn id="61" idx="1"/>
            </p:cNvCxnSpPr>
            <p:nvPr/>
          </p:nvCxnSpPr>
          <p:spPr>
            <a:xfrm flipV="1">
              <a:off x="7932001" y="1864972"/>
              <a:ext cx="641897" cy="2405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5210997D-7D1E-43D1-AE2F-0BD48F274789}"/>
                </a:ext>
              </a:extLst>
            </p:cNvPr>
            <p:cNvCxnSpPr>
              <a:cxnSpLocks/>
              <a:stCxn id="28" idx="3"/>
            </p:cNvCxnSpPr>
            <p:nvPr/>
          </p:nvCxnSpPr>
          <p:spPr>
            <a:xfrm>
              <a:off x="4787441" y="4115217"/>
              <a:ext cx="142473" cy="878132"/>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46E43409-EB99-440B-AFB6-F48BC07238EA}"/>
                </a:ext>
              </a:extLst>
            </p:cNvPr>
            <p:cNvSpPr/>
            <p:nvPr/>
          </p:nvSpPr>
          <p:spPr>
            <a:xfrm>
              <a:off x="1286625" y="4993349"/>
              <a:ext cx="3911594" cy="94071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I = </a:t>
              </a:r>
              <a:r>
                <a:rPr lang="zh-TW" altLang="en-US" sz="1400" b="1" dirty="0">
                  <a:solidFill>
                    <a:schemeClr val="tx1"/>
                  </a:solidFill>
                  <a:latin typeface="微軟正黑體" panose="020B0604030504040204" pitchFamily="34" charset="-120"/>
                  <a:ea typeface="微軟正黑體" panose="020B0604030504040204" pitchFamily="34" charset="-120"/>
                </a:rPr>
                <a:t>目前位置</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Idx</a:t>
              </a:r>
              <a:r>
                <a:rPr lang="en-US" altLang="zh-TW" sz="1400" b="1" dirty="0">
                  <a:solidFill>
                    <a:schemeClr val="tx1"/>
                  </a:solidFill>
                  <a:latin typeface="微軟正黑體" panose="020B0604030504040204" pitchFamily="34" charset="-120"/>
                  <a:ea typeface="微軟正黑體" panose="020B0604030504040204" pitchFamily="34" charset="-120"/>
                </a:rPr>
                <a:t> = </a:t>
              </a:r>
              <a:r>
                <a:rPr lang="zh-TW" altLang="en-US" sz="1400" b="1" dirty="0">
                  <a:solidFill>
                    <a:schemeClr val="tx1"/>
                  </a:solidFill>
                  <a:latin typeface="微軟正黑體" panose="020B0604030504040204" pitchFamily="34" charset="-120"/>
                  <a:ea typeface="微軟正黑體" panose="020B0604030504040204" pitchFamily="34" charset="-120"/>
                </a:rPr>
                <a:t>最終位置</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Str = </a:t>
              </a:r>
              <a:r>
                <a:rPr lang="zh-TW" altLang="en-US" sz="1400" b="1" dirty="0">
                  <a:solidFill>
                    <a:schemeClr val="tx1"/>
                  </a:solidFill>
                  <a:latin typeface="微軟正黑體" panose="020B0604030504040204" pitchFamily="34" charset="-120"/>
                  <a:ea typeface="微軟正黑體" panose="020B0604030504040204" pitchFamily="34" charset="-120"/>
                </a:rPr>
                <a:t>組合字串</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Fg</a:t>
              </a:r>
              <a:r>
                <a:rPr lang="en-US" altLang="zh-TW" sz="1400" b="1" dirty="0">
                  <a:solidFill>
                    <a:schemeClr val="tx1"/>
                  </a:solidFill>
                  <a:latin typeface="微軟正黑體" panose="020B0604030504040204" pitchFamily="34" charset="-120"/>
                  <a:ea typeface="微軟正黑體" panose="020B0604030504040204" pitchFamily="34" charset="-120"/>
                </a:rPr>
                <a:t> = F</a:t>
              </a:r>
            </a:p>
          </p:txBody>
        </p:sp>
        <p:cxnSp>
          <p:nvCxnSpPr>
            <p:cNvPr id="48" name="直線單箭頭接點 47">
              <a:extLst>
                <a:ext uri="{FF2B5EF4-FFF2-40B4-BE49-F238E27FC236}">
                  <a16:creationId xmlns:a16="http://schemas.microsoft.com/office/drawing/2014/main" id="{CD806A31-EC86-481E-A574-F73759F93585}"/>
                </a:ext>
              </a:extLst>
            </p:cNvPr>
            <p:cNvCxnSpPr>
              <a:cxnSpLocks/>
              <a:stCxn id="27" idx="2"/>
              <a:endCxn id="28" idx="0"/>
            </p:cNvCxnSpPr>
            <p:nvPr/>
          </p:nvCxnSpPr>
          <p:spPr>
            <a:xfrm flipH="1">
              <a:off x="3780167" y="3376688"/>
              <a:ext cx="19" cy="26817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3CED07B3-3E5B-4F5D-B57A-E3F3119FDA74}"/>
                </a:ext>
              </a:extLst>
            </p:cNvPr>
            <p:cNvCxnSpPr>
              <a:cxnSpLocks/>
              <a:stCxn id="26" idx="2"/>
              <a:endCxn id="27" idx="0"/>
            </p:cNvCxnSpPr>
            <p:nvPr/>
          </p:nvCxnSpPr>
          <p:spPr>
            <a:xfrm>
              <a:off x="3780167" y="2540757"/>
              <a:ext cx="19" cy="26817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931E026F-8A39-48E2-81A4-023781539500}"/>
                </a:ext>
              </a:extLst>
            </p:cNvPr>
            <p:cNvCxnSpPr>
              <a:cxnSpLocks/>
              <a:stCxn id="36" idx="2"/>
            </p:cNvCxnSpPr>
            <p:nvPr/>
          </p:nvCxnSpPr>
          <p:spPr>
            <a:xfrm>
              <a:off x="1609819" y="4804656"/>
              <a:ext cx="0" cy="17684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73D50EE9-F919-4064-B027-9E455703D387}"/>
                </a:ext>
              </a:extLst>
            </p:cNvPr>
            <p:cNvSpPr/>
            <p:nvPr/>
          </p:nvSpPr>
          <p:spPr>
            <a:xfrm>
              <a:off x="6548525" y="825706"/>
              <a:ext cx="1383475" cy="56775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讀出</a:t>
              </a:r>
              <a:r>
                <a:rPr lang="en-US" altLang="zh-TW" sz="1400" b="1" dirty="0">
                  <a:solidFill>
                    <a:schemeClr val="tx1"/>
                  </a:solidFill>
                  <a:latin typeface="微軟正黑體" panose="020B0604030504040204" pitchFamily="34" charset="-120"/>
                  <a:ea typeface="微軟正黑體" panose="020B0604030504040204" pitchFamily="34" charset="-120"/>
                </a:rPr>
                <a:t>T</a:t>
              </a:r>
              <a:r>
                <a:rPr lang="zh-TW" altLang="en-US" sz="1400" b="1" dirty="0">
                  <a:solidFill>
                    <a:schemeClr val="tx1"/>
                  </a:solidFill>
                  <a:latin typeface="微軟正黑體" panose="020B0604030504040204" pitchFamily="34" charset="-120"/>
                  <a:ea typeface="微軟正黑體" panose="020B0604030504040204" pitchFamily="34" charset="-120"/>
                </a:rPr>
                <a:t>時間之</a:t>
              </a:r>
              <a:r>
                <a:rPr lang="en-US" altLang="zh-TW" sz="1400" b="1" dirty="0">
                  <a:solidFill>
                    <a:schemeClr val="tx1"/>
                  </a:solidFill>
                  <a:latin typeface="微軟正黑體" panose="020B0604030504040204" pitchFamily="34" charset="-120"/>
                  <a:ea typeface="微軟正黑體" panose="020B0604030504040204" pitchFamily="34" charset="-120"/>
                </a:rPr>
                <a:t>TXT</a:t>
              </a:r>
            </a:p>
          </p:txBody>
        </p:sp>
        <p:sp>
          <p:nvSpPr>
            <p:cNvPr id="59" name="矩形: 圓角 58">
              <a:extLst>
                <a:ext uri="{FF2B5EF4-FFF2-40B4-BE49-F238E27FC236}">
                  <a16:creationId xmlns:a16="http://schemas.microsoft.com/office/drawing/2014/main" id="{30EDD6AE-3C1E-4AEE-9673-2E45A7A24822}"/>
                </a:ext>
              </a:extLst>
            </p:cNvPr>
            <p:cNvSpPr/>
            <p:nvPr/>
          </p:nvSpPr>
          <p:spPr>
            <a:xfrm>
              <a:off x="6548526" y="1566716"/>
              <a:ext cx="1383475" cy="644622"/>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讀檔字元</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a:solidFill>
                    <a:schemeClr val="tx1"/>
                  </a:solidFill>
                  <a:latin typeface="微軟正黑體" panose="020B0604030504040204" pitchFamily="34" charset="-120"/>
                  <a:ea typeface="微軟正黑體" panose="020B0604030504040204" pitchFamily="34" charset="-120"/>
                </a:rPr>
                <a:t>C</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字元</a:t>
              </a:r>
              <a:endParaRPr lang="en-US" altLang="zh-TW" sz="1400" b="1" dirty="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err="1">
                  <a:solidFill>
                    <a:schemeClr val="tx1"/>
                  </a:solidFill>
                  <a:latin typeface="微軟正黑體" panose="020B0604030504040204" pitchFamily="34" charset="-120"/>
                  <a:ea typeface="微軟正黑體" panose="020B0604030504040204" pitchFamily="34" charset="-120"/>
                </a:rPr>
                <a:t>i</a:t>
              </a:r>
              <a:r>
                <a:rPr lang="en-US" altLang="zh-TW" sz="1400" b="1" dirty="0">
                  <a:solidFill>
                    <a:schemeClr val="tx1"/>
                  </a:solidFill>
                  <a:latin typeface="微軟正黑體" panose="020B0604030504040204" pitchFamily="34" charset="-120"/>
                  <a:ea typeface="微軟正黑體" panose="020B0604030504040204" pitchFamily="34" charset="-120"/>
                </a:rPr>
                <a:t>=i+1</a:t>
              </a:r>
            </a:p>
          </p:txBody>
        </p:sp>
        <p:grpSp>
          <p:nvGrpSpPr>
            <p:cNvPr id="60" name="群組 59">
              <a:extLst>
                <a:ext uri="{FF2B5EF4-FFF2-40B4-BE49-F238E27FC236}">
                  <a16:creationId xmlns:a16="http://schemas.microsoft.com/office/drawing/2014/main" id="{08C284C3-54B1-4B02-A847-078E484D7A56}"/>
                </a:ext>
              </a:extLst>
            </p:cNvPr>
            <p:cNvGrpSpPr/>
            <p:nvPr/>
          </p:nvGrpSpPr>
          <p:grpSpPr>
            <a:xfrm>
              <a:off x="8573898" y="1542661"/>
              <a:ext cx="1199098" cy="644622"/>
              <a:chOff x="2733155" y="3932048"/>
              <a:chExt cx="1199098" cy="644622"/>
            </a:xfrm>
          </p:grpSpPr>
          <p:sp>
            <p:nvSpPr>
              <p:cNvPr id="61" name="流程圖: 決策 60">
                <a:extLst>
                  <a:ext uri="{FF2B5EF4-FFF2-40B4-BE49-F238E27FC236}">
                    <a16:creationId xmlns:a16="http://schemas.microsoft.com/office/drawing/2014/main" id="{882BA076-97E2-4FAA-9CFD-C3BC47F8184E}"/>
                  </a:ext>
                </a:extLst>
              </p:cNvPr>
              <p:cNvSpPr/>
              <p:nvPr/>
            </p:nvSpPr>
            <p:spPr>
              <a:xfrm>
                <a:off x="2733155" y="3932048"/>
                <a:ext cx="1199098" cy="64462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3" name="文字方塊 62">
                <a:extLst>
                  <a:ext uri="{FF2B5EF4-FFF2-40B4-BE49-F238E27FC236}">
                    <a16:creationId xmlns:a16="http://schemas.microsoft.com/office/drawing/2014/main" id="{D01A145F-8B5B-45A2-BEA2-AA6998A1B205}"/>
                  </a:ext>
                </a:extLst>
              </p:cNvPr>
              <p:cNvSpPr txBox="1"/>
              <p:nvPr/>
            </p:nvSpPr>
            <p:spPr>
              <a:xfrm>
                <a:off x="2887371" y="4100470"/>
                <a:ext cx="945197" cy="3077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a:t>
                </a:r>
              </a:p>
            </p:txBody>
          </p:sp>
        </p:grpSp>
        <p:grpSp>
          <p:nvGrpSpPr>
            <p:cNvPr id="65" name="群組 64">
              <a:extLst>
                <a:ext uri="{FF2B5EF4-FFF2-40B4-BE49-F238E27FC236}">
                  <a16:creationId xmlns:a16="http://schemas.microsoft.com/office/drawing/2014/main" id="{484595DC-287A-4BFC-88D8-729461C7FBFB}"/>
                </a:ext>
              </a:extLst>
            </p:cNvPr>
            <p:cNvGrpSpPr/>
            <p:nvPr/>
          </p:nvGrpSpPr>
          <p:grpSpPr>
            <a:xfrm>
              <a:off x="8573898" y="2406756"/>
              <a:ext cx="1199098" cy="644622"/>
              <a:chOff x="2733155" y="3932048"/>
              <a:chExt cx="1199098" cy="644622"/>
            </a:xfrm>
          </p:grpSpPr>
          <p:sp>
            <p:nvSpPr>
              <p:cNvPr id="66" name="流程圖: 決策 65">
                <a:extLst>
                  <a:ext uri="{FF2B5EF4-FFF2-40B4-BE49-F238E27FC236}">
                    <a16:creationId xmlns:a16="http://schemas.microsoft.com/office/drawing/2014/main" id="{80884FA8-A67E-4CF6-85EF-4788EAD31EA1}"/>
                  </a:ext>
                </a:extLst>
              </p:cNvPr>
              <p:cNvSpPr/>
              <p:nvPr/>
            </p:nvSpPr>
            <p:spPr>
              <a:xfrm>
                <a:off x="2733155" y="3932048"/>
                <a:ext cx="1199098" cy="64462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67" name="文字方塊 66">
                <a:extLst>
                  <a:ext uri="{FF2B5EF4-FFF2-40B4-BE49-F238E27FC236}">
                    <a16:creationId xmlns:a16="http://schemas.microsoft.com/office/drawing/2014/main" id="{55BF7D48-36B0-4B55-A559-D2EA8CD94A9C}"/>
                  </a:ext>
                </a:extLst>
              </p:cNvPr>
              <p:cNvSpPr txBox="1"/>
              <p:nvPr/>
            </p:nvSpPr>
            <p:spPr>
              <a:xfrm>
                <a:off x="2887371" y="4100470"/>
                <a:ext cx="999732" cy="3077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C==‘\n’</a:t>
                </a:r>
              </a:p>
            </p:txBody>
          </p:sp>
        </p:grpSp>
        <p:cxnSp>
          <p:nvCxnSpPr>
            <p:cNvPr id="68" name="直線單箭頭接點 67">
              <a:extLst>
                <a:ext uri="{FF2B5EF4-FFF2-40B4-BE49-F238E27FC236}">
                  <a16:creationId xmlns:a16="http://schemas.microsoft.com/office/drawing/2014/main" id="{DBEA306D-6B34-4BF9-87E1-3BB130F7F919}"/>
                </a:ext>
              </a:extLst>
            </p:cNvPr>
            <p:cNvCxnSpPr>
              <a:cxnSpLocks/>
              <a:stCxn id="61" idx="2"/>
              <a:endCxn id="66" idx="0"/>
            </p:cNvCxnSpPr>
            <p:nvPr/>
          </p:nvCxnSpPr>
          <p:spPr>
            <a:xfrm>
              <a:off x="9173447" y="2187283"/>
              <a:ext cx="0" cy="21947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矩形: 圓角 70">
              <a:extLst>
                <a:ext uri="{FF2B5EF4-FFF2-40B4-BE49-F238E27FC236}">
                  <a16:creationId xmlns:a16="http://schemas.microsoft.com/office/drawing/2014/main" id="{81205B98-9750-472E-BDEC-DAF5CD050C41}"/>
                </a:ext>
              </a:extLst>
            </p:cNvPr>
            <p:cNvSpPr/>
            <p:nvPr/>
          </p:nvSpPr>
          <p:spPr>
            <a:xfrm>
              <a:off x="8178020" y="3325472"/>
              <a:ext cx="2003176" cy="389791"/>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t = </a:t>
              </a:r>
              <a:r>
                <a:rPr lang="en-US" altLang="zh-TW" sz="1400" b="1" dirty="0" err="1">
                  <a:solidFill>
                    <a:schemeClr val="tx1"/>
                  </a:solidFill>
                  <a:latin typeface="微軟正黑體" panose="020B0604030504040204" pitchFamily="34" charset="-120"/>
                  <a:ea typeface="微軟正黑體" panose="020B0604030504040204" pitchFamily="34" charset="-120"/>
                </a:rPr>
                <a:t>str.sub</a:t>
              </a:r>
              <a:r>
                <a:rPr lang="en-US" altLang="zh-TW" sz="1400" b="1" dirty="0">
                  <a:solidFill>
                    <a:schemeClr val="tx1"/>
                  </a:solidFill>
                  <a:latin typeface="微軟正黑體" panose="020B0604030504040204" pitchFamily="34" charset="-120"/>
                  <a:ea typeface="微軟正黑體" panose="020B0604030504040204" pitchFamily="34" charset="-120"/>
                </a:rPr>
                <a:t>(2.6)</a:t>
              </a:r>
              <a:r>
                <a:rPr lang="zh-TW" altLang="en-US" sz="1400" b="1" dirty="0">
                  <a:solidFill>
                    <a:schemeClr val="tx1"/>
                  </a:solidFill>
                  <a:latin typeface="微軟正黑體" panose="020B0604030504040204" pitchFamily="34" charset="-120"/>
                  <a:ea typeface="微軟正黑體" panose="020B0604030504040204" pitchFamily="34" charset="-120"/>
                </a:rPr>
                <a:t>為時間</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cxnSp>
          <p:nvCxnSpPr>
            <p:cNvPr id="72" name="直線單箭頭接點 71">
              <a:extLst>
                <a:ext uri="{FF2B5EF4-FFF2-40B4-BE49-F238E27FC236}">
                  <a16:creationId xmlns:a16="http://schemas.microsoft.com/office/drawing/2014/main" id="{D8A2E564-63B3-4D11-859F-32CC8E483ADE}"/>
                </a:ext>
              </a:extLst>
            </p:cNvPr>
            <p:cNvCxnSpPr>
              <a:cxnSpLocks/>
              <a:stCxn id="66" idx="2"/>
              <a:endCxn id="71" idx="0"/>
            </p:cNvCxnSpPr>
            <p:nvPr/>
          </p:nvCxnSpPr>
          <p:spPr>
            <a:xfrm>
              <a:off x="9173447" y="3051378"/>
              <a:ext cx="6161" cy="27409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5D839DF6-8591-4518-AF0A-607E28A3F817}"/>
                </a:ext>
              </a:extLst>
            </p:cNvPr>
            <p:cNvGrpSpPr/>
            <p:nvPr/>
          </p:nvGrpSpPr>
          <p:grpSpPr>
            <a:xfrm>
              <a:off x="8579479" y="3909286"/>
              <a:ext cx="1199098" cy="644622"/>
              <a:chOff x="2733155" y="3932048"/>
              <a:chExt cx="1199098" cy="644622"/>
            </a:xfrm>
          </p:grpSpPr>
          <p:sp>
            <p:nvSpPr>
              <p:cNvPr id="77" name="流程圖: 決策 76">
                <a:extLst>
                  <a:ext uri="{FF2B5EF4-FFF2-40B4-BE49-F238E27FC236}">
                    <a16:creationId xmlns:a16="http://schemas.microsoft.com/office/drawing/2014/main" id="{E0FD8585-56B9-4B67-9314-68BF55944588}"/>
                  </a:ext>
                </a:extLst>
              </p:cNvPr>
              <p:cNvSpPr/>
              <p:nvPr/>
            </p:nvSpPr>
            <p:spPr>
              <a:xfrm>
                <a:off x="2733155" y="3932048"/>
                <a:ext cx="1199098" cy="64462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8" name="文字方塊 77">
                <a:extLst>
                  <a:ext uri="{FF2B5EF4-FFF2-40B4-BE49-F238E27FC236}">
                    <a16:creationId xmlns:a16="http://schemas.microsoft.com/office/drawing/2014/main" id="{B9B8E4F5-505B-44CB-A1ED-25841BD8F08E}"/>
                  </a:ext>
                </a:extLst>
              </p:cNvPr>
              <p:cNvSpPr txBox="1"/>
              <p:nvPr/>
            </p:nvSpPr>
            <p:spPr>
              <a:xfrm>
                <a:off x="2982361" y="4100470"/>
                <a:ext cx="734897" cy="3077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t== T</a:t>
                </a:r>
              </a:p>
            </p:txBody>
          </p:sp>
        </p:grpSp>
        <p:sp>
          <p:nvSpPr>
            <p:cNvPr id="79" name="矩形: 圓角 78">
              <a:extLst>
                <a:ext uri="{FF2B5EF4-FFF2-40B4-BE49-F238E27FC236}">
                  <a16:creationId xmlns:a16="http://schemas.microsoft.com/office/drawing/2014/main" id="{275A0F28-2673-4A7E-BBDF-C93E1BA81DA3}"/>
                </a:ext>
              </a:extLst>
            </p:cNvPr>
            <p:cNvSpPr/>
            <p:nvPr/>
          </p:nvSpPr>
          <p:spPr>
            <a:xfrm>
              <a:off x="10156970" y="4022167"/>
              <a:ext cx="977921"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fg</a:t>
              </a:r>
              <a:r>
                <a:rPr lang="en-US" altLang="zh-TW" sz="1400" b="1" dirty="0">
                  <a:solidFill>
                    <a:schemeClr val="tx1"/>
                  </a:solidFill>
                  <a:latin typeface="微軟正黑體" panose="020B0604030504040204" pitchFamily="34" charset="-120"/>
                  <a:ea typeface="微軟正黑體" panose="020B0604030504040204" pitchFamily="34" charset="-120"/>
                </a:rPr>
                <a:t> = T</a:t>
              </a:r>
            </a:p>
          </p:txBody>
        </p:sp>
        <p:cxnSp>
          <p:nvCxnSpPr>
            <p:cNvPr id="80" name="直線單箭頭接點 79">
              <a:extLst>
                <a:ext uri="{FF2B5EF4-FFF2-40B4-BE49-F238E27FC236}">
                  <a16:creationId xmlns:a16="http://schemas.microsoft.com/office/drawing/2014/main" id="{71C146E9-B49C-46CB-AEEF-7D90C827E3CE}"/>
                </a:ext>
              </a:extLst>
            </p:cNvPr>
            <p:cNvCxnSpPr>
              <a:cxnSpLocks/>
              <a:stCxn id="77" idx="3"/>
              <a:endCxn id="79" idx="1"/>
            </p:cNvCxnSpPr>
            <p:nvPr/>
          </p:nvCxnSpPr>
          <p:spPr>
            <a:xfrm>
              <a:off x="9778577" y="4231597"/>
              <a:ext cx="378393" cy="945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57469D56-C460-46FA-A028-18D58D5BE1FF}"/>
                </a:ext>
              </a:extLst>
            </p:cNvPr>
            <p:cNvCxnSpPr>
              <a:cxnSpLocks/>
              <a:stCxn id="58" idx="2"/>
              <a:endCxn id="59" idx="0"/>
            </p:cNvCxnSpPr>
            <p:nvPr/>
          </p:nvCxnSpPr>
          <p:spPr>
            <a:xfrm>
              <a:off x="7240263" y="1393464"/>
              <a:ext cx="1" cy="17325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2EFB5C81-CABF-4635-BB34-4029D3AF90D8}"/>
                </a:ext>
              </a:extLst>
            </p:cNvPr>
            <p:cNvCxnSpPr>
              <a:cxnSpLocks/>
              <a:stCxn id="71" idx="2"/>
              <a:endCxn id="77" idx="0"/>
            </p:cNvCxnSpPr>
            <p:nvPr/>
          </p:nvCxnSpPr>
          <p:spPr>
            <a:xfrm flipH="1">
              <a:off x="9179028" y="3715263"/>
              <a:ext cx="580" cy="1940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B3266194-F945-4AE9-B10E-7D00179E2F11}"/>
                </a:ext>
              </a:extLst>
            </p:cNvPr>
            <p:cNvCxnSpPr>
              <a:cxnSpLocks/>
              <a:stCxn id="77" idx="1"/>
              <a:endCxn id="97" idx="3"/>
            </p:cNvCxnSpPr>
            <p:nvPr/>
          </p:nvCxnSpPr>
          <p:spPr>
            <a:xfrm flipH="1" flipV="1">
              <a:off x="6824597" y="4227696"/>
              <a:ext cx="1754882"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0867AE8D-933A-41AE-8AC3-4EC926DCE5D3}"/>
                </a:ext>
              </a:extLst>
            </p:cNvPr>
            <p:cNvSpPr/>
            <p:nvPr/>
          </p:nvSpPr>
          <p:spPr>
            <a:xfrm>
              <a:off x="5625499" y="4008812"/>
              <a:ext cx="1199098"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Idx</a:t>
              </a:r>
              <a:r>
                <a:rPr lang="en-US" altLang="zh-TW" sz="1400" b="1" dirty="0">
                  <a:solidFill>
                    <a:schemeClr val="tx1"/>
                  </a:solidFill>
                  <a:latin typeface="微軟正黑體" panose="020B0604030504040204" pitchFamily="34" charset="-120"/>
                  <a:ea typeface="微軟正黑體" panose="020B0604030504040204" pitchFamily="34" charset="-120"/>
                </a:rPr>
                <a:t> = i+1</a:t>
              </a:r>
            </a:p>
          </p:txBody>
        </p:sp>
        <p:sp>
          <p:nvSpPr>
            <p:cNvPr id="101" name="矩形: 圓角 100">
              <a:extLst>
                <a:ext uri="{FF2B5EF4-FFF2-40B4-BE49-F238E27FC236}">
                  <a16:creationId xmlns:a16="http://schemas.microsoft.com/office/drawing/2014/main" id="{645D5FCC-BC8B-408B-91BA-CE4716425E97}"/>
                </a:ext>
              </a:extLst>
            </p:cNvPr>
            <p:cNvSpPr/>
            <p:nvPr/>
          </p:nvSpPr>
          <p:spPr>
            <a:xfrm>
              <a:off x="5625499" y="3170692"/>
              <a:ext cx="1199098"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str = “”</a:t>
              </a:r>
            </a:p>
          </p:txBody>
        </p:sp>
        <p:cxnSp>
          <p:nvCxnSpPr>
            <p:cNvPr id="102" name="直線單箭頭接點 101">
              <a:extLst>
                <a:ext uri="{FF2B5EF4-FFF2-40B4-BE49-F238E27FC236}">
                  <a16:creationId xmlns:a16="http://schemas.microsoft.com/office/drawing/2014/main" id="{617B599A-AA20-4042-B70E-7F1C5939B3D7}"/>
                </a:ext>
              </a:extLst>
            </p:cNvPr>
            <p:cNvCxnSpPr>
              <a:cxnSpLocks/>
              <a:stCxn id="97" idx="0"/>
              <a:endCxn id="101" idx="2"/>
            </p:cNvCxnSpPr>
            <p:nvPr/>
          </p:nvCxnSpPr>
          <p:spPr>
            <a:xfrm flipV="1">
              <a:off x="6225048" y="3608460"/>
              <a:ext cx="0" cy="40035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接點: 肘形 104">
              <a:extLst>
                <a:ext uri="{FF2B5EF4-FFF2-40B4-BE49-F238E27FC236}">
                  <a16:creationId xmlns:a16="http://schemas.microsoft.com/office/drawing/2014/main" id="{0E4E8BD8-E9D3-4303-BBA4-89E01D9205C8}"/>
                </a:ext>
              </a:extLst>
            </p:cNvPr>
            <p:cNvCxnSpPr>
              <a:cxnSpLocks/>
              <a:stCxn id="61" idx="3"/>
              <a:endCxn id="124" idx="3"/>
            </p:cNvCxnSpPr>
            <p:nvPr/>
          </p:nvCxnSpPr>
          <p:spPr>
            <a:xfrm>
              <a:off x="9772996" y="1864972"/>
              <a:ext cx="613458" cy="3040687"/>
            </a:xfrm>
            <a:prstGeom prst="bentConnector3">
              <a:avLst>
                <a:gd name="adj1" fmla="val 259905"/>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接點: 肘形 105">
              <a:extLst>
                <a:ext uri="{FF2B5EF4-FFF2-40B4-BE49-F238E27FC236}">
                  <a16:creationId xmlns:a16="http://schemas.microsoft.com/office/drawing/2014/main" id="{0BFFB0A0-660A-4671-833F-1DF629284C6F}"/>
                </a:ext>
              </a:extLst>
            </p:cNvPr>
            <p:cNvCxnSpPr>
              <a:cxnSpLocks/>
              <a:stCxn id="101" idx="0"/>
              <a:endCxn id="59" idx="1"/>
            </p:cNvCxnSpPr>
            <p:nvPr/>
          </p:nvCxnSpPr>
          <p:spPr>
            <a:xfrm rot="5400000" flipH="1" flipV="1">
              <a:off x="5745955" y="2368121"/>
              <a:ext cx="1281665" cy="323478"/>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矩形: 圓角 109">
              <a:extLst>
                <a:ext uri="{FF2B5EF4-FFF2-40B4-BE49-F238E27FC236}">
                  <a16:creationId xmlns:a16="http://schemas.microsoft.com/office/drawing/2014/main" id="{ADFB55D3-7E16-4645-AE2E-F6DEEE6524AC}"/>
                </a:ext>
              </a:extLst>
            </p:cNvPr>
            <p:cNvSpPr/>
            <p:nvPr/>
          </p:nvSpPr>
          <p:spPr>
            <a:xfrm>
              <a:off x="6782006" y="2508788"/>
              <a:ext cx="918594"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str += c</a:t>
              </a:r>
            </a:p>
          </p:txBody>
        </p:sp>
        <p:cxnSp>
          <p:nvCxnSpPr>
            <p:cNvPr id="111" name="直線單箭頭接點 110">
              <a:extLst>
                <a:ext uri="{FF2B5EF4-FFF2-40B4-BE49-F238E27FC236}">
                  <a16:creationId xmlns:a16="http://schemas.microsoft.com/office/drawing/2014/main" id="{8A405FB6-58E2-46E7-ACC5-6FFAFAEFBC28}"/>
                </a:ext>
              </a:extLst>
            </p:cNvPr>
            <p:cNvCxnSpPr>
              <a:cxnSpLocks/>
              <a:stCxn id="66" idx="1"/>
              <a:endCxn id="110" idx="3"/>
            </p:cNvCxnSpPr>
            <p:nvPr/>
          </p:nvCxnSpPr>
          <p:spPr>
            <a:xfrm flipH="1" flipV="1">
              <a:off x="7700600" y="2727672"/>
              <a:ext cx="873298" cy="139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3" name="群組 122">
              <a:extLst>
                <a:ext uri="{FF2B5EF4-FFF2-40B4-BE49-F238E27FC236}">
                  <a16:creationId xmlns:a16="http://schemas.microsoft.com/office/drawing/2014/main" id="{07F6A599-B8E9-4327-991B-55173AE53236}"/>
                </a:ext>
              </a:extLst>
            </p:cNvPr>
            <p:cNvGrpSpPr/>
            <p:nvPr/>
          </p:nvGrpSpPr>
          <p:grpSpPr>
            <a:xfrm>
              <a:off x="9187356" y="4583348"/>
              <a:ext cx="1199098" cy="644622"/>
              <a:chOff x="2733155" y="3932048"/>
              <a:chExt cx="1199098" cy="644622"/>
            </a:xfrm>
          </p:grpSpPr>
          <p:sp>
            <p:nvSpPr>
              <p:cNvPr id="124" name="流程圖: 決策 123">
                <a:extLst>
                  <a:ext uri="{FF2B5EF4-FFF2-40B4-BE49-F238E27FC236}">
                    <a16:creationId xmlns:a16="http://schemas.microsoft.com/office/drawing/2014/main" id="{2A81D254-2C1A-432E-B5CD-93798815FD13}"/>
                  </a:ext>
                </a:extLst>
              </p:cNvPr>
              <p:cNvSpPr/>
              <p:nvPr/>
            </p:nvSpPr>
            <p:spPr>
              <a:xfrm>
                <a:off x="2733155" y="3932048"/>
                <a:ext cx="1199098" cy="644622"/>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25" name="文字方塊 124">
                <a:extLst>
                  <a:ext uri="{FF2B5EF4-FFF2-40B4-BE49-F238E27FC236}">
                    <a16:creationId xmlns:a16="http://schemas.microsoft.com/office/drawing/2014/main" id="{20EB2D9A-BF2C-43D7-9D75-D46478CBF1EC}"/>
                  </a:ext>
                </a:extLst>
              </p:cNvPr>
              <p:cNvSpPr txBox="1"/>
              <p:nvPr/>
            </p:nvSpPr>
            <p:spPr>
              <a:xfrm>
                <a:off x="2860104" y="4100177"/>
                <a:ext cx="945198" cy="307777"/>
              </a:xfrm>
              <a:prstGeom prst="rect">
                <a:avLst/>
              </a:prstGeom>
              <a:noFill/>
            </p:spPr>
            <p:txBody>
              <a:bodyPr wrap="square" rtlCol="0">
                <a:spAutoFit/>
              </a:bodyPr>
              <a:lstStyle/>
              <a:p>
                <a:pPr algn="ctr"/>
                <a:r>
                  <a:rPr lang="en-US" altLang="zh-TW" sz="1400" b="1" dirty="0" err="1">
                    <a:latin typeface="微軟正黑體" panose="020B0604030504040204" pitchFamily="34" charset="-120"/>
                    <a:ea typeface="微軟正黑體" panose="020B0604030504040204" pitchFamily="34" charset="-120"/>
                  </a:rPr>
                  <a:t>fg</a:t>
                </a:r>
                <a:r>
                  <a:rPr lang="en-US" altLang="zh-TW" sz="1400" b="1" dirty="0">
                    <a:latin typeface="微軟正黑體" panose="020B0604030504040204" pitchFamily="34" charset="-120"/>
                    <a:ea typeface="微軟正黑體" panose="020B0604030504040204" pitchFamily="34" charset="-120"/>
                  </a:rPr>
                  <a:t>== T</a:t>
                </a:r>
              </a:p>
            </p:txBody>
          </p:sp>
        </p:grpSp>
        <p:sp>
          <p:nvSpPr>
            <p:cNvPr id="126" name="矩形: 圓角 125">
              <a:extLst>
                <a:ext uri="{FF2B5EF4-FFF2-40B4-BE49-F238E27FC236}">
                  <a16:creationId xmlns:a16="http://schemas.microsoft.com/office/drawing/2014/main" id="{CEFB517E-BA1E-493A-937F-FBD290BED40A}"/>
                </a:ext>
              </a:extLst>
            </p:cNvPr>
            <p:cNvSpPr/>
            <p:nvPr/>
          </p:nvSpPr>
          <p:spPr>
            <a:xfrm>
              <a:off x="6238957" y="5468170"/>
              <a:ext cx="4293921" cy="536510"/>
            </a:xfrm>
            <a:prstGeom prst="roundRect">
              <a:avLst>
                <a:gd name="adj" fmla="val 3059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Return </a:t>
              </a:r>
              <a:r>
                <a:rPr lang="en-US" altLang="zh-TW" b="1" dirty="0" err="1">
                  <a:solidFill>
                    <a:schemeClr val="tx1"/>
                  </a:solidFill>
                  <a:latin typeface="微軟正黑體" panose="020B0604030504040204" pitchFamily="34" charset="-120"/>
                  <a:ea typeface="微軟正黑體" panose="020B0604030504040204" pitchFamily="34" charset="-120"/>
                </a:rPr>
                <a:t>idx</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cxnSp>
          <p:nvCxnSpPr>
            <p:cNvPr id="127" name="直線單箭頭接點 126">
              <a:extLst>
                <a:ext uri="{FF2B5EF4-FFF2-40B4-BE49-F238E27FC236}">
                  <a16:creationId xmlns:a16="http://schemas.microsoft.com/office/drawing/2014/main" id="{1B36B729-0F14-4C78-9781-1EE71CA76D29}"/>
                </a:ext>
              </a:extLst>
            </p:cNvPr>
            <p:cNvCxnSpPr>
              <a:cxnSpLocks/>
              <a:stCxn id="124" idx="2"/>
            </p:cNvCxnSpPr>
            <p:nvPr/>
          </p:nvCxnSpPr>
          <p:spPr>
            <a:xfrm>
              <a:off x="9786905" y="5227970"/>
              <a:ext cx="0" cy="23573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80AC0A08-28AC-4014-9D5F-FCFC439DB297}"/>
                </a:ext>
              </a:extLst>
            </p:cNvPr>
            <p:cNvCxnSpPr>
              <a:cxnSpLocks/>
              <a:stCxn id="188" idx="2"/>
            </p:cNvCxnSpPr>
            <p:nvPr/>
          </p:nvCxnSpPr>
          <p:spPr>
            <a:xfrm>
              <a:off x="8095974" y="5123539"/>
              <a:ext cx="0" cy="35174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接點: 肘形 135">
              <a:extLst>
                <a:ext uri="{FF2B5EF4-FFF2-40B4-BE49-F238E27FC236}">
                  <a16:creationId xmlns:a16="http://schemas.microsoft.com/office/drawing/2014/main" id="{488C17DE-D960-41E1-BB77-CF54B4946E0A}"/>
                </a:ext>
              </a:extLst>
            </p:cNvPr>
            <p:cNvCxnSpPr>
              <a:cxnSpLocks/>
              <a:stCxn id="79" idx="3"/>
              <a:endCxn id="124" idx="3"/>
            </p:cNvCxnSpPr>
            <p:nvPr/>
          </p:nvCxnSpPr>
          <p:spPr>
            <a:xfrm flipH="1">
              <a:off x="10386454" y="4241051"/>
              <a:ext cx="748437" cy="664608"/>
            </a:xfrm>
            <a:prstGeom prst="bentConnector3">
              <a:avLst>
                <a:gd name="adj1" fmla="val -3054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接點: 肘形 174">
              <a:extLst>
                <a:ext uri="{FF2B5EF4-FFF2-40B4-BE49-F238E27FC236}">
                  <a16:creationId xmlns:a16="http://schemas.microsoft.com/office/drawing/2014/main" id="{799CC446-4F8B-4D12-95AE-79BB86E77436}"/>
                </a:ext>
              </a:extLst>
            </p:cNvPr>
            <p:cNvCxnSpPr>
              <a:cxnSpLocks/>
              <a:stCxn id="44" idx="3"/>
              <a:endCxn id="58" idx="1"/>
            </p:cNvCxnSpPr>
            <p:nvPr/>
          </p:nvCxnSpPr>
          <p:spPr>
            <a:xfrm flipV="1">
              <a:off x="5198219" y="1109585"/>
              <a:ext cx="1350306" cy="4354120"/>
            </a:xfrm>
            <a:prstGeom prst="bentConnector3">
              <a:avLst>
                <a:gd name="adj1" fmla="val 1571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線單箭頭接點 181">
              <a:extLst>
                <a:ext uri="{FF2B5EF4-FFF2-40B4-BE49-F238E27FC236}">
                  <a16:creationId xmlns:a16="http://schemas.microsoft.com/office/drawing/2014/main" id="{F6171AA1-A8CD-41B8-9490-04982177BB98}"/>
                </a:ext>
              </a:extLst>
            </p:cNvPr>
            <p:cNvCxnSpPr>
              <a:cxnSpLocks/>
              <a:stCxn id="110" idx="0"/>
              <a:endCxn id="59" idx="2"/>
            </p:cNvCxnSpPr>
            <p:nvPr/>
          </p:nvCxnSpPr>
          <p:spPr>
            <a:xfrm flipH="1" flipV="1">
              <a:off x="7240264" y="2211338"/>
              <a:ext cx="1039" cy="29745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8" name="矩形: 圓角 187">
              <a:extLst>
                <a:ext uri="{FF2B5EF4-FFF2-40B4-BE49-F238E27FC236}">
                  <a16:creationId xmlns:a16="http://schemas.microsoft.com/office/drawing/2014/main" id="{8343FA7F-A001-420E-A715-E66682B3C665}"/>
                </a:ext>
              </a:extLst>
            </p:cNvPr>
            <p:cNvSpPr/>
            <p:nvPr/>
          </p:nvSpPr>
          <p:spPr>
            <a:xfrm>
              <a:off x="7496425" y="4685771"/>
              <a:ext cx="1199098" cy="437768"/>
            </a:xfrm>
            <a:prstGeom prst="roundRect">
              <a:avLst>
                <a:gd name="adj"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tx1"/>
                  </a:solidFill>
                  <a:latin typeface="微軟正黑體" panose="020B0604030504040204" pitchFamily="34" charset="-120"/>
                  <a:ea typeface="微軟正黑體" panose="020B0604030504040204" pitchFamily="34" charset="-120"/>
                </a:rPr>
                <a:t>Idx</a:t>
              </a:r>
              <a:r>
                <a:rPr lang="en-US" altLang="zh-TW" sz="1400" b="1" dirty="0">
                  <a:solidFill>
                    <a:schemeClr val="tx1"/>
                  </a:solidFill>
                  <a:latin typeface="微軟正黑體" panose="020B0604030504040204" pitchFamily="34" charset="-120"/>
                  <a:ea typeface="微軟正黑體" panose="020B0604030504040204" pitchFamily="34" charset="-120"/>
                </a:rPr>
                <a:t> = -1</a:t>
              </a:r>
            </a:p>
          </p:txBody>
        </p:sp>
        <p:cxnSp>
          <p:nvCxnSpPr>
            <p:cNvPr id="192" name="直線單箭頭接點 191">
              <a:extLst>
                <a:ext uri="{FF2B5EF4-FFF2-40B4-BE49-F238E27FC236}">
                  <a16:creationId xmlns:a16="http://schemas.microsoft.com/office/drawing/2014/main" id="{F828FD9D-4677-4F04-8785-E80359C2557C}"/>
                </a:ext>
              </a:extLst>
            </p:cNvPr>
            <p:cNvCxnSpPr>
              <a:cxnSpLocks/>
              <a:stCxn id="124" idx="1"/>
              <a:endCxn id="188" idx="3"/>
            </p:cNvCxnSpPr>
            <p:nvPr/>
          </p:nvCxnSpPr>
          <p:spPr>
            <a:xfrm flipH="1" flipV="1">
              <a:off x="8695523" y="4904655"/>
              <a:ext cx="491833" cy="100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0" name="文字方塊 199">
              <a:extLst>
                <a:ext uri="{FF2B5EF4-FFF2-40B4-BE49-F238E27FC236}">
                  <a16:creationId xmlns:a16="http://schemas.microsoft.com/office/drawing/2014/main" id="{1240C478-6DC7-4488-9218-DE28FB6A2379}"/>
                </a:ext>
              </a:extLst>
            </p:cNvPr>
            <p:cNvSpPr txBox="1"/>
            <p:nvPr/>
          </p:nvSpPr>
          <p:spPr>
            <a:xfrm>
              <a:off x="2142211" y="3760801"/>
              <a:ext cx="374836"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201" name="文字方塊 200">
              <a:extLst>
                <a:ext uri="{FF2B5EF4-FFF2-40B4-BE49-F238E27FC236}">
                  <a16:creationId xmlns:a16="http://schemas.microsoft.com/office/drawing/2014/main" id="{153F7140-3DB5-41E4-8B6B-41CBA386D487}"/>
                </a:ext>
              </a:extLst>
            </p:cNvPr>
            <p:cNvSpPr txBox="1"/>
            <p:nvPr/>
          </p:nvSpPr>
          <p:spPr>
            <a:xfrm>
              <a:off x="4557777" y="4370674"/>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202" name="文字方塊 201">
              <a:extLst>
                <a:ext uri="{FF2B5EF4-FFF2-40B4-BE49-F238E27FC236}">
                  <a16:creationId xmlns:a16="http://schemas.microsoft.com/office/drawing/2014/main" id="{4AC3E529-95AE-493E-90CF-0EBE75104E99}"/>
                </a:ext>
              </a:extLst>
            </p:cNvPr>
            <p:cNvSpPr txBox="1"/>
            <p:nvPr/>
          </p:nvSpPr>
          <p:spPr>
            <a:xfrm>
              <a:off x="9224261" y="2912395"/>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203" name="文字方塊 202">
              <a:extLst>
                <a:ext uri="{FF2B5EF4-FFF2-40B4-BE49-F238E27FC236}">
                  <a16:creationId xmlns:a16="http://schemas.microsoft.com/office/drawing/2014/main" id="{78707920-9AAC-463A-B2CB-8CF8E63AC5B7}"/>
                </a:ext>
              </a:extLst>
            </p:cNvPr>
            <p:cNvSpPr txBox="1"/>
            <p:nvPr/>
          </p:nvSpPr>
          <p:spPr>
            <a:xfrm>
              <a:off x="11270482" y="3051378"/>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204" name="文字方塊 203">
              <a:extLst>
                <a:ext uri="{FF2B5EF4-FFF2-40B4-BE49-F238E27FC236}">
                  <a16:creationId xmlns:a16="http://schemas.microsoft.com/office/drawing/2014/main" id="{289427EA-3BE2-4FF3-A8CD-5E1B43F2E6BF}"/>
                </a:ext>
              </a:extLst>
            </p:cNvPr>
            <p:cNvSpPr txBox="1"/>
            <p:nvPr/>
          </p:nvSpPr>
          <p:spPr>
            <a:xfrm>
              <a:off x="9742172" y="3872913"/>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205" name="文字方塊 204">
              <a:extLst>
                <a:ext uri="{FF2B5EF4-FFF2-40B4-BE49-F238E27FC236}">
                  <a16:creationId xmlns:a16="http://schemas.microsoft.com/office/drawing/2014/main" id="{35015863-8FA6-4E85-81A8-D2E1851F6AF0}"/>
                </a:ext>
              </a:extLst>
            </p:cNvPr>
            <p:cNvSpPr txBox="1"/>
            <p:nvPr/>
          </p:nvSpPr>
          <p:spPr>
            <a:xfrm>
              <a:off x="9829625" y="5101954"/>
              <a:ext cx="451245" cy="400110"/>
            </a:xfrm>
            <a:prstGeom prst="rect">
              <a:avLst/>
            </a:prstGeom>
            <a:noFill/>
          </p:spPr>
          <p:txBody>
            <a:bodyPr wrap="square" rtlCol="0">
              <a:spAutoFit/>
            </a:bodyPr>
            <a:lstStyle/>
            <a:p>
              <a:pPr algn="ct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T</a:t>
              </a:r>
            </a:p>
          </p:txBody>
        </p:sp>
        <p:sp>
          <p:nvSpPr>
            <p:cNvPr id="207" name="文字方塊 206">
              <a:extLst>
                <a:ext uri="{FF2B5EF4-FFF2-40B4-BE49-F238E27FC236}">
                  <a16:creationId xmlns:a16="http://schemas.microsoft.com/office/drawing/2014/main" id="{C5729875-9C27-4596-B1E4-6A6C45DEC688}"/>
                </a:ext>
              </a:extLst>
            </p:cNvPr>
            <p:cNvSpPr txBox="1"/>
            <p:nvPr/>
          </p:nvSpPr>
          <p:spPr>
            <a:xfrm>
              <a:off x="9285804" y="2096879"/>
              <a:ext cx="374836"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208" name="文字方塊 207">
              <a:extLst>
                <a:ext uri="{FF2B5EF4-FFF2-40B4-BE49-F238E27FC236}">
                  <a16:creationId xmlns:a16="http://schemas.microsoft.com/office/drawing/2014/main" id="{9F68C6C4-8961-49B8-8ACC-EB8F65706ED3}"/>
                </a:ext>
              </a:extLst>
            </p:cNvPr>
            <p:cNvSpPr txBox="1"/>
            <p:nvPr/>
          </p:nvSpPr>
          <p:spPr>
            <a:xfrm>
              <a:off x="8037670" y="2321079"/>
              <a:ext cx="374836"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209" name="文字方塊 208">
              <a:extLst>
                <a:ext uri="{FF2B5EF4-FFF2-40B4-BE49-F238E27FC236}">
                  <a16:creationId xmlns:a16="http://schemas.microsoft.com/office/drawing/2014/main" id="{BB9791E7-2BBE-485B-9FC8-99C1C1C1FBE2}"/>
                </a:ext>
              </a:extLst>
            </p:cNvPr>
            <p:cNvSpPr txBox="1"/>
            <p:nvPr/>
          </p:nvSpPr>
          <p:spPr>
            <a:xfrm>
              <a:off x="7616240" y="3837966"/>
              <a:ext cx="374836"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sp>
          <p:nvSpPr>
            <p:cNvPr id="210" name="文字方塊 209">
              <a:extLst>
                <a:ext uri="{FF2B5EF4-FFF2-40B4-BE49-F238E27FC236}">
                  <a16:creationId xmlns:a16="http://schemas.microsoft.com/office/drawing/2014/main" id="{B39FACA5-CCBE-4D6C-93E4-DCB1CCAE4964}"/>
                </a:ext>
              </a:extLst>
            </p:cNvPr>
            <p:cNvSpPr txBox="1"/>
            <p:nvPr/>
          </p:nvSpPr>
          <p:spPr>
            <a:xfrm>
              <a:off x="8799994" y="4511878"/>
              <a:ext cx="374836" cy="400110"/>
            </a:xfrm>
            <a:prstGeom prst="rect">
              <a:avLst/>
            </a:prstGeom>
            <a:noFill/>
          </p:spPr>
          <p:txBody>
            <a:bodyPr wrap="square" rtlCol="0">
              <a:spAutoFit/>
            </a:bodyPr>
            <a:lstStyle/>
            <a:p>
              <a:pPr algn="ctr"/>
              <a:r>
                <a:rPr lang="en-US" altLang="zh-TW" sz="2000" b="1" dirty="0">
                  <a:solidFill>
                    <a:srgbClr val="FF0000"/>
                  </a:solidFill>
                  <a:latin typeface="微軟正黑體" panose="020B0604030504040204" pitchFamily="34" charset="-120"/>
                  <a:ea typeface="微軟正黑體" panose="020B0604030504040204" pitchFamily="34" charset="-120"/>
                </a:rPr>
                <a:t>F</a:t>
              </a:r>
            </a:p>
          </p:txBody>
        </p:sp>
      </p:grpSp>
      <p:grpSp>
        <p:nvGrpSpPr>
          <p:cNvPr id="211" name="群組 210">
            <a:extLst>
              <a:ext uri="{FF2B5EF4-FFF2-40B4-BE49-F238E27FC236}">
                <a16:creationId xmlns:a16="http://schemas.microsoft.com/office/drawing/2014/main" id="{7E355537-45F5-45DA-92FD-953021A71C0E}"/>
              </a:ext>
            </a:extLst>
          </p:cNvPr>
          <p:cNvGrpSpPr/>
          <p:nvPr/>
        </p:nvGrpSpPr>
        <p:grpSpPr>
          <a:xfrm>
            <a:off x="-53340" y="-10175"/>
            <a:ext cx="12245340" cy="971809"/>
            <a:chOff x="0" y="-6069"/>
            <a:chExt cx="12192000" cy="971809"/>
          </a:xfrm>
        </p:grpSpPr>
        <p:pic>
          <p:nvPicPr>
            <p:cNvPr id="212" name="圖片 211">
              <a:extLst>
                <a:ext uri="{FF2B5EF4-FFF2-40B4-BE49-F238E27FC236}">
                  <a16:creationId xmlns:a16="http://schemas.microsoft.com/office/drawing/2014/main" id="{7359031F-294C-4085-87FF-A276A5F2CD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3" name="圖片 212">
              <a:extLst>
                <a:ext uri="{FF2B5EF4-FFF2-40B4-BE49-F238E27FC236}">
                  <a16:creationId xmlns:a16="http://schemas.microsoft.com/office/drawing/2014/main" id="{C61158D4-0E63-4222-BF3B-E41C0FF88E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372513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p:cTn id="7" dur="500" fill="hold"/>
                                        <p:tgtEl>
                                          <p:spTgt spid="214"/>
                                        </p:tgtEl>
                                        <p:attrNameLst>
                                          <p:attrName>ppt_w</p:attrName>
                                        </p:attrNameLst>
                                      </p:cBhvr>
                                      <p:tavLst>
                                        <p:tav tm="0">
                                          <p:val>
                                            <p:fltVal val="0"/>
                                          </p:val>
                                        </p:tav>
                                        <p:tav tm="100000">
                                          <p:val>
                                            <p:strVal val="#ppt_w"/>
                                          </p:val>
                                        </p:tav>
                                      </p:tavLst>
                                    </p:anim>
                                    <p:anim calcmode="lin" valueType="num">
                                      <p:cBhvr>
                                        <p:cTn id="8" dur="500" fill="hold"/>
                                        <p:tgtEl>
                                          <p:spTgt spid="214"/>
                                        </p:tgtEl>
                                        <p:attrNameLst>
                                          <p:attrName>ppt_h</p:attrName>
                                        </p:attrNameLst>
                                      </p:cBhvr>
                                      <p:tavLst>
                                        <p:tav tm="0">
                                          <p:val>
                                            <p:fltVal val="0"/>
                                          </p:val>
                                        </p:tav>
                                        <p:tav tm="100000">
                                          <p:val>
                                            <p:strVal val="#ppt_h"/>
                                          </p:val>
                                        </p:tav>
                                      </p:tavLst>
                                    </p:anim>
                                    <p:animEffect transition="in" filter="fade">
                                      <p:cBhvr>
                                        <p:cTn id="9"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48</a:t>
            </a:fld>
            <a:endParaRPr lang="en-US" dirty="0"/>
          </a:p>
        </p:txBody>
      </p:sp>
      <p:sp>
        <p:nvSpPr>
          <p:cNvPr id="62" name="矩形 61">
            <a:extLst>
              <a:ext uri="{FF2B5EF4-FFF2-40B4-BE49-F238E27FC236}">
                <a16:creationId xmlns:a16="http://schemas.microsoft.com/office/drawing/2014/main" id="{7874AD63-5E58-4806-9936-4BFA87056C3A}"/>
              </a:ext>
            </a:extLst>
          </p:cNvPr>
          <p:cNvSpPr/>
          <p:nvPr/>
        </p:nvSpPr>
        <p:spPr>
          <a:xfrm>
            <a:off x="3163909" y="1118153"/>
            <a:ext cx="350359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電路圖 與 控制元件腳位</a:t>
            </a:r>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a:t> </a:t>
            </a:r>
            <a:r>
              <a:rPr lang="en-US" altLang="zh-TW" sz="2800" dirty="0"/>
              <a:t>Remind Device</a:t>
            </a:r>
          </a:p>
        </p:txBody>
      </p:sp>
      <p:graphicFrame>
        <p:nvGraphicFramePr>
          <p:cNvPr id="69" name="表格 68">
            <a:extLst>
              <a:ext uri="{FF2B5EF4-FFF2-40B4-BE49-F238E27FC236}">
                <a16:creationId xmlns:a16="http://schemas.microsoft.com/office/drawing/2014/main" id="{450F096A-BE1C-4624-8B4B-80A0EB167F51}"/>
              </a:ext>
            </a:extLst>
          </p:cNvPr>
          <p:cNvGraphicFramePr>
            <a:graphicFrameLocks noGrp="1"/>
          </p:cNvGraphicFramePr>
          <p:nvPr>
            <p:extLst>
              <p:ext uri="{D42A27DB-BD31-4B8C-83A1-F6EECF244321}">
                <p14:modId xmlns:p14="http://schemas.microsoft.com/office/powerpoint/2010/main" val="3762484241"/>
              </p:ext>
            </p:extLst>
          </p:nvPr>
        </p:nvGraphicFramePr>
        <p:xfrm>
          <a:off x="7220357" y="1118153"/>
          <a:ext cx="4565243" cy="4807309"/>
        </p:xfrm>
        <a:graphic>
          <a:graphicData uri="http://schemas.openxmlformats.org/drawingml/2006/table">
            <a:tbl>
              <a:tblPr firstRow="1" bandRow="1"/>
              <a:tblGrid>
                <a:gridCol w="1468505">
                  <a:extLst>
                    <a:ext uri="{9D8B030D-6E8A-4147-A177-3AD203B41FA5}">
                      <a16:colId xmlns:a16="http://schemas.microsoft.com/office/drawing/2014/main" val="2259151157"/>
                    </a:ext>
                  </a:extLst>
                </a:gridCol>
                <a:gridCol w="620238">
                  <a:extLst>
                    <a:ext uri="{9D8B030D-6E8A-4147-A177-3AD203B41FA5}">
                      <a16:colId xmlns:a16="http://schemas.microsoft.com/office/drawing/2014/main" val="1733489540"/>
                    </a:ext>
                  </a:extLst>
                </a:gridCol>
                <a:gridCol w="1485900">
                  <a:extLst>
                    <a:ext uri="{9D8B030D-6E8A-4147-A177-3AD203B41FA5}">
                      <a16:colId xmlns:a16="http://schemas.microsoft.com/office/drawing/2014/main" val="3584457679"/>
                    </a:ext>
                  </a:extLst>
                </a:gridCol>
                <a:gridCol w="990600">
                  <a:extLst>
                    <a:ext uri="{9D8B030D-6E8A-4147-A177-3AD203B41FA5}">
                      <a16:colId xmlns:a16="http://schemas.microsoft.com/office/drawing/2014/main" val="1283424387"/>
                    </a:ext>
                  </a:extLst>
                </a:gridCol>
              </a:tblGrid>
              <a:tr h="271047">
                <a:tc gridSpan="4">
                  <a:txBody>
                    <a:bodyPr/>
                    <a:lstStyle/>
                    <a:p>
                      <a:pPr marL="0" algn="l" defTabSz="914400" rtl="0" eaLnBrk="1" latinLnBrk="0" hangingPunct="1"/>
                      <a:r>
                        <a:rPr lang="zh-TW" altLang="en-US" sz="2000" b="1" kern="1200" baseline="0" dirty="0">
                          <a:solidFill>
                            <a:schemeClr val="bg1"/>
                          </a:solidFill>
                          <a:latin typeface="Arial" panose="020B0604020202020204" pitchFamily="34" charset="0"/>
                          <a:ea typeface="微軟正黑體" panose="020B0604030504040204" pitchFamily="34" charset="-120"/>
                          <a:cs typeface="+mn-cs"/>
                        </a:rPr>
                        <a:t>控制元件腳位對照表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261903">
                <a:tc>
                  <a:txBody>
                    <a:bodyPr/>
                    <a:lstStyle/>
                    <a:p>
                      <a:pPr marL="0" algn="ctr" defTabSz="914400" rtl="0" eaLnBrk="1" latinLnBrk="0" hangingPunct="1"/>
                      <a:r>
                        <a:rPr lang="zh-TW" altLang="en-US" sz="12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zh-TW" altLang="en-US" sz="1200" b="1" kern="1200" baseline="0" dirty="0">
                          <a:solidFill>
                            <a:schemeClr val="dk1"/>
                          </a:solidFill>
                          <a:latin typeface="Arial" panose="020B0604020202020204" pitchFamily="34" charset="0"/>
                          <a:ea typeface="微軟正黑體" panose="020B0604030504040204" pitchFamily="34" charset="-120"/>
                          <a:cs typeface="+mn-cs"/>
                        </a:rPr>
                        <a:t>實際針腳</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zh-TW" altLang="en-US" sz="1200" b="1" kern="1200" baseline="0" dirty="0">
                          <a:solidFill>
                            <a:schemeClr val="dk1"/>
                          </a:solidFill>
                          <a:latin typeface="Arial" panose="020B0604020202020204" pitchFamily="34" charset="0"/>
                          <a:ea typeface="微軟正黑體" panose="020B0604030504040204" pitchFamily="34" charset="-120"/>
                          <a:cs typeface="+mn-cs"/>
                        </a:rPr>
                        <a:t>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rPr>
                        <a:t>實際針腳</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271047">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Speaker </a:t>
                      </a:r>
                      <a:r>
                        <a:rPr lang="zh-TW" altLang="en-US" sz="1200" baseline="0" dirty="0">
                          <a:latin typeface="Arial" panose="020B0604020202020204" pitchFamily="34" charset="0"/>
                          <a:ea typeface="微軟正黑體" panose="020B0604030504040204" pitchFamily="34" charset="-120"/>
                        </a:rPr>
                        <a:t>蜂鳴器 </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4</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MISO </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50</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3190147614"/>
                  </a:ext>
                </a:extLst>
              </a:tr>
              <a:tr h="289625">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RGB LED(Green)</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5</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MOSI </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51</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49342408"/>
                  </a:ext>
                </a:extLst>
              </a:tr>
              <a:tr h="288332">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RGB LED(Red)</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6</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SCK</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52</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1829757145"/>
                  </a:ext>
                </a:extLst>
              </a:tr>
              <a:tr h="288332">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RGB LED(Blue) </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7</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a:t>
                      </a:r>
                      <a:r>
                        <a:rPr lang="zh-TW" altLang="en-US" sz="1200" baseline="0" dirty="0">
                          <a:latin typeface="Arial" panose="020B0604020202020204" pitchFamily="34" charset="0"/>
                          <a:ea typeface="微軟正黑體" panose="020B0604030504040204" pitchFamily="34" charset="-120"/>
                        </a:rPr>
                        <a:t>內建 </a:t>
                      </a:r>
                      <a:r>
                        <a:rPr lang="en-US" altLang="zh-TW" sz="1200" baseline="0" dirty="0">
                          <a:latin typeface="Arial" panose="020B0604020202020204" pitchFamily="34" charset="0"/>
                          <a:ea typeface="微軟正黑體" panose="020B0604030504040204" pitchFamily="34" charset="-120"/>
                        </a:rPr>
                        <a:t>SD </a:t>
                      </a:r>
                      <a:r>
                        <a:rPr lang="zh-TW" altLang="en-US" sz="1200" baseline="0" dirty="0">
                          <a:latin typeface="Arial" panose="020B0604020202020204" pitchFamily="34" charset="0"/>
                          <a:ea typeface="微軟正黑體" panose="020B0604030504040204" pitchFamily="34" charset="-120"/>
                        </a:rPr>
                        <a:t>卡模組 </a:t>
                      </a:r>
                      <a:r>
                        <a:rPr lang="en-US" altLang="zh-TW" sz="1200" baseline="0" dirty="0">
                          <a:latin typeface="Arial" panose="020B0604020202020204" pitchFamily="34" charset="0"/>
                          <a:ea typeface="微軟正黑體" panose="020B0604030504040204" pitchFamily="34" charset="-120"/>
                        </a:rPr>
                        <a:t>CS</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53</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1972568449"/>
                  </a:ext>
                </a:extLst>
              </a:tr>
              <a:tr h="288332">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RST </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8</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按鈕</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A0</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1342510339"/>
                  </a:ext>
                </a:extLst>
              </a:tr>
              <a:tr h="288332">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DC</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9</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按鈕</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A1</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2572595580"/>
                  </a:ext>
                </a:extLst>
              </a:tr>
              <a:tr h="288332">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CS</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10</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按鈕</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A2</a:t>
                      </a:r>
                    </a:p>
                  </a:txBody>
                  <a:tcPr anchor="ctr">
                    <a:solidFill>
                      <a:srgbClr val="FDFDF8"/>
                    </a:solidFill>
                  </a:tcPr>
                </a:tc>
                <a:extLst>
                  <a:ext uri="{0D108BD9-81ED-4DB2-BD59-A6C34878D82A}">
                    <a16:rowId xmlns:a16="http://schemas.microsoft.com/office/drawing/2014/main" val="1188914937"/>
                  </a:ext>
                </a:extLst>
              </a:tr>
              <a:tr h="288332">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螢幕 </a:t>
                      </a:r>
                      <a:r>
                        <a:rPr lang="en-US" altLang="zh-TW" sz="1200" baseline="0" dirty="0">
                          <a:latin typeface="Arial" panose="020B0604020202020204" pitchFamily="34" charset="0"/>
                          <a:ea typeface="微軟正黑體" panose="020B0604030504040204" pitchFamily="34" charset="-120"/>
                        </a:rPr>
                        <a:t>LCD BL</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11</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按鈕</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A3</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2205843112"/>
                  </a:ext>
                </a:extLst>
              </a:tr>
              <a:tr h="0">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時間模組 </a:t>
                      </a:r>
                      <a:endParaRPr lang="en-US" altLang="zh-TW" sz="1200" baseline="0" dirty="0">
                        <a:latin typeface="Arial" panose="020B0604020202020204" pitchFamily="34" charset="0"/>
                        <a:ea typeface="微軟正黑體" panose="020B0604030504040204" pitchFamily="34" charset="-120"/>
                      </a:endParaRPr>
                    </a:p>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DS3231 SDA</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20</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aseline="0" dirty="0">
                          <a:latin typeface="Arial" panose="020B0604020202020204" pitchFamily="34" charset="0"/>
                          <a:ea typeface="微軟正黑體" panose="020B0604030504040204" pitchFamily="34" charset="-120"/>
                        </a:rPr>
                        <a:t>按鈕</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A4</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3290345557"/>
                  </a:ext>
                </a:extLst>
              </a:tr>
              <a:tr h="288332">
                <a:tc>
                  <a:txBody>
                    <a:bodyPr/>
                    <a:lstStyle/>
                    <a:p>
                      <a:pPr marL="0" algn="ctr" defTabSz="914400" rtl="0" eaLnBrk="1" latinLnBrk="0" hangingPunct="1"/>
                      <a:r>
                        <a:rPr lang="zh-TW" altLang="en-US" sz="1200" baseline="0" dirty="0">
                          <a:latin typeface="Arial" panose="020B0604020202020204" pitchFamily="34" charset="0"/>
                          <a:ea typeface="微軟正黑體" panose="020B0604030504040204" pitchFamily="34" charset="-120"/>
                        </a:rPr>
                        <a:t>時間模組 </a:t>
                      </a:r>
                      <a:r>
                        <a:rPr lang="en-US" altLang="zh-TW" sz="1200" baseline="0" dirty="0">
                          <a:latin typeface="Arial" panose="020B0604020202020204" pitchFamily="34" charset="0"/>
                          <a:ea typeface="微軟正黑體" panose="020B0604030504040204" pitchFamily="34" charset="-120"/>
                        </a:rPr>
                        <a:t>DS3231 SCL</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r>
                        <a:rPr lang="en-US" altLang="zh-TW" sz="1200" b="1" kern="1200" baseline="0" dirty="0">
                          <a:solidFill>
                            <a:schemeClr val="dk1"/>
                          </a:solidFill>
                          <a:latin typeface="Arial" panose="020B0604020202020204" pitchFamily="34" charset="0"/>
                          <a:ea typeface="微軟正黑體" panose="020B0604030504040204" pitchFamily="34" charset="-120"/>
                          <a:cs typeface="+mn-cs"/>
                        </a:rPr>
                        <a:t>21</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aseline="0" dirty="0">
                          <a:latin typeface="Arial" panose="020B0604020202020204" pitchFamily="34" charset="0"/>
                          <a:ea typeface="微軟正黑體" panose="020B0604030504040204" pitchFamily="34" charset="-120"/>
                        </a:rPr>
                        <a:t>Hc-08 RX</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A8</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1596622564"/>
                  </a:ext>
                </a:extLst>
              </a:tr>
              <a:tr h="288332">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3V</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aseline="0" dirty="0">
                          <a:latin typeface="Arial" panose="020B0604020202020204" pitchFamily="34" charset="0"/>
                          <a:ea typeface="微軟正黑體" panose="020B0604030504040204" pitchFamily="34" charset="-120"/>
                        </a:rPr>
                        <a:t>Hc-08 TX </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baseline="0" noProof="0" dirty="0">
                          <a:solidFill>
                            <a:schemeClr val="dk1"/>
                          </a:solidFill>
                          <a:latin typeface="Arial" panose="020B0604020202020204" pitchFamily="34" charset="0"/>
                          <a:ea typeface="微軟正黑體" panose="020B0604030504040204" pitchFamily="34" charset="-120"/>
                          <a:cs typeface="+mn-cs"/>
                        </a:rPr>
                        <a:t>A9</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2610183152"/>
                  </a:ext>
                </a:extLst>
              </a:tr>
              <a:tr h="288332">
                <a:tc>
                  <a:txBody>
                    <a:bodyPr/>
                    <a:lstStyle/>
                    <a:p>
                      <a:pPr marL="0" algn="ctr" defTabSz="914400" rtl="0" eaLnBrk="1" latinLnBrk="0" hangingPunct="1"/>
                      <a:r>
                        <a:rPr lang="en-US" altLang="zh-TW" sz="1200" baseline="0" dirty="0">
                          <a:latin typeface="Arial" panose="020B0604020202020204" pitchFamily="34" charset="0"/>
                          <a:ea typeface="微軟正黑體" panose="020B0604030504040204" pitchFamily="34" charset="-120"/>
                        </a:rPr>
                        <a:t>5V</a:t>
                      </a:r>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endParaRPr lang="zh-TW" altLang="en-US" sz="12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aseline="0" dirty="0">
                          <a:latin typeface="Arial" panose="020B0604020202020204" pitchFamily="34" charset="0"/>
                          <a:ea typeface="微軟正黑體" panose="020B0604030504040204" pitchFamily="34" charset="-120"/>
                        </a:rPr>
                        <a:t>GND</a:t>
                      </a: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DFDF8"/>
                    </a:solidFill>
                  </a:tcPr>
                </a:tc>
                <a:extLst>
                  <a:ext uri="{0D108BD9-81ED-4DB2-BD59-A6C34878D82A}">
                    <a16:rowId xmlns:a16="http://schemas.microsoft.com/office/drawing/2014/main" val="199695740"/>
                  </a:ext>
                </a:extLst>
              </a:tr>
            </a:tbl>
          </a:graphicData>
        </a:graphic>
      </p:graphicFrame>
      <p:pic>
        <p:nvPicPr>
          <p:cNvPr id="7" name="圖片 6">
            <a:extLst>
              <a:ext uri="{FF2B5EF4-FFF2-40B4-BE49-F238E27FC236}">
                <a16:creationId xmlns:a16="http://schemas.microsoft.com/office/drawing/2014/main" id="{21B8C024-66BE-4A96-887E-48371BDF3D17}"/>
              </a:ext>
            </a:extLst>
          </p:cNvPr>
          <p:cNvPicPr>
            <a:picLocks noChangeAspect="1"/>
          </p:cNvPicPr>
          <p:nvPr/>
        </p:nvPicPr>
        <p:blipFill>
          <a:blip r:embed="rId3"/>
          <a:stretch>
            <a:fillRect/>
          </a:stretch>
        </p:blipFill>
        <p:spPr>
          <a:xfrm>
            <a:off x="318141" y="2260601"/>
            <a:ext cx="6418362" cy="3619500"/>
          </a:xfrm>
          <a:prstGeom prst="rect">
            <a:avLst/>
          </a:prstGeom>
        </p:spPr>
      </p:pic>
      <p:grpSp>
        <p:nvGrpSpPr>
          <p:cNvPr id="73" name="群組 72">
            <a:extLst>
              <a:ext uri="{FF2B5EF4-FFF2-40B4-BE49-F238E27FC236}">
                <a16:creationId xmlns:a16="http://schemas.microsoft.com/office/drawing/2014/main" id="{78A28C72-4123-4CC9-AEE8-F11B2236C48A}"/>
              </a:ext>
            </a:extLst>
          </p:cNvPr>
          <p:cNvGrpSpPr/>
          <p:nvPr/>
        </p:nvGrpSpPr>
        <p:grpSpPr>
          <a:xfrm>
            <a:off x="-53340" y="-10175"/>
            <a:ext cx="12245340" cy="971809"/>
            <a:chOff x="0" y="-6069"/>
            <a:chExt cx="12192000" cy="971809"/>
          </a:xfrm>
        </p:grpSpPr>
        <p:pic>
          <p:nvPicPr>
            <p:cNvPr id="74" name="圖片 73">
              <a:extLst>
                <a:ext uri="{FF2B5EF4-FFF2-40B4-BE49-F238E27FC236}">
                  <a16:creationId xmlns:a16="http://schemas.microsoft.com/office/drawing/2014/main" id="{929CDBB6-BEFC-4614-BC7A-144B849C07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5" name="圖片 74">
              <a:extLst>
                <a:ext uri="{FF2B5EF4-FFF2-40B4-BE49-F238E27FC236}">
                  <a16:creationId xmlns:a16="http://schemas.microsoft.com/office/drawing/2014/main" id="{CF2A2E84-7A1F-4B7F-B273-B42DBA16540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337116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right)">
                                      <p:cBhvr>
                                        <p:cTn id="7" dur="500"/>
                                        <p:tgtEl>
                                          <p:spTgt spid="6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10C7548-76FC-4754-915F-738005EAD2E3}"/>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7" name="標題 2">
            <a:extLst>
              <a:ext uri="{FF2B5EF4-FFF2-40B4-BE49-F238E27FC236}">
                <a16:creationId xmlns:a16="http://schemas.microsoft.com/office/drawing/2014/main" id="{C4409253-31C7-4C6B-B3C1-E163E1575369}"/>
              </a:ext>
            </a:extLst>
          </p:cNvPr>
          <p:cNvSpPr>
            <a:spLocks noGrp="1"/>
          </p:cNvSpPr>
          <p:nvPr>
            <p:ph type="title"/>
          </p:nvPr>
        </p:nvSpPr>
        <p:spPr>
          <a:xfrm>
            <a:off x="4245727" y="2815765"/>
            <a:ext cx="3700546" cy="1386890"/>
          </a:xfrm>
        </p:spPr>
        <p:txBody>
          <a:bodyPr>
            <a:normAutofit/>
          </a:bodyPr>
          <a:lstStyle/>
          <a:p>
            <a:r>
              <a:rPr lang="zh-TW" altLang="en-US" dirty="0"/>
              <a:t>實驗結果</a:t>
            </a:r>
          </a:p>
        </p:txBody>
      </p:sp>
    </p:spTree>
    <p:extLst>
      <p:ext uri="{BB962C8B-B14F-4D97-AF65-F5344CB8AC3E}">
        <p14:creationId xmlns:p14="http://schemas.microsoft.com/office/powerpoint/2010/main" val="27573058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E9A1A03D-B5F0-4730-A40C-92112D197F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8158" l="0" r="98953">
                        <a14:foregroundMark x1="13089" y1="10263" x2="17277" y2="66842"/>
                        <a14:foregroundMark x1="17277" y1="66842" x2="31414" y2="84737"/>
                        <a14:foregroundMark x1="31414" y1="84737" x2="68586" y2="84474"/>
                        <a14:foregroundMark x1="84817" y1="92632" x2="44503" y2="93421"/>
                        <a14:foregroundMark x1="81675" y1="96316" x2="41885" y2="98158"/>
                        <a14:foregroundMark x1="16754" y1="96316" x2="1047" y2="77368"/>
                        <a14:foregroundMark x1="1047" y1="77368" x2="8901" y2="23947"/>
                        <a14:foregroundMark x1="6806" y1="14211" x2="1047" y2="21579"/>
                        <a14:foregroundMark x1="7330" y1="20789" x2="524" y2="82105"/>
                        <a14:foregroundMark x1="524" y1="82105" x2="14136" y2="97368"/>
                        <a14:foregroundMark x1="14136" y1="97368" x2="87958" y2="96053"/>
                        <a14:foregroundMark x1="87958" y1="96053" x2="98953" y2="82632"/>
                        <a14:foregroundMark x1="98953" y1="82632" x2="95812" y2="33158"/>
                        <a14:foregroundMark x1="95812" y1="13947" x2="93194" y2="32368"/>
                        <a14:foregroundMark x1="89529" y1="7632" x2="39267" y2="10263"/>
                        <a14:foregroundMark x1="73822" y1="2632" x2="24607" y2="1842"/>
                        <a14:foregroundMark x1="96859" y1="8421" x2="95812" y2="50789"/>
                        <a14:foregroundMark x1="96859" y1="40526" x2="98429" y2="39211"/>
                        <a14:foregroundMark x1="95812" y1="26842" x2="96859" y2="26579"/>
                        <a14:foregroundMark x1="95812" y1="25263" x2="97382" y2="38158"/>
                        <a14:foregroundMark x1="97906" y1="17368" x2="98953" y2="31053"/>
                        <a14:foregroundMark x1="92147" y1="53947" x2="89005" y2="86316"/>
                        <a14:foregroundMark x1="91099" y1="56842" x2="92147" y2="87105"/>
                        <a14:foregroundMark x1="92147" y1="78158" x2="99476" y2="58421"/>
                        <a14:foregroundMark x1="92147" y1="62105" x2="97906" y2="55526"/>
                        <a14:foregroundMark x1="93194" y1="33421" x2="90052" y2="61316"/>
                        <a14:foregroundMark x1="90052" y1="48421" x2="93194" y2="59211"/>
                        <a14:foregroundMark x1="16754" y1="1053" x2="71204" y2="0"/>
                        <a14:foregroundMark x1="7853" y1="21053" x2="1047" y2="50526"/>
                        <a14:foregroundMark x1="1047" y1="50526" x2="4188" y2="16579"/>
                        <a14:foregroundMark x1="4188" y1="16579" x2="3665" y2="17105"/>
                        <a14:foregroundMark x1="6283" y1="15000" x2="0" y2="15526"/>
                        <a14:backgroundMark x1="4188" y1="1316" x2="4188" y2="1316"/>
                        <a14:backgroundMark x1="3665" y1="98421" x2="3665" y2="98421"/>
                        <a14:backgroundMark x1="96335" y1="98421" x2="96335" y2="98421"/>
                        <a14:backgroundMark x1="96859" y1="1316" x2="96859" y2="1316"/>
                      </a14:backgroundRemoval>
                    </a14:imgEffect>
                  </a14:imgLayer>
                </a14:imgProps>
              </a:ext>
            </a:extLst>
          </a:blip>
          <a:srcRect b="35945"/>
          <a:stretch/>
        </p:blipFill>
        <p:spPr>
          <a:xfrm>
            <a:off x="7290557" y="1518957"/>
            <a:ext cx="4184730" cy="5332975"/>
          </a:xfrm>
          <a:prstGeom prst="rect">
            <a:avLst/>
          </a:prstGeom>
        </p:spPr>
      </p:pic>
      <p:grpSp>
        <p:nvGrpSpPr>
          <p:cNvPr id="17" name="群組 16">
            <a:extLst>
              <a:ext uri="{FF2B5EF4-FFF2-40B4-BE49-F238E27FC236}">
                <a16:creationId xmlns:a16="http://schemas.microsoft.com/office/drawing/2014/main" id="{9444DA31-5BA2-4A27-B03C-F48EFCAFD602}"/>
              </a:ext>
            </a:extLst>
          </p:cNvPr>
          <p:cNvGrpSpPr/>
          <p:nvPr/>
        </p:nvGrpSpPr>
        <p:grpSpPr>
          <a:xfrm rot="10800000">
            <a:off x="0" y="5886191"/>
            <a:ext cx="12245340" cy="971809"/>
            <a:chOff x="0" y="-6069"/>
            <a:chExt cx="12192000" cy="971809"/>
          </a:xfrm>
        </p:grpSpPr>
        <p:pic>
          <p:nvPicPr>
            <p:cNvPr id="18" name="圖片 17">
              <a:extLst>
                <a:ext uri="{FF2B5EF4-FFF2-40B4-BE49-F238E27FC236}">
                  <a16:creationId xmlns:a16="http://schemas.microsoft.com/office/drawing/2014/main" id="{42B0818B-3ACD-41B8-A49F-C4F3349F10B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9" name="圖片 18">
              <a:extLst>
                <a:ext uri="{FF2B5EF4-FFF2-40B4-BE49-F238E27FC236}">
                  <a16:creationId xmlns:a16="http://schemas.microsoft.com/office/drawing/2014/main" id="{44A86D22-0A6C-40A8-BFB3-DB484B927FC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289101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54700" y="977900"/>
            <a:ext cx="2806216"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18869" y="1029445"/>
            <a:ext cx="2657633" cy="731017"/>
          </a:xfrm>
        </p:spPr>
        <p:txBody>
          <a:bodyPr>
            <a:normAutofit/>
          </a:bodyPr>
          <a:lstStyle/>
          <a:p>
            <a:pPr algn="ctr"/>
            <a:r>
              <a:rPr lang="zh-TW" altLang="en-US" dirty="0"/>
              <a:t>研究目的</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16" name="文字方塊 15">
            <a:extLst>
              <a:ext uri="{FF2B5EF4-FFF2-40B4-BE49-F238E27FC236}">
                <a16:creationId xmlns:a16="http://schemas.microsoft.com/office/drawing/2014/main" id="{99438E7E-71CA-4A73-91D3-A3F5AE7D4A04}"/>
              </a:ext>
            </a:extLst>
          </p:cNvPr>
          <p:cNvSpPr txBox="1"/>
          <p:nvPr/>
        </p:nvSpPr>
        <p:spPr>
          <a:xfrm>
            <a:off x="233382" y="2223816"/>
            <a:ext cx="6381156" cy="954107"/>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本文主要目的是在於研發智慧提醒裝置，並探討</a:t>
            </a:r>
            <a:r>
              <a:rPr lang="zh-TW" altLang="en-US" sz="2800" b="1" dirty="0">
                <a:solidFill>
                  <a:schemeClr val="accent6"/>
                </a:solidFill>
                <a:latin typeface="微軟正黑體" panose="020B0604030504040204" pitchFamily="34" charset="-120"/>
                <a:ea typeface="微軟正黑體" panose="020B0604030504040204" pitchFamily="34" charset="-120"/>
              </a:rPr>
              <a:t>物聯網</a:t>
            </a:r>
            <a:r>
              <a:rPr lang="zh-TW" altLang="en-US" sz="2800" b="1" dirty="0">
                <a:latin typeface="微軟正黑體" panose="020B0604030504040204" pitchFamily="34" charset="-120"/>
                <a:ea typeface="微軟正黑體" panose="020B0604030504040204" pitchFamily="34" charset="-120"/>
              </a:rPr>
              <a:t>與</a:t>
            </a:r>
            <a:r>
              <a:rPr lang="zh-TW" altLang="en-US" sz="2800" b="1" dirty="0">
                <a:solidFill>
                  <a:srgbClr val="0070C0"/>
                </a:solidFill>
                <a:latin typeface="微軟正黑體" panose="020B0604030504040204" pitchFamily="34" charset="-120"/>
                <a:ea typeface="微軟正黑體" panose="020B0604030504040204" pitchFamily="34" charset="-120"/>
              </a:rPr>
              <a:t>無線通訊技術</a:t>
            </a:r>
            <a:r>
              <a:rPr lang="zh-TW" altLang="en-US" sz="2800" b="1" dirty="0">
                <a:latin typeface="微軟正黑體" panose="020B0604030504040204" pitchFamily="34" charset="-120"/>
                <a:ea typeface="微軟正黑體" panose="020B0604030504040204" pitchFamily="34" charset="-120"/>
              </a:rPr>
              <a:t>。</a:t>
            </a:r>
          </a:p>
        </p:txBody>
      </p:sp>
      <p:grpSp>
        <p:nvGrpSpPr>
          <p:cNvPr id="25" name="群組 24">
            <a:extLst>
              <a:ext uri="{FF2B5EF4-FFF2-40B4-BE49-F238E27FC236}">
                <a16:creationId xmlns:a16="http://schemas.microsoft.com/office/drawing/2014/main" id="{C431D15B-F4AC-4B5B-A095-D2202809D9D6}"/>
              </a:ext>
            </a:extLst>
          </p:cNvPr>
          <p:cNvGrpSpPr/>
          <p:nvPr/>
        </p:nvGrpSpPr>
        <p:grpSpPr>
          <a:xfrm>
            <a:off x="681734" y="3537620"/>
            <a:ext cx="2801459" cy="2582884"/>
            <a:chOff x="681734" y="3537620"/>
            <a:chExt cx="2801459" cy="2582884"/>
          </a:xfrm>
        </p:grpSpPr>
        <p:pic>
          <p:nvPicPr>
            <p:cNvPr id="22" name="圖片 21">
              <a:extLst>
                <a:ext uri="{FF2B5EF4-FFF2-40B4-BE49-F238E27FC236}">
                  <a16:creationId xmlns:a16="http://schemas.microsoft.com/office/drawing/2014/main" id="{8DAE256B-7D10-4039-98F3-2F25AB711C4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16659" y1="46436" x2="22259" y2="45942"/>
                          <a14:foregroundMark x1="22259" y1="45942" x2="26635" y2="45942"/>
                        </a14:backgroundRemoval>
                      </a14:imgEffect>
                    </a14:imgLayer>
                  </a14:imgProps>
                </a:ext>
              </a:extLst>
            </a:blip>
            <a:srcRect l="12067" r="10054"/>
            <a:stretch/>
          </p:blipFill>
          <p:spPr>
            <a:xfrm>
              <a:off x="681734" y="3721791"/>
              <a:ext cx="2801459" cy="2398713"/>
            </a:xfrm>
            <a:prstGeom prst="rect">
              <a:avLst/>
            </a:prstGeom>
          </p:spPr>
        </p:pic>
        <p:sp>
          <p:nvSpPr>
            <p:cNvPr id="12" name="文字方塊 11">
              <a:extLst>
                <a:ext uri="{FF2B5EF4-FFF2-40B4-BE49-F238E27FC236}">
                  <a16:creationId xmlns:a16="http://schemas.microsoft.com/office/drawing/2014/main" id="{ECE2CF79-EECE-45C9-9994-622BF48AEFEF}"/>
                </a:ext>
              </a:extLst>
            </p:cNvPr>
            <p:cNvSpPr txBox="1"/>
            <p:nvPr/>
          </p:nvSpPr>
          <p:spPr>
            <a:xfrm>
              <a:off x="1390383" y="3537620"/>
              <a:ext cx="1384161" cy="523220"/>
            </a:xfrm>
            <a:prstGeom prst="rect">
              <a:avLst/>
            </a:prstGeom>
            <a:noFill/>
          </p:spPr>
          <p:txBody>
            <a:bodyPr wrap="none" rtlCol="0">
              <a:spAutoFit/>
            </a:bodyPr>
            <a:lstStyle/>
            <a:p>
              <a:r>
                <a:rPr lang="en-US" altLang="zh-TW" sz="2800" b="1" dirty="0"/>
                <a:t>Arduino</a:t>
              </a:r>
              <a:endParaRPr lang="zh-TW" altLang="en-US" sz="2800" b="1" dirty="0"/>
            </a:p>
          </p:txBody>
        </p:sp>
      </p:grpSp>
      <p:grpSp>
        <p:nvGrpSpPr>
          <p:cNvPr id="23" name="群組 22">
            <a:extLst>
              <a:ext uri="{FF2B5EF4-FFF2-40B4-BE49-F238E27FC236}">
                <a16:creationId xmlns:a16="http://schemas.microsoft.com/office/drawing/2014/main" id="{103BB9A1-C6AE-4CDE-BD72-DF89FE97F661}"/>
              </a:ext>
            </a:extLst>
          </p:cNvPr>
          <p:cNvGrpSpPr/>
          <p:nvPr/>
        </p:nvGrpSpPr>
        <p:grpSpPr>
          <a:xfrm>
            <a:off x="4253246" y="3429000"/>
            <a:ext cx="2330298" cy="2554735"/>
            <a:chOff x="4253246" y="3429000"/>
            <a:chExt cx="2330298" cy="2554735"/>
          </a:xfrm>
        </p:grpSpPr>
        <p:pic>
          <p:nvPicPr>
            <p:cNvPr id="5122" name="Picture 2" descr="後疫情時代藍牙市場新契機- 電子工程專輯">
              <a:extLst>
                <a:ext uri="{FF2B5EF4-FFF2-40B4-BE49-F238E27FC236}">
                  <a16:creationId xmlns:a16="http://schemas.microsoft.com/office/drawing/2014/main" id="{B4DD7D64-F052-409C-A397-85B5615EE0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3246" y="3653437"/>
              <a:ext cx="2330298" cy="2330298"/>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F80DB893-83FB-427E-9228-5609AC5A1540}"/>
                </a:ext>
              </a:extLst>
            </p:cNvPr>
            <p:cNvSpPr txBox="1"/>
            <p:nvPr/>
          </p:nvSpPr>
          <p:spPr>
            <a:xfrm>
              <a:off x="4569733" y="3429000"/>
              <a:ext cx="1697324" cy="523220"/>
            </a:xfrm>
            <a:prstGeom prst="rect">
              <a:avLst/>
            </a:prstGeom>
            <a:noFill/>
          </p:spPr>
          <p:txBody>
            <a:bodyPr wrap="none" rtlCol="0">
              <a:spAutoFit/>
            </a:bodyPr>
            <a:lstStyle/>
            <a:p>
              <a:r>
                <a:rPr lang="en-US" altLang="zh-TW" sz="2800" b="1" dirty="0" err="1"/>
                <a:t>BlueTooth</a:t>
              </a:r>
              <a:endParaRPr lang="zh-TW" altLang="en-US" sz="2800" b="1" dirty="0"/>
            </a:p>
          </p:txBody>
        </p:sp>
      </p:grpSp>
    </p:spTree>
    <p:extLst>
      <p:ext uri="{BB962C8B-B14F-4D97-AF65-F5344CB8AC3E}">
        <p14:creationId xmlns:p14="http://schemas.microsoft.com/office/powerpoint/2010/main" val="300842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anim calcmode="lin" valueType="num">
                                      <p:cBhvr>
                                        <p:cTn id="12" dur="500" fill="hold"/>
                                        <p:tgtEl>
                                          <p:spTgt spid="25"/>
                                        </p:tgtEl>
                                        <p:attrNameLst>
                                          <p:attrName>ppt_x</p:attrName>
                                        </p:attrNameLst>
                                      </p:cBhvr>
                                      <p:tavLst>
                                        <p:tav tm="0">
                                          <p:val>
                                            <p:strVal val="#ppt_x"/>
                                          </p:val>
                                        </p:tav>
                                        <p:tav tm="100000">
                                          <p:val>
                                            <p:strVal val="#ppt_x"/>
                                          </p:val>
                                        </p:tav>
                                      </p:tavLst>
                                    </p:anim>
                                    <p:anim calcmode="lin" valueType="num">
                                      <p:cBhvr>
                                        <p:cTn id="13" dur="5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anim calcmode="lin" valueType="num">
                                      <p:cBhvr>
                                        <p:cTn id="18" dur="500" fill="hold"/>
                                        <p:tgtEl>
                                          <p:spTgt spid="23"/>
                                        </p:tgtEl>
                                        <p:attrNameLst>
                                          <p:attrName>ppt_x</p:attrName>
                                        </p:attrNameLst>
                                      </p:cBhvr>
                                      <p:tavLst>
                                        <p:tav tm="0">
                                          <p:val>
                                            <p:strVal val="#ppt_x"/>
                                          </p:val>
                                        </p:tav>
                                        <p:tav tm="100000">
                                          <p:val>
                                            <p:strVal val="#ppt_x"/>
                                          </p:val>
                                        </p:tav>
                                      </p:tavLst>
                                    </p:anim>
                                    <p:anim calcmode="lin" valueType="num">
                                      <p:cBhvr>
                                        <p:cTn id="19" dur="50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anim calcmode="lin" valueType="num">
                                      <p:cBhvr>
                                        <p:cTn id="24" dur="500" fill="hold"/>
                                        <p:tgtEl>
                                          <p:spTgt spid="21"/>
                                        </p:tgtEl>
                                        <p:attrNameLst>
                                          <p:attrName>ppt_x</p:attrName>
                                        </p:attrNameLst>
                                      </p:cBhvr>
                                      <p:tavLst>
                                        <p:tav tm="0">
                                          <p:val>
                                            <p:strVal val="#ppt_x"/>
                                          </p:val>
                                        </p:tav>
                                        <p:tav tm="100000">
                                          <p:val>
                                            <p:strVal val="#ppt_x"/>
                                          </p:val>
                                        </p:tav>
                                      </p:tavLst>
                                    </p:anim>
                                    <p:anim calcmode="lin" valueType="num">
                                      <p:cBhvr>
                                        <p:cTn id="2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BBD9EDF7-F7F5-4287-B349-94B9AD8DB956}"/>
              </a:ext>
            </a:extLst>
          </p:cNvPr>
          <p:cNvGrpSpPr/>
          <p:nvPr/>
        </p:nvGrpSpPr>
        <p:grpSpPr>
          <a:xfrm>
            <a:off x="775415" y="2037786"/>
            <a:ext cx="10864135" cy="6414074"/>
            <a:chOff x="775415" y="2037786"/>
            <a:chExt cx="10864135" cy="6414074"/>
          </a:xfrm>
        </p:grpSpPr>
        <p:pic>
          <p:nvPicPr>
            <p:cNvPr id="25" name="圖片 24">
              <a:extLst>
                <a:ext uri="{FF2B5EF4-FFF2-40B4-BE49-F238E27FC236}">
                  <a16:creationId xmlns:a16="http://schemas.microsoft.com/office/drawing/2014/main" id="{C048CADE-3D75-4AD8-BCD0-1061CD1CCB37}"/>
                </a:ext>
              </a:extLst>
            </p:cNvPr>
            <p:cNvPicPr>
              <a:picLocks noChangeAspect="1"/>
            </p:cNvPicPr>
            <p:nvPr/>
          </p:nvPicPr>
          <p:blipFill>
            <a:blip r:embed="rId3"/>
            <a:stretch>
              <a:fillRect/>
            </a:stretch>
          </p:blipFill>
          <p:spPr>
            <a:xfrm>
              <a:off x="8474822" y="2037786"/>
              <a:ext cx="3164728" cy="6414074"/>
            </a:xfrm>
            <a:prstGeom prst="rect">
              <a:avLst/>
            </a:prstGeom>
            <a:ln w="57150">
              <a:solidFill>
                <a:srgbClr val="FF0000"/>
              </a:solidFill>
            </a:ln>
          </p:spPr>
        </p:pic>
        <p:pic>
          <p:nvPicPr>
            <p:cNvPr id="21" name="圖片 20">
              <a:extLst>
                <a:ext uri="{FF2B5EF4-FFF2-40B4-BE49-F238E27FC236}">
                  <a16:creationId xmlns:a16="http://schemas.microsoft.com/office/drawing/2014/main" id="{D94C5E90-BE3E-422B-A3C0-062499147B95}"/>
                </a:ext>
              </a:extLst>
            </p:cNvPr>
            <p:cNvPicPr>
              <a:picLocks noChangeAspect="1"/>
            </p:cNvPicPr>
            <p:nvPr/>
          </p:nvPicPr>
          <p:blipFill>
            <a:blip r:embed="rId4"/>
            <a:stretch>
              <a:fillRect/>
            </a:stretch>
          </p:blipFill>
          <p:spPr>
            <a:xfrm>
              <a:off x="4648152" y="2101147"/>
              <a:ext cx="3118660" cy="6287352"/>
            </a:xfrm>
            <a:prstGeom prst="rect">
              <a:avLst/>
            </a:prstGeom>
          </p:spPr>
        </p:pic>
        <p:pic>
          <p:nvPicPr>
            <p:cNvPr id="19" name="圖片 18">
              <a:extLst>
                <a:ext uri="{FF2B5EF4-FFF2-40B4-BE49-F238E27FC236}">
                  <a16:creationId xmlns:a16="http://schemas.microsoft.com/office/drawing/2014/main" id="{BDFACCA2-BDD8-4E7A-A520-93F2D6ED5CD8}"/>
                </a:ext>
              </a:extLst>
            </p:cNvPr>
            <p:cNvPicPr>
              <a:picLocks noChangeAspect="1"/>
            </p:cNvPicPr>
            <p:nvPr/>
          </p:nvPicPr>
          <p:blipFill>
            <a:blip r:embed="rId5"/>
            <a:stretch>
              <a:fillRect/>
            </a:stretch>
          </p:blipFill>
          <p:spPr>
            <a:xfrm>
              <a:off x="775415" y="2087703"/>
              <a:ext cx="3164728" cy="6296317"/>
            </a:xfrm>
            <a:prstGeom prst="rect">
              <a:avLst/>
            </a:prstGeom>
          </p:spPr>
        </p:pic>
        <p:cxnSp>
          <p:nvCxnSpPr>
            <p:cNvPr id="27" name="直線單箭頭接點 26">
              <a:extLst>
                <a:ext uri="{FF2B5EF4-FFF2-40B4-BE49-F238E27FC236}">
                  <a16:creationId xmlns:a16="http://schemas.microsoft.com/office/drawing/2014/main" id="{316809A6-BB4B-472B-B6ED-7EA9A3493509}"/>
                </a:ext>
              </a:extLst>
            </p:cNvPr>
            <p:cNvCxnSpPr>
              <a:stCxn id="19" idx="3"/>
              <a:endCxn id="21" idx="1"/>
            </p:cNvCxnSpPr>
            <p:nvPr/>
          </p:nvCxnSpPr>
          <p:spPr>
            <a:xfrm>
              <a:off x="3940143" y="5235862"/>
              <a:ext cx="708009" cy="8961"/>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CC53A54-E1E3-4FC6-99AD-9AA557275660}"/>
                </a:ext>
              </a:extLst>
            </p:cNvPr>
            <p:cNvCxnSpPr>
              <a:cxnSpLocks/>
              <a:stCxn id="21" idx="3"/>
              <a:endCxn id="25" idx="1"/>
            </p:cNvCxnSpPr>
            <p:nvPr/>
          </p:nvCxnSpPr>
          <p:spPr>
            <a:xfrm>
              <a:off x="7766812" y="5244823"/>
              <a:ext cx="708010" cy="0"/>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97FF2EF-067F-4280-AF3F-82FD7AE8F68A}"/>
              </a:ext>
            </a:extLst>
          </p:cNvPr>
          <p:cNvGrpSpPr/>
          <p:nvPr/>
        </p:nvGrpSpPr>
        <p:grpSpPr>
          <a:xfrm rot="10800000">
            <a:off x="0" y="5896366"/>
            <a:ext cx="12245340" cy="971809"/>
            <a:chOff x="0" y="-6069"/>
            <a:chExt cx="12192000" cy="971809"/>
          </a:xfrm>
        </p:grpSpPr>
        <p:pic>
          <p:nvPicPr>
            <p:cNvPr id="50" name="圖片 49">
              <a:extLst>
                <a:ext uri="{FF2B5EF4-FFF2-40B4-BE49-F238E27FC236}">
                  <a16:creationId xmlns:a16="http://schemas.microsoft.com/office/drawing/2014/main" id="{E207104E-4FED-455E-B926-EC2E6C52C0C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1" name="圖片 50">
              <a:extLst>
                <a:ext uri="{FF2B5EF4-FFF2-40B4-BE49-F238E27FC236}">
                  <a16:creationId xmlns:a16="http://schemas.microsoft.com/office/drawing/2014/main" id="{5EFA6AE8-F26A-4314-BA4F-31B14617D39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50</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42" name="矩形 41">
            <a:extLst>
              <a:ext uri="{FF2B5EF4-FFF2-40B4-BE49-F238E27FC236}">
                <a16:creationId xmlns:a16="http://schemas.microsoft.com/office/drawing/2014/main" id="{509F6BA6-39FE-471C-9943-E1A8B89025C7}"/>
              </a:ext>
            </a:extLst>
          </p:cNvPr>
          <p:cNvSpPr/>
          <p:nvPr/>
        </p:nvSpPr>
        <p:spPr>
          <a:xfrm>
            <a:off x="3163909" y="1118153"/>
            <a:ext cx="1840353"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連線設定</a:t>
            </a:r>
          </a:p>
        </p:txBody>
      </p:sp>
      <p:grpSp>
        <p:nvGrpSpPr>
          <p:cNvPr id="52" name="群組 51">
            <a:extLst>
              <a:ext uri="{FF2B5EF4-FFF2-40B4-BE49-F238E27FC236}">
                <a16:creationId xmlns:a16="http://schemas.microsoft.com/office/drawing/2014/main" id="{45E42E3D-90B7-4611-9E49-5C287DB7CFE2}"/>
              </a:ext>
            </a:extLst>
          </p:cNvPr>
          <p:cNvGrpSpPr/>
          <p:nvPr/>
        </p:nvGrpSpPr>
        <p:grpSpPr>
          <a:xfrm>
            <a:off x="-53340" y="-10175"/>
            <a:ext cx="12245340" cy="971809"/>
            <a:chOff x="0" y="-6069"/>
            <a:chExt cx="12192000" cy="971809"/>
          </a:xfrm>
        </p:grpSpPr>
        <p:pic>
          <p:nvPicPr>
            <p:cNvPr id="53" name="圖片 52">
              <a:extLst>
                <a:ext uri="{FF2B5EF4-FFF2-40B4-BE49-F238E27FC236}">
                  <a16:creationId xmlns:a16="http://schemas.microsoft.com/office/drawing/2014/main" id="{1A21C7C7-95B1-4CE9-A023-20D6FA2A113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56" name="圖片 55">
              <a:extLst>
                <a:ext uri="{FF2B5EF4-FFF2-40B4-BE49-F238E27FC236}">
                  <a16:creationId xmlns:a16="http://schemas.microsoft.com/office/drawing/2014/main" id="{7ECAE9D7-35F5-4430-8B6A-536F8112061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491370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9247C09B-429A-4688-9D83-21E64B5A7F3B}"/>
              </a:ext>
            </a:extLst>
          </p:cNvPr>
          <p:cNvGrpSpPr/>
          <p:nvPr/>
        </p:nvGrpSpPr>
        <p:grpSpPr>
          <a:xfrm>
            <a:off x="552450" y="2177935"/>
            <a:ext cx="11165589" cy="5460067"/>
            <a:chOff x="552450" y="2177935"/>
            <a:chExt cx="11165589" cy="5460067"/>
          </a:xfrm>
        </p:grpSpPr>
        <p:pic>
          <p:nvPicPr>
            <p:cNvPr id="10" name="圖片 9">
              <a:extLst>
                <a:ext uri="{FF2B5EF4-FFF2-40B4-BE49-F238E27FC236}">
                  <a16:creationId xmlns:a16="http://schemas.microsoft.com/office/drawing/2014/main" id="{098E63A1-D604-466A-AECD-FC04FD760AFB}"/>
                </a:ext>
              </a:extLst>
            </p:cNvPr>
            <p:cNvPicPr>
              <a:picLocks noChangeAspect="1"/>
            </p:cNvPicPr>
            <p:nvPr/>
          </p:nvPicPr>
          <p:blipFill>
            <a:blip r:embed="rId3"/>
            <a:stretch>
              <a:fillRect/>
            </a:stretch>
          </p:blipFill>
          <p:spPr>
            <a:xfrm>
              <a:off x="9189990" y="2446016"/>
              <a:ext cx="2528049" cy="5160811"/>
            </a:xfrm>
            <a:prstGeom prst="rect">
              <a:avLst/>
            </a:prstGeom>
          </p:spPr>
        </p:pic>
        <p:pic>
          <p:nvPicPr>
            <p:cNvPr id="8" name="圖片 7">
              <a:extLst>
                <a:ext uri="{FF2B5EF4-FFF2-40B4-BE49-F238E27FC236}">
                  <a16:creationId xmlns:a16="http://schemas.microsoft.com/office/drawing/2014/main" id="{734BCBFE-1B9D-4F1E-8960-004701755C64}"/>
                </a:ext>
              </a:extLst>
            </p:cNvPr>
            <p:cNvPicPr>
              <a:picLocks noChangeAspect="1"/>
            </p:cNvPicPr>
            <p:nvPr/>
          </p:nvPicPr>
          <p:blipFill>
            <a:blip r:embed="rId4"/>
            <a:stretch>
              <a:fillRect/>
            </a:stretch>
          </p:blipFill>
          <p:spPr>
            <a:xfrm>
              <a:off x="6290266" y="2477192"/>
              <a:ext cx="2550745" cy="5160810"/>
            </a:xfrm>
            <a:prstGeom prst="rect">
              <a:avLst/>
            </a:prstGeom>
          </p:spPr>
        </p:pic>
        <p:pic>
          <p:nvPicPr>
            <p:cNvPr id="6" name="圖片 5">
              <a:extLst>
                <a:ext uri="{FF2B5EF4-FFF2-40B4-BE49-F238E27FC236}">
                  <a16:creationId xmlns:a16="http://schemas.microsoft.com/office/drawing/2014/main" id="{C763922A-B89F-47F3-A62C-169CF39312E5}"/>
                </a:ext>
              </a:extLst>
            </p:cNvPr>
            <p:cNvPicPr>
              <a:picLocks noChangeAspect="1"/>
            </p:cNvPicPr>
            <p:nvPr/>
          </p:nvPicPr>
          <p:blipFill>
            <a:blip r:embed="rId5"/>
            <a:stretch>
              <a:fillRect/>
            </a:stretch>
          </p:blipFill>
          <p:spPr>
            <a:xfrm>
              <a:off x="3421358" y="2477192"/>
              <a:ext cx="2519930" cy="5098463"/>
            </a:xfrm>
            <a:prstGeom prst="rect">
              <a:avLst/>
            </a:prstGeom>
          </p:spPr>
        </p:pic>
        <p:pic>
          <p:nvPicPr>
            <p:cNvPr id="4" name="圖片 3">
              <a:extLst>
                <a:ext uri="{FF2B5EF4-FFF2-40B4-BE49-F238E27FC236}">
                  <a16:creationId xmlns:a16="http://schemas.microsoft.com/office/drawing/2014/main" id="{873D3921-AC7B-4F63-BA04-ADF188A6507E}"/>
                </a:ext>
              </a:extLst>
            </p:cNvPr>
            <p:cNvPicPr>
              <a:picLocks noChangeAspect="1"/>
            </p:cNvPicPr>
            <p:nvPr/>
          </p:nvPicPr>
          <p:blipFill>
            <a:blip r:embed="rId6"/>
            <a:stretch>
              <a:fillRect/>
            </a:stretch>
          </p:blipFill>
          <p:spPr>
            <a:xfrm>
              <a:off x="552450" y="2477191"/>
              <a:ext cx="2519930" cy="5098463"/>
            </a:xfrm>
            <a:prstGeom prst="rect">
              <a:avLst/>
            </a:prstGeom>
          </p:spPr>
        </p:pic>
        <p:cxnSp>
          <p:nvCxnSpPr>
            <p:cNvPr id="12" name="直線單箭頭接點 11">
              <a:extLst>
                <a:ext uri="{FF2B5EF4-FFF2-40B4-BE49-F238E27FC236}">
                  <a16:creationId xmlns:a16="http://schemas.microsoft.com/office/drawing/2014/main" id="{B61553F2-A7C8-4612-8C7F-BAEC0E4CDD40}"/>
                </a:ext>
              </a:extLst>
            </p:cNvPr>
            <p:cNvCxnSpPr>
              <a:cxnSpLocks/>
            </p:cNvCxnSpPr>
            <p:nvPr/>
          </p:nvCxnSpPr>
          <p:spPr>
            <a:xfrm>
              <a:off x="552450" y="2177935"/>
              <a:ext cx="11087100" cy="0"/>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A61B6497-EA94-486A-B3B3-C24517D69EDD}"/>
              </a:ext>
            </a:extLst>
          </p:cNvPr>
          <p:cNvGrpSpPr/>
          <p:nvPr/>
        </p:nvGrpSpPr>
        <p:grpSpPr>
          <a:xfrm rot="10800000">
            <a:off x="0" y="5896366"/>
            <a:ext cx="12245340" cy="971809"/>
            <a:chOff x="0" y="-6069"/>
            <a:chExt cx="12192000" cy="971809"/>
          </a:xfrm>
        </p:grpSpPr>
        <p:pic>
          <p:nvPicPr>
            <p:cNvPr id="21" name="圖片 20">
              <a:extLst>
                <a:ext uri="{FF2B5EF4-FFF2-40B4-BE49-F238E27FC236}">
                  <a16:creationId xmlns:a16="http://schemas.microsoft.com/office/drawing/2014/main" id="{E93F299D-D8DD-441A-870C-02E0E0CDCFB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2" name="圖片 21">
              <a:extLst>
                <a:ext uri="{FF2B5EF4-FFF2-40B4-BE49-F238E27FC236}">
                  <a16:creationId xmlns:a16="http://schemas.microsoft.com/office/drawing/2014/main" id="{9B137220-DDC9-4162-A749-C7A824F8701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51</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15" name="矩形 14">
            <a:extLst>
              <a:ext uri="{FF2B5EF4-FFF2-40B4-BE49-F238E27FC236}">
                <a16:creationId xmlns:a16="http://schemas.microsoft.com/office/drawing/2014/main" id="{3A610F42-F46D-4E78-B39B-4A2EF7E994D3}"/>
              </a:ext>
            </a:extLst>
          </p:cNvPr>
          <p:cNvSpPr/>
          <p:nvPr/>
        </p:nvSpPr>
        <p:spPr>
          <a:xfrm>
            <a:off x="3163909" y="1118153"/>
            <a:ext cx="2172862"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新增提醒寶</a:t>
            </a:r>
          </a:p>
        </p:txBody>
      </p:sp>
      <p:grpSp>
        <p:nvGrpSpPr>
          <p:cNvPr id="24" name="群組 23">
            <a:extLst>
              <a:ext uri="{FF2B5EF4-FFF2-40B4-BE49-F238E27FC236}">
                <a16:creationId xmlns:a16="http://schemas.microsoft.com/office/drawing/2014/main" id="{F534839B-ED83-4F21-A51D-B90548EC82C9}"/>
              </a:ext>
            </a:extLst>
          </p:cNvPr>
          <p:cNvGrpSpPr/>
          <p:nvPr/>
        </p:nvGrpSpPr>
        <p:grpSpPr>
          <a:xfrm>
            <a:off x="-53340" y="-10175"/>
            <a:ext cx="12245340" cy="971809"/>
            <a:chOff x="0" y="-6069"/>
            <a:chExt cx="12192000" cy="971809"/>
          </a:xfrm>
        </p:grpSpPr>
        <p:pic>
          <p:nvPicPr>
            <p:cNvPr id="25" name="圖片 24">
              <a:extLst>
                <a:ext uri="{FF2B5EF4-FFF2-40B4-BE49-F238E27FC236}">
                  <a16:creationId xmlns:a16="http://schemas.microsoft.com/office/drawing/2014/main" id="{0A66FF9A-05FC-4BF1-A4F0-19AC2621DDA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6" name="圖片 25">
              <a:extLst>
                <a:ext uri="{FF2B5EF4-FFF2-40B4-BE49-F238E27FC236}">
                  <a16:creationId xmlns:a16="http://schemas.microsoft.com/office/drawing/2014/main" id="{2D9887C4-CFDF-4236-AAFF-EF3F280C04C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8693400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B8656254-6201-4FF8-96B5-EBEE49299B89}"/>
              </a:ext>
            </a:extLst>
          </p:cNvPr>
          <p:cNvGrpSpPr/>
          <p:nvPr/>
        </p:nvGrpSpPr>
        <p:grpSpPr>
          <a:xfrm>
            <a:off x="552450" y="2177935"/>
            <a:ext cx="11177506" cy="5536851"/>
            <a:chOff x="552450" y="2177935"/>
            <a:chExt cx="11177506" cy="5536851"/>
          </a:xfrm>
        </p:grpSpPr>
        <p:pic>
          <p:nvPicPr>
            <p:cNvPr id="4" name="圖片 3">
              <a:extLst>
                <a:ext uri="{FF2B5EF4-FFF2-40B4-BE49-F238E27FC236}">
                  <a16:creationId xmlns:a16="http://schemas.microsoft.com/office/drawing/2014/main" id="{BAB265D7-D08C-4290-928E-FC9B4A82923D}"/>
                </a:ext>
              </a:extLst>
            </p:cNvPr>
            <p:cNvPicPr>
              <a:picLocks noChangeAspect="1"/>
            </p:cNvPicPr>
            <p:nvPr/>
          </p:nvPicPr>
          <p:blipFill>
            <a:blip r:embed="rId3"/>
            <a:stretch>
              <a:fillRect/>
            </a:stretch>
          </p:blipFill>
          <p:spPr>
            <a:xfrm>
              <a:off x="692375" y="2393972"/>
              <a:ext cx="2636297" cy="5320238"/>
            </a:xfrm>
            <a:prstGeom prst="rect">
              <a:avLst/>
            </a:prstGeom>
          </p:spPr>
        </p:pic>
        <p:pic>
          <p:nvPicPr>
            <p:cNvPr id="6" name="圖片 5">
              <a:extLst>
                <a:ext uri="{FF2B5EF4-FFF2-40B4-BE49-F238E27FC236}">
                  <a16:creationId xmlns:a16="http://schemas.microsoft.com/office/drawing/2014/main" id="{22832F7F-615E-4A69-89F2-80F38EE7F858}"/>
                </a:ext>
              </a:extLst>
            </p:cNvPr>
            <p:cNvPicPr>
              <a:picLocks noChangeAspect="1"/>
            </p:cNvPicPr>
            <p:nvPr/>
          </p:nvPicPr>
          <p:blipFill>
            <a:blip r:embed="rId4"/>
            <a:stretch>
              <a:fillRect/>
            </a:stretch>
          </p:blipFill>
          <p:spPr>
            <a:xfrm>
              <a:off x="3517108" y="2393972"/>
              <a:ext cx="2636296" cy="5320235"/>
            </a:xfrm>
            <a:prstGeom prst="rect">
              <a:avLst/>
            </a:prstGeom>
          </p:spPr>
        </p:pic>
        <p:pic>
          <p:nvPicPr>
            <p:cNvPr id="8" name="圖片 7">
              <a:extLst>
                <a:ext uri="{FF2B5EF4-FFF2-40B4-BE49-F238E27FC236}">
                  <a16:creationId xmlns:a16="http://schemas.microsoft.com/office/drawing/2014/main" id="{AC4D9DCF-C825-4796-B6A9-78EB43F8B91E}"/>
                </a:ext>
              </a:extLst>
            </p:cNvPr>
            <p:cNvPicPr>
              <a:picLocks noChangeAspect="1"/>
            </p:cNvPicPr>
            <p:nvPr/>
          </p:nvPicPr>
          <p:blipFill>
            <a:blip r:embed="rId5"/>
            <a:stretch>
              <a:fillRect/>
            </a:stretch>
          </p:blipFill>
          <p:spPr>
            <a:xfrm>
              <a:off x="6341840" y="2393968"/>
              <a:ext cx="2636296" cy="5320818"/>
            </a:xfrm>
            <a:prstGeom prst="rect">
              <a:avLst/>
            </a:prstGeom>
          </p:spPr>
        </p:pic>
        <p:pic>
          <p:nvPicPr>
            <p:cNvPr id="10" name="圖片 9">
              <a:extLst>
                <a:ext uri="{FF2B5EF4-FFF2-40B4-BE49-F238E27FC236}">
                  <a16:creationId xmlns:a16="http://schemas.microsoft.com/office/drawing/2014/main" id="{16DC0CCD-753D-4092-952D-00F8417BCBB8}"/>
                </a:ext>
              </a:extLst>
            </p:cNvPr>
            <p:cNvPicPr>
              <a:picLocks noChangeAspect="1"/>
            </p:cNvPicPr>
            <p:nvPr/>
          </p:nvPicPr>
          <p:blipFill>
            <a:blip r:embed="rId6"/>
            <a:stretch>
              <a:fillRect/>
            </a:stretch>
          </p:blipFill>
          <p:spPr>
            <a:xfrm>
              <a:off x="9166571" y="2393967"/>
              <a:ext cx="2563385" cy="5320233"/>
            </a:xfrm>
            <a:prstGeom prst="rect">
              <a:avLst/>
            </a:prstGeom>
          </p:spPr>
        </p:pic>
        <p:cxnSp>
          <p:nvCxnSpPr>
            <p:cNvPr id="19" name="直線單箭頭接點 18">
              <a:extLst>
                <a:ext uri="{FF2B5EF4-FFF2-40B4-BE49-F238E27FC236}">
                  <a16:creationId xmlns:a16="http://schemas.microsoft.com/office/drawing/2014/main" id="{E61F22B3-F594-49B0-ADC4-BB38422816F0}"/>
                </a:ext>
              </a:extLst>
            </p:cNvPr>
            <p:cNvCxnSpPr>
              <a:cxnSpLocks/>
            </p:cNvCxnSpPr>
            <p:nvPr/>
          </p:nvCxnSpPr>
          <p:spPr>
            <a:xfrm>
              <a:off x="552450" y="2177935"/>
              <a:ext cx="11087100" cy="0"/>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 name="群組 15">
            <a:extLst>
              <a:ext uri="{FF2B5EF4-FFF2-40B4-BE49-F238E27FC236}">
                <a16:creationId xmlns:a16="http://schemas.microsoft.com/office/drawing/2014/main" id="{71F595C2-EFC2-4A4B-9F4B-BF1357E5FC3A}"/>
              </a:ext>
            </a:extLst>
          </p:cNvPr>
          <p:cNvGrpSpPr/>
          <p:nvPr/>
        </p:nvGrpSpPr>
        <p:grpSpPr>
          <a:xfrm rot="10800000">
            <a:off x="0" y="5896366"/>
            <a:ext cx="12245340" cy="971809"/>
            <a:chOff x="0" y="-6069"/>
            <a:chExt cx="12192000" cy="971809"/>
          </a:xfrm>
        </p:grpSpPr>
        <p:pic>
          <p:nvPicPr>
            <p:cNvPr id="17" name="圖片 16">
              <a:extLst>
                <a:ext uri="{FF2B5EF4-FFF2-40B4-BE49-F238E27FC236}">
                  <a16:creationId xmlns:a16="http://schemas.microsoft.com/office/drawing/2014/main" id="{94B84AEC-4426-49EA-9C2D-9186917B665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8" name="圖片 17">
              <a:extLst>
                <a:ext uri="{FF2B5EF4-FFF2-40B4-BE49-F238E27FC236}">
                  <a16:creationId xmlns:a16="http://schemas.microsoft.com/office/drawing/2014/main" id="{F9803934-A6F6-4CB0-B698-DD95A7BEB91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52</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15" name="矩形 14">
            <a:extLst>
              <a:ext uri="{FF2B5EF4-FFF2-40B4-BE49-F238E27FC236}">
                <a16:creationId xmlns:a16="http://schemas.microsoft.com/office/drawing/2014/main" id="{24560544-C537-46FE-A274-2B187982A24B}"/>
              </a:ext>
            </a:extLst>
          </p:cNvPr>
          <p:cNvSpPr/>
          <p:nvPr/>
        </p:nvSpPr>
        <p:spPr>
          <a:xfrm>
            <a:off x="3163909" y="1118153"/>
            <a:ext cx="2388993"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新增失敗頁面</a:t>
            </a:r>
          </a:p>
        </p:txBody>
      </p:sp>
      <p:grpSp>
        <p:nvGrpSpPr>
          <p:cNvPr id="20" name="群組 19">
            <a:extLst>
              <a:ext uri="{FF2B5EF4-FFF2-40B4-BE49-F238E27FC236}">
                <a16:creationId xmlns:a16="http://schemas.microsoft.com/office/drawing/2014/main" id="{7BF3DDEF-920D-47CE-AEEE-BEA43208E381}"/>
              </a:ext>
            </a:extLst>
          </p:cNvPr>
          <p:cNvGrpSpPr/>
          <p:nvPr/>
        </p:nvGrpSpPr>
        <p:grpSpPr>
          <a:xfrm>
            <a:off x="-53340" y="-10175"/>
            <a:ext cx="12245340" cy="971809"/>
            <a:chOff x="0" y="-6069"/>
            <a:chExt cx="12192000" cy="971809"/>
          </a:xfrm>
        </p:grpSpPr>
        <p:pic>
          <p:nvPicPr>
            <p:cNvPr id="21" name="圖片 20">
              <a:extLst>
                <a:ext uri="{FF2B5EF4-FFF2-40B4-BE49-F238E27FC236}">
                  <a16:creationId xmlns:a16="http://schemas.microsoft.com/office/drawing/2014/main" id="{2EBDFD15-59A1-4CF1-898B-B8967E95026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2" name="圖片 21">
              <a:extLst>
                <a:ext uri="{FF2B5EF4-FFF2-40B4-BE49-F238E27FC236}">
                  <a16:creationId xmlns:a16="http://schemas.microsoft.com/office/drawing/2014/main" id="{756A93CE-3132-441D-9FC3-90DDF1F7CA9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4032251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9DBF23AA-61A1-4E07-9DC0-40EB92FEE674}"/>
              </a:ext>
            </a:extLst>
          </p:cNvPr>
          <p:cNvGrpSpPr/>
          <p:nvPr/>
        </p:nvGrpSpPr>
        <p:grpSpPr>
          <a:xfrm>
            <a:off x="1484059" y="1814385"/>
            <a:ext cx="9194417" cy="7400839"/>
            <a:chOff x="1484059" y="1814385"/>
            <a:chExt cx="9194417" cy="7400839"/>
          </a:xfrm>
        </p:grpSpPr>
        <p:pic>
          <p:nvPicPr>
            <p:cNvPr id="6" name="圖片 5">
              <a:extLst>
                <a:ext uri="{FF2B5EF4-FFF2-40B4-BE49-F238E27FC236}">
                  <a16:creationId xmlns:a16="http://schemas.microsoft.com/office/drawing/2014/main" id="{EDC227DD-B7EF-42DE-BF49-299326C9416F}"/>
                </a:ext>
              </a:extLst>
            </p:cNvPr>
            <p:cNvPicPr>
              <a:picLocks noChangeAspect="1"/>
            </p:cNvPicPr>
            <p:nvPr/>
          </p:nvPicPr>
          <p:blipFill>
            <a:blip r:embed="rId3"/>
            <a:stretch>
              <a:fillRect/>
            </a:stretch>
          </p:blipFill>
          <p:spPr>
            <a:xfrm>
              <a:off x="6829189" y="1814385"/>
              <a:ext cx="3849287" cy="7400839"/>
            </a:xfrm>
            <a:prstGeom prst="rect">
              <a:avLst/>
            </a:prstGeom>
          </p:spPr>
        </p:pic>
        <p:pic>
          <p:nvPicPr>
            <p:cNvPr id="4" name="圖片 3">
              <a:extLst>
                <a:ext uri="{FF2B5EF4-FFF2-40B4-BE49-F238E27FC236}">
                  <a16:creationId xmlns:a16="http://schemas.microsoft.com/office/drawing/2014/main" id="{9DAC2473-924B-46BD-924C-2259F3032D07}"/>
                </a:ext>
              </a:extLst>
            </p:cNvPr>
            <p:cNvPicPr>
              <a:picLocks noChangeAspect="1"/>
            </p:cNvPicPr>
            <p:nvPr/>
          </p:nvPicPr>
          <p:blipFill>
            <a:blip r:embed="rId4"/>
            <a:stretch>
              <a:fillRect/>
            </a:stretch>
          </p:blipFill>
          <p:spPr>
            <a:xfrm>
              <a:off x="1484059" y="1814385"/>
              <a:ext cx="3878754" cy="7395208"/>
            </a:xfrm>
            <a:prstGeom prst="rect">
              <a:avLst/>
            </a:prstGeom>
          </p:spPr>
        </p:pic>
        <p:cxnSp>
          <p:nvCxnSpPr>
            <p:cNvPr id="16" name="直線單箭頭接點 15">
              <a:extLst>
                <a:ext uri="{FF2B5EF4-FFF2-40B4-BE49-F238E27FC236}">
                  <a16:creationId xmlns:a16="http://schemas.microsoft.com/office/drawing/2014/main" id="{BDE415F8-C7CD-4ACA-9FC8-3CA319AB1E6F}"/>
                </a:ext>
              </a:extLst>
            </p:cNvPr>
            <p:cNvCxnSpPr>
              <a:cxnSpLocks/>
              <a:stCxn id="4" idx="3"/>
              <a:endCxn id="6" idx="1"/>
            </p:cNvCxnSpPr>
            <p:nvPr/>
          </p:nvCxnSpPr>
          <p:spPr>
            <a:xfrm>
              <a:off x="5362813" y="5511989"/>
              <a:ext cx="1466376" cy="2816"/>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群組 12">
            <a:extLst>
              <a:ext uri="{FF2B5EF4-FFF2-40B4-BE49-F238E27FC236}">
                <a16:creationId xmlns:a16="http://schemas.microsoft.com/office/drawing/2014/main" id="{FAC6E084-F8FF-41DD-B6E6-E4FD6739883E}"/>
              </a:ext>
            </a:extLst>
          </p:cNvPr>
          <p:cNvGrpSpPr/>
          <p:nvPr/>
        </p:nvGrpSpPr>
        <p:grpSpPr>
          <a:xfrm rot="10800000">
            <a:off x="0" y="5896366"/>
            <a:ext cx="12245340" cy="971809"/>
            <a:chOff x="0" y="-6069"/>
            <a:chExt cx="12192000" cy="971809"/>
          </a:xfrm>
        </p:grpSpPr>
        <p:pic>
          <p:nvPicPr>
            <p:cNvPr id="14" name="圖片 13">
              <a:extLst>
                <a:ext uri="{FF2B5EF4-FFF2-40B4-BE49-F238E27FC236}">
                  <a16:creationId xmlns:a16="http://schemas.microsoft.com/office/drawing/2014/main" id="{D6D849FC-80C7-4907-8586-FDDFD0AC383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5" name="圖片 14">
              <a:extLst>
                <a:ext uri="{FF2B5EF4-FFF2-40B4-BE49-F238E27FC236}">
                  <a16:creationId xmlns:a16="http://schemas.microsoft.com/office/drawing/2014/main" id="{AFBFD728-BC48-41A0-AC25-04F471A8623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53</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11" name="矩形 10">
            <a:extLst>
              <a:ext uri="{FF2B5EF4-FFF2-40B4-BE49-F238E27FC236}">
                <a16:creationId xmlns:a16="http://schemas.microsoft.com/office/drawing/2014/main" id="{955C2E12-024B-44E4-AC43-28A66D08F5F9}"/>
              </a:ext>
            </a:extLst>
          </p:cNvPr>
          <p:cNvSpPr/>
          <p:nvPr/>
        </p:nvSpPr>
        <p:spPr>
          <a:xfrm>
            <a:off x="3163909" y="1118153"/>
            <a:ext cx="293209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提醒新增成功頁面</a:t>
            </a:r>
          </a:p>
        </p:txBody>
      </p:sp>
      <p:grpSp>
        <p:nvGrpSpPr>
          <p:cNvPr id="19" name="群組 18">
            <a:extLst>
              <a:ext uri="{FF2B5EF4-FFF2-40B4-BE49-F238E27FC236}">
                <a16:creationId xmlns:a16="http://schemas.microsoft.com/office/drawing/2014/main" id="{3CDB3668-2FA3-4838-A0FD-88FEE7DBE9A9}"/>
              </a:ext>
            </a:extLst>
          </p:cNvPr>
          <p:cNvGrpSpPr/>
          <p:nvPr/>
        </p:nvGrpSpPr>
        <p:grpSpPr>
          <a:xfrm>
            <a:off x="-53340" y="-10175"/>
            <a:ext cx="12245340" cy="971809"/>
            <a:chOff x="0" y="-6069"/>
            <a:chExt cx="12192000" cy="971809"/>
          </a:xfrm>
        </p:grpSpPr>
        <p:pic>
          <p:nvPicPr>
            <p:cNvPr id="20" name="圖片 19">
              <a:extLst>
                <a:ext uri="{FF2B5EF4-FFF2-40B4-BE49-F238E27FC236}">
                  <a16:creationId xmlns:a16="http://schemas.microsoft.com/office/drawing/2014/main" id="{E7B7FFBE-BDDC-4DA8-832F-319CAE01742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34BE7001-6914-477C-A903-91A516AE38D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577936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5408B21-B7FC-4723-AA8A-C637C5526730}"/>
              </a:ext>
            </a:extLst>
          </p:cNvPr>
          <p:cNvGrpSpPr/>
          <p:nvPr/>
        </p:nvGrpSpPr>
        <p:grpSpPr>
          <a:xfrm>
            <a:off x="552450" y="2177935"/>
            <a:ext cx="11087100" cy="6410085"/>
            <a:chOff x="552450" y="2177935"/>
            <a:chExt cx="11087100" cy="6410085"/>
          </a:xfrm>
        </p:grpSpPr>
        <p:pic>
          <p:nvPicPr>
            <p:cNvPr id="8" name="圖片 7">
              <a:extLst>
                <a:ext uri="{FF2B5EF4-FFF2-40B4-BE49-F238E27FC236}">
                  <a16:creationId xmlns:a16="http://schemas.microsoft.com/office/drawing/2014/main" id="{E99FAB26-1F40-425A-A86B-A083916F1112}"/>
                </a:ext>
              </a:extLst>
            </p:cNvPr>
            <p:cNvPicPr>
              <a:picLocks noChangeAspect="1"/>
            </p:cNvPicPr>
            <p:nvPr/>
          </p:nvPicPr>
          <p:blipFill>
            <a:blip r:embed="rId3"/>
            <a:stretch>
              <a:fillRect/>
            </a:stretch>
          </p:blipFill>
          <p:spPr>
            <a:xfrm>
              <a:off x="8144392" y="2235388"/>
              <a:ext cx="3076885" cy="6352632"/>
            </a:xfrm>
            <a:prstGeom prst="rect">
              <a:avLst/>
            </a:prstGeom>
          </p:spPr>
        </p:pic>
        <p:pic>
          <p:nvPicPr>
            <p:cNvPr id="6" name="圖片 5">
              <a:extLst>
                <a:ext uri="{FF2B5EF4-FFF2-40B4-BE49-F238E27FC236}">
                  <a16:creationId xmlns:a16="http://schemas.microsoft.com/office/drawing/2014/main" id="{B9A94042-0152-478B-BB78-ABF0C2F772BB}"/>
                </a:ext>
              </a:extLst>
            </p:cNvPr>
            <p:cNvPicPr>
              <a:picLocks noChangeAspect="1"/>
            </p:cNvPicPr>
            <p:nvPr/>
          </p:nvPicPr>
          <p:blipFill>
            <a:blip r:embed="rId4"/>
            <a:stretch>
              <a:fillRect/>
            </a:stretch>
          </p:blipFill>
          <p:spPr>
            <a:xfrm>
              <a:off x="4451539" y="2235388"/>
              <a:ext cx="3156587" cy="6352632"/>
            </a:xfrm>
            <a:prstGeom prst="rect">
              <a:avLst/>
            </a:prstGeom>
          </p:spPr>
        </p:pic>
        <p:pic>
          <p:nvPicPr>
            <p:cNvPr id="4" name="圖片 3">
              <a:extLst>
                <a:ext uri="{FF2B5EF4-FFF2-40B4-BE49-F238E27FC236}">
                  <a16:creationId xmlns:a16="http://schemas.microsoft.com/office/drawing/2014/main" id="{E809C67B-FFB5-4376-AA7F-585AFCE648FC}"/>
                </a:ext>
              </a:extLst>
            </p:cNvPr>
            <p:cNvPicPr>
              <a:picLocks noChangeAspect="1"/>
            </p:cNvPicPr>
            <p:nvPr/>
          </p:nvPicPr>
          <p:blipFill>
            <a:blip r:embed="rId5"/>
            <a:stretch>
              <a:fillRect/>
            </a:stretch>
          </p:blipFill>
          <p:spPr>
            <a:xfrm>
              <a:off x="788126" y="2235388"/>
              <a:ext cx="3127147" cy="6352632"/>
            </a:xfrm>
            <a:prstGeom prst="rect">
              <a:avLst/>
            </a:prstGeom>
          </p:spPr>
        </p:pic>
        <p:cxnSp>
          <p:nvCxnSpPr>
            <p:cNvPr id="17" name="直線單箭頭接點 16">
              <a:extLst>
                <a:ext uri="{FF2B5EF4-FFF2-40B4-BE49-F238E27FC236}">
                  <a16:creationId xmlns:a16="http://schemas.microsoft.com/office/drawing/2014/main" id="{BBB57659-B697-42C0-853A-F2075BE0829F}"/>
                </a:ext>
              </a:extLst>
            </p:cNvPr>
            <p:cNvCxnSpPr>
              <a:cxnSpLocks/>
            </p:cNvCxnSpPr>
            <p:nvPr/>
          </p:nvCxnSpPr>
          <p:spPr>
            <a:xfrm>
              <a:off x="552450" y="2177935"/>
              <a:ext cx="11087100" cy="0"/>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群組 12">
            <a:extLst>
              <a:ext uri="{FF2B5EF4-FFF2-40B4-BE49-F238E27FC236}">
                <a16:creationId xmlns:a16="http://schemas.microsoft.com/office/drawing/2014/main" id="{4944A62E-E433-4214-BAB9-C16A475DCFA4}"/>
              </a:ext>
            </a:extLst>
          </p:cNvPr>
          <p:cNvGrpSpPr/>
          <p:nvPr/>
        </p:nvGrpSpPr>
        <p:grpSpPr>
          <a:xfrm rot="10800000">
            <a:off x="0" y="5896366"/>
            <a:ext cx="12245340" cy="971809"/>
            <a:chOff x="0" y="-6069"/>
            <a:chExt cx="12192000" cy="971809"/>
          </a:xfrm>
        </p:grpSpPr>
        <p:pic>
          <p:nvPicPr>
            <p:cNvPr id="14" name="圖片 13">
              <a:extLst>
                <a:ext uri="{FF2B5EF4-FFF2-40B4-BE49-F238E27FC236}">
                  <a16:creationId xmlns:a16="http://schemas.microsoft.com/office/drawing/2014/main" id="{19B5E4F8-2632-458A-9B32-74745970DDB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5" name="圖片 14">
              <a:extLst>
                <a:ext uri="{FF2B5EF4-FFF2-40B4-BE49-F238E27FC236}">
                  <a16:creationId xmlns:a16="http://schemas.microsoft.com/office/drawing/2014/main" id="{1B9EAE95-A500-4415-9620-258A469144F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54</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16" name="矩形 15">
            <a:extLst>
              <a:ext uri="{FF2B5EF4-FFF2-40B4-BE49-F238E27FC236}">
                <a16:creationId xmlns:a16="http://schemas.microsoft.com/office/drawing/2014/main" id="{D524CF79-1FBE-4FC9-9441-64B766173E8B}"/>
              </a:ext>
            </a:extLst>
          </p:cNvPr>
          <p:cNvSpPr/>
          <p:nvPr/>
        </p:nvSpPr>
        <p:spPr>
          <a:xfrm>
            <a:off x="3163909" y="1118153"/>
            <a:ext cx="293209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提醒刪除成功頁面</a:t>
            </a:r>
          </a:p>
        </p:txBody>
      </p:sp>
      <p:grpSp>
        <p:nvGrpSpPr>
          <p:cNvPr id="18" name="群組 17">
            <a:extLst>
              <a:ext uri="{FF2B5EF4-FFF2-40B4-BE49-F238E27FC236}">
                <a16:creationId xmlns:a16="http://schemas.microsoft.com/office/drawing/2014/main" id="{F3B8FD55-DF72-4810-A1AF-C5D69181F585}"/>
              </a:ext>
            </a:extLst>
          </p:cNvPr>
          <p:cNvGrpSpPr/>
          <p:nvPr/>
        </p:nvGrpSpPr>
        <p:grpSpPr>
          <a:xfrm>
            <a:off x="-53340" y="-10175"/>
            <a:ext cx="12245340" cy="971809"/>
            <a:chOff x="0" y="-6069"/>
            <a:chExt cx="12192000" cy="971809"/>
          </a:xfrm>
        </p:grpSpPr>
        <p:pic>
          <p:nvPicPr>
            <p:cNvPr id="19" name="圖片 18">
              <a:extLst>
                <a:ext uri="{FF2B5EF4-FFF2-40B4-BE49-F238E27FC236}">
                  <a16:creationId xmlns:a16="http://schemas.microsoft.com/office/drawing/2014/main" id="{967894A6-B883-422A-AAC4-C6D5A344468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0" name="圖片 19">
              <a:extLst>
                <a:ext uri="{FF2B5EF4-FFF2-40B4-BE49-F238E27FC236}">
                  <a16:creationId xmlns:a16="http://schemas.microsoft.com/office/drawing/2014/main" id="{F965A0EA-E411-4451-9808-5A176E96A05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39454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44D71393-554D-49C4-95E1-DD33309621B3}"/>
              </a:ext>
            </a:extLst>
          </p:cNvPr>
          <p:cNvGrpSpPr/>
          <p:nvPr/>
        </p:nvGrpSpPr>
        <p:grpSpPr>
          <a:xfrm>
            <a:off x="1675440" y="2104268"/>
            <a:ext cx="8733826" cy="6792646"/>
            <a:chOff x="1675440" y="2104268"/>
            <a:chExt cx="8733826" cy="6792646"/>
          </a:xfrm>
        </p:grpSpPr>
        <p:pic>
          <p:nvPicPr>
            <p:cNvPr id="8" name="圖片 7">
              <a:extLst>
                <a:ext uri="{FF2B5EF4-FFF2-40B4-BE49-F238E27FC236}">
                  <a16:creationId xmlns:a16="http://schemas.microsoft.com/office/drawing/2014/main" id="{B71BF033-90DF-4F94-B8A3-C555B617B7A8}"/>
                </a:ext>
              </a:extLst>
            </p:cNvPr>
            <p:cNvPicPr>
              <a:picLocks noChangeAspect="1"/>
            </p:cNvPicPr>
            <p:nvPr/>
          </p:nvPicPr>
          <p:blipFill>
            <a:blip r:embed="rId3"/>
            <a:stretch>
              <a:fillRect/>
            </a:stretch>
          </p:blipFill>
          <p:spPr>
            <a:xfrm>
              <a:off x="7091521" y="2104268"/>
              <a:ext cx="3317745" cy="6792646"/>
            </a:xfrm>
            <a:prstGeom prst="rect">
              <a:avLst/>
            </a:prstGeom>
          </p:spPr>
        </p:pic>
        <p:pic>
          <p:nvPicPr>
            <p:cNvPr id="5" name="圖片 4">
              <a:extLst>
                <a:ext uri="{FF2B5EF4-FFF2-40B4-BE49-F238E27FC236}">
                  <a16:creationId xmlns:a16="http://schemas.microsoft.com/office/drawing/2014/main" id="{2F8119C1-156D-4C18-AB25-B790BACD7950}"/>
                </a:ext>
              </a:extLst>
            </p:cNvPr>
            <p:cNvPicPr>
              <a:picLocks noChangeAspect="1"/>
            </p:cNvPicPr>
            <p:nvPr/>
          </p:nvPicPr>
          <p:blipFill>
            <a:blip r:embed="rId4"/>
            <a:stretch>
              <a:fillRect/>
            </a:stretch>
          </p:blipFill>
          <p:spPr>
            <a:xfrm>
              <a:off x="1675440" y="2104268"/>
              <a:ext cx="3369995" cy="6792646"/>
            </a:xfrm>
            <a:prstGeom prst="rect">
              <a:avLst/>
            </a:prstGeom>
          </p:spPr>
        </p:pic>
        <p:cxnSp>
          <p:nvCxnSpPr>
            <p:cNvPr id="17" name="直線單箭頭接點 16">
              <a:extLst>
                <a:ext uri="{FF2B5EF4-FFF2-40B4-BE49-F238E27FC236}">
                  <a16:creationId xmlns:a16="http://schemas.microsoft.com/office/drawing/2014/main" id="{71FB1178-D3AA-4A58-8CAC-77C97EC5CEF6}"/>
                </a:ext>
              </a:extLst>
            </p:cNvPr>
            <p:cNvCxnSpPr>
              <a:cxnSpLocks/>
              <a:stCxn id="5" idx="3"/>
              <a:endCxn id="8" idx="1"/>
            </p:cNvCxnSpPr>
            <p:nvPr/>
          </p:nvCxnSpPr>
          <p:spPr>
            <a:xfrm>
              <a:off x="5045435" y="5500591"/>
              <a:ext cx="2046086" cy="0"/>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4" name="群組 13">
            <a:extLst>
              <a:ext uri="{FF2B5EF4-FFF2-40B4-BE49-F238E27FC236}">
                <a16:creationId xmlns:a16="http://schemas.microsoft.com/office/drawing/2014/main" id="{A144DC0A-06F1-4766-BC67-BA4760B486A1}"/>
              </a:ext>
            </a:extLst>
          </p:cNvPr>
          <p:cNvGrpSpPr/>
          <p:nvPr/>
        </p:nvGrpSpPr>
        <p:grpSpPr>
          <a:xfrm rot="10800000">
            <a:off x="0" y="5896366"/>
            <a:ext cx="12245340" cy="971809"/>
            <a:chOff x="0" y="-6069"/>
            <a:chExt cx="12192000" cy="971809"/>
          </a:xfrm>
        </p:grpSpPr>
        <p:pic>
          <p:nvPicPr>
            <p:cNvPr id="15" name="圖片 14">
              <a:extLst>
                <a:ext uri="{FF2B5EF4-FFF2-40B4-BE49-F238E27FC236}">
                  <a16:creationId xmlns:a16="http://schemas.microsoft.com/office/drawing/2014/main" id="{B0E28A7B-20B0-4BFB-8472-2AF8997571B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6" name="圖片 15">
              <a:extLst>
                <a:ext uri="{FF2B5EF4-FFF2-40B4-BE49-F238E27FC236}">
                  <a16:creationId xmlns:a16="http://schemas.microsoft.com/office/drawing/2014/main" id="{FF9A3FAA-82EB-45F6-A589-1241B8F73CA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55</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APP</a:t>
            </a:r>
          </a:p>
        </p:txBody>
      </p:sp>
      <p:sp>
        <p:nvSpPr>
          <p:cNvPr id="13" name="矩形 12">
            <a:extLst>
              <a:ext uri="{FF2B5EF4-FFF2-40B4-BE49-F238E27FC236}">
                <a16:creationId xmlns:a16="http://schemas.microsoft.com/office/drawing/2014/main" id="{C713D187-1594-4FDA-A531-A03F6DA3089B}"/>
              </a:ext>
            </a:extLst>
          </p:cNvPr>
          <p:cNvSpPr/>
          <p:nvPr/>
        </p:nvSpPr>
        <p:spPr>
          <a:xfrm>
            <a:off x="3163909" y="1118153"/>
            <a:ext cx="2932091" cy="489896"/>
          </a:xfrm>
          <a:prstGeom prst="rect">
            <a:avLst/>
          </a:prstGeom>
          <a:solidFill>
            <a:srgbClr val="FFD033">
              <a:alpha val="60000"/>
            </a:srgbClr>
          </a:solidFill>
          <a:ln w="28575" cap="rnd">
            <a:solidFill>
              <a:srgbClr val="000000">
                <a:alpha val="60000"/>
              </a:srgb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cs typeface="+mj-cs"/>
              </a:rPr>
              <a:t>提醒寶編輯設定</a:t>
            </a:r>
          </a:p>
        </p:txBody>
      </p:sp>
      <p:grpSp>
        <p:nvGrpSpPr>
          <p:cNvPr id="21" name="群組 20">
            <a:extLst>
              <a:ext uri="{FF2B5EF4-FFF2-40B4-BE49-F238E27FC236}">
                <a16:creationId xmlns:a16="http://schemas.microsoft.com/office/drawing/2014/main" id="{BA4DC6DB-5F08-4472-ADEB-86DC89A67B5B}"/>
              </a:ext>
            </a:extLst>
          </p:cNvPr>
          <p:cNvGrpSpPr/>
          <p:nvPr/>
        </p:nvGrpSpPr>
        <p:grpSpPr>
          <a:xfrm>
            <a:off x="-53340" y="-10175"/>
            <a:ext cx="12245340" cy="971809"/>
            <a:chOff x="0" y="-6069"/>
            <a:chExt cx="12192000" cy="971809"/>
          </a:xfrm>
        </p:grpSpPr>
        <p:pic>
          <p:nvPicPr>
            <p:cNvPr id="22" name="圖片 21">
              <a:extLst>
                <a:ext uri="{FF2B5EF4-FFF2-40B4-BE49-F238E27FC236}">
                  <a16:creationId xmlns:a16="http://schemas.microsoft.com/office/drawing/2014/main" id="{FD2EF1D5-8FF0-4933-AB36-FB4991826E0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3" name="圖片 22">
              <a:extLst>
                <a:ext uri="{FF2B5EF4-FFF2-40B4-BE49-F238E27FC236}">
                  <a16:creationId xmlns:a16="http://schemas.microsoft.com/office/drawing/2014/main" id="{13D1BD4B-DE17-4D49-8FDE-79F6D818988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607052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56</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grpSp>
        <p:nvGrpSpPr>
          <p:cNvPr id="12" name="群組 11">
            <a:extLst>
              <a:ext uri="{FF2B5EF4-FFF2-40B4-BE49-F238E27FC236}">
                <a16:creationId xmlns:a16="http://schemas.microsoft.com/office/drawing/2014/main" id="{27B16E0F-38AA-4BD8-8D87-815DF4559355}"/>
              </a:ext>
            </a:extLst>
          </p:cNvPr>
          <p:cNvGrpSpPr/>
          <p:nvPr/>
        </p:nvGrpSpPr>
        <p:grpSpPr>
          <a:xfrm>
            <a:off x="2975912" y="1610896"/>
            <a:ext cx="6195029" cy="4305277"/>
            <a:chOff x="2731326" y="2270168"/>
            <a:chExt cx="4812631" cy="3344570"/>
          </a:xfrm>
        </p:grpSpPr>
        <p:sp>
          <p:nvSpPr>
            <p:cNvPr id="2" name="矩形: 圓角 1">
              <a:extLst>
                <a:ext uri="{FF2B5EF4-FFF2-40B4-BE49-F238E27FC236}">
                  <a16:creationId xmlns:a16="http://schemas.microsoft.com/office/drawing/2014/main" id="{E8827BF8-B6D2-4D3E-9CBC-EDCCAD883209}"/>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6C494766-7C76-40C2-A793-E414BD445E40}"/>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CA1A07B-E0FB-4D0D-A75C-68B91E6F71BC}"/>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5FE7D87C-E971-424A-9C95-BC4D4A443235}"/>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C61B440D-C9F0-49AA-B163-586160233694}"/>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6BCBFA17-B5D2-478D-84A2-287A3619C9E5}"/>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CE15A3D0-BF17-4090-BF06-DD2D6E0C1266}"/>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7519CD2B-50C4-498C-9B89-2FF22AD7149D}"/>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9330AFD-B2AE-46B0-9096-FF7EEFDC0682}"/>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20" name="橢圓 19">
              <a:extLst>
                <a:ext uri="{FF2B5EF4-FFF2-40B4-BE49-F238E27FC236}">
                  <a16:creationId xmlns:a16="http://schemas.microsoft.com/office/drawing/2014/main" id="{E3083F71-A135-4DB2-B58A-B391511611DC}"/>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B17D02D9-531C-4187-91B1-85996A1BF30B}"/>
              </a:ext>
            </a:extLst>
          </p:cNvPr>
          <p:cNvPicPr>
            <a:picLocks noChangeAspect="1"/>
          </p:cNvPicPr>
          <p:nvPr/>
        </p:nvPicPr>
        <p:blipFill>
          <a:blip r:embed="rId3"/>
          <a:stretch>
            <a:fillRect/>
          </a:stretch>
        </p:blipFill>
        <p:spPr>
          <a:xfrm>
            <a:off x="5112636" y="1834705"/>
            <a:ext cx="3485842" cy="2667738"/>
          </a:xfrm>
          <a:prstGeom prst="rect">
            <a:avLst/>
          </a:prstGeom>
        </p:spPr>
      </p:pic>
      <p:pic>
        <p:nvPicPr>
          <p:cNvPr id="18" name="圖片 17">
            <a:extLst>
              <a:ext uri="{FF2B5EF4-FFF2-40B4-BE49-F238E27FC236}">
                <a16:creationId xmlns:a16="http://schemas.microsoft.com/office/drawing/2014/main" id="{4C151CA4-F07E-44FC-8725-324E5FB16B55}"/>
              </a:ext>
            </a:extLst>
          </p:cNvPr>
          <p:cNvPicPr>
            <a:picLocks noChangeAspect="1"/>
          </p:cNvPicPr>
          <p:nvPr/>
        </p:nvPicPr>
        <p:blipFill>
          <a:blip r:embed="rId4"/>
          <a:stretch>
            <a:fillRect/>
          </a:stretch>
        </p:blipFill>
        <p:spPr>
          <a:xfrm>
            <a:off x="5112636" y="1834704"/>
            <a:ext cx="3522202" cy="2665887"/>
          </a:xfrm>
          <a:prstGeom prst="rect">
            <a:avLst/>
          </a:prstGeom>
        </p:spPr>
      </p:pic>
      <p:pic>
        <p:nvPicPr>
          <p:cNvPr id="21" name="圖片 20">
            <a:extLst>
              <a:ext uri="{FF2B5EF4-FFF2-40B4-BE49-F238E27FC236}">
                <a16:creationId xmlns:a16="http://schemas.microsoft.com/office/drawing/2014/main" id="{AE79AB0B-ABA1-4FA4-BCA9-A99F6BFB9D66}"/>
              </a:ext>
            </a:extLst>
          </p:cNvPr>
          <p:cNvPicPr>
            <a:picLocks noChangeAspect="1"/>
          </p:cNvPicPr>
          <p:nvPr/>
        </p:nvPicPr>
        <p:blipFill>
          <a:blip r:embed="rId5"/>
          <a:stretch>
            <a:fillRect/>
          </a:stretch>
        </p:blipFill>
        <p:spPr>
          <a:xfrm>
            <a:off x="5144455" y="1820538"/>
            <a:ext cx="3459305" cy="2665887"/>
          </a:xfrm>
          <a:prstGeom prst="rect">
            <a:avLst/>
          </a:prstGeom>
        </p:spPr>
      </p:pic>
      <p:pic>
        <p:nvPicPr>
          <p:cNvPr id="24" name="圖片 23">
            <a:extLst>
              <a:ext uri="{FF2B5EF4-FFF2-40B4-BE49-F238E27FC236}">
                <a16:creationId xmlns:a16="http://schemas.microsoft.com/office/drawing/2014/main" id="{7AECC2D1-C728-4C6D-B971-F52AEF406763}"/>
              </a:ext>
            </a:extLst>
          </p:cNvPr>
          <p:cNvPicPr>
            <a:picLocks noChangeAspect="1"/>
          </p:cNvPicPr>
          <p:nvPr/>
        </p:nvPicPr>
        <p:blipFill>
          <a:blip r:embed="rId6"/>
          <a:stretch>
            <a:fillRect/>
          </a:stretch>
        </p:blipFill>
        <p:spPr>
          <a:xfrm>
            <a:off x="5155570" y="1793668"/>
            <a:ext cx="3482232" cy="2743078"/>
          </a:xfrm>
          <a:prstGeom prst="rect">
            <a:avLst/>
          </a:prstGeom>
        </p:spPr>
      </p:pic>
      <p:pic>
        <p:nvPicPr>
          <p:cNvPr id="26" name="圖片 25">
            <a:extLst>
              <a:ext uri="{FF2B5EF4-FFF2-40B4-BE49-F238E27FC236}">
                <a16:creationId xmlns:a16="http://schemas.microsoft.com/office/drawing/2014/main" id="{70167D6C-CB6A-4D07-8A45-1ACF7EFA0EBB}"/>
              </a:ext>
            </a:extLst>
          </p:cNvPr>
          <p:cNvPicPr>
            <a:picLocks noChangeAspect="1"/>
          </p:cNvPicPr>
          <p:nvPr/>
        </p:nvPicPr>
        <p:blipFill>
          <a:blip r:embed="rId7"/>
          <a:stretch>
            <a:fillRect/>
          </a:stretch>
        </p:blipFill>
        <p:spPr>
          <a:xfrm>
            <a:off x="5122485" y="1832852"/>
            <a:ext cx="3397380" cy="2665886"/>
          </a:xfrm>
          <a:prstGeom prst="rect">
            <a:avLst/>
          </a:prstGeom>
        </p:spPr>
      </p:pic>
      <p:pic>
        <p:nvPicPr>
          <p:cNvPr id="28" name="圖片 27">
            <a:extLst>
              <a:ext uri="{FF2B5EF4-FFF2-40B4-BE49-F238E27FC236}">
                <a16:creationId xmlns:a16="http://schemas.microsoft.com/office/drawing/2014/main" id="{C62C2DF4-0DCE-4AA3-A738-A37B592441BE}"/>
              </a:ext>
            </a:extLst>
          </p:cNvPr>
          <p:cNvPicPr>
            <a:picLocks noChangeAspect="1"/>
          </p:cNvPicPr>
          <p:nvPr/>
        </p:nvPicPr>
        <p:blipFill>
          <a:blip r:embed="rId8"/>
          <a:stretch>
            <a:fillRect/>
          </a:stretch>
        </p:blipFill>
        <p:spPr>
          <a:xfrm>
            <a:off x="5141491" y="1832851"/>
            <a:ext cx="3593885" cy="2665887"/>
          </a:xfrm>
          <a:prstGeom prst="rect">
            <a:avLst/>
          </a:prstGeom>
        </p:spPr>
      </p:pic>
      <p:grpSp>
        <p:nvGrpSpPr>
          <p:cNvPr id="33" name="群組 32">
            <a:extLst>
              <a:ext uri="{FF2B5EF4-FFF2-40B4-BE49-F238E27FC236}">
                <a16:creationId xmlns:a16="http://schemas.microsoft.com/office/drawing/2014/main" id="{842482DA-493A-4DBC-8386-264F517BCE3C}"/>
              </a:ext>
            </a:extLst>
          </p:cNvPr>
          <p:cNvGrpSpPr/>
          <p:nvPr/>
        </p:nvGrpSpPr>
        <p:grpSpPr>
          <a:xfrm>
            <a:off x="-53340" y="-10175"/>
            <a:ext cx="12245340" cy="971809"/>
            <a:chOff x="0" y="-6069"/>
            <a:chExt cx="12192000" cy="971809"/>
          </a:xfrm>
        </p:grpSpPr>
        <p:pic>
          <p:nvPicPr>
            <p:cNvPr id="34" name="圖片 33">
              <a:extLst>
                <a:ext uri="{FF2B5EF4-FFF2-40B4-BE49-F238E27FC236}">
                  <a16:creationId xmlns:a16="http://schemas.microsoft.com/office/drawing/2014/main" id="{FA65E3D7-6A87-48A0-9174-CAEBBAADEF9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5" name="圖片 34">
              <a:extLst>
                <a:ext uri="{FF2B5EF4-FFF2-40B4-BE49-F238E27FC236}">
                  <a16:creationId xmlns:a16="http://schemas.microsoft.com/office/drawing/2014/main" id="{D2328E4E-7D1F-4729-B645-9A7F242BB09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31246576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22" presetClass="entr" presetSubtype="2"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22" presetClass="entr" presetSubtype="2"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right)">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6"/>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righ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DECE83C9-9C4D-4993-843A-EA175B128404}"/>
              </a:ext>
            </a:extLst>
          </p:cNvPr>
          <p:cNvGrpSpPr/>
          <p:nvPr/>
        </p:nvGrpSpPr>
        <p:grpSpPr>
          <a:xfrm>
            <a:off x="2975912" y="1610896"/>
            <a:ext cx="6195029" cy="4305277"/>
            <a:chOff x="2731326" y="2270168"/>
            <a:chExt cx="4812631" cy="3344570"/>
          </a:xfrm>
        </p:grpSpPr>
        <p:sp>
          <p:nvSpPr>
            <p:cNvPr id="15" name="矩形: 圓角 14">
              <a:extLst>
                <a:ext uri="{FF2B5EF4-FFF2-40B4-BE49-F238E27FC236}">
                  <a16:creationId xmlns:a16="http://schemas.microsoft.com/office/drawing/2014/main" id="{B4CD04AF-847F-425D-B830-AC051967DF2B}"/>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95188BF-8D8D-4BDB-96E2-2AA63B88365D}"/>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BDDAC9CC-5597-4162-A107-B6CCEEAD0915}"/>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666899E6-9DF0-423C-9B8C-AD3E23131441}"/>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41338042-6803-4CF1-8A7F-1A2549BE3FE3}"/>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37BEA31F-0254-4209-A631-9C2BA9EC65E4}"/>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44230705-1600-420B-A64B-376DBFF67961}"/>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BC3179AC-66DD-4142-A04A-62CCDA77C512}"/>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044D0EB5-E1F6-4057-8BC2-BB016F7A9A56}"/>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24" name="橢圓 23">
              <a:extLst>
                <a:ext uri="{FF2B5EF4-FFF2-40B4-BE49-F238E27FC236}">
                  <a16:creationId xmlns:a16="http://schemas.microsoft.com/office/drawing/2014/main" id="{BC3D8901-A5C2-467C-8760-82A2F3D494AD}"/>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57</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pic>
        <p:nvPicPr>
          <p:cNvPr id="4" name="圖片 3">
            <a:extLst>
              <a:ext uri="{FF2B5EF4-FFF2-40B4-BE49-F238E27FC236}">
                <a16:creationId xmlns:a16="http://schemas.microsoft.com/office/drawing/2014/main" id="{0BD12B03-FCD4-4070-BC0B-1E7002FB7D79}"/>
              </a:ext>
            </a:extLst>
          </p:cNvPr>
          <p:cNvPicPr>
            <a:picLocks noChangeAspect="1"/>
          </p:cNvPicPr>
          <p:nvPr/>
        </p:nvPicPr>
        <p:blipFill>
          <a:blip r:embed="rId3"/>
          <a:stretch>
            <a:fillRect/>
          </a:stretch>
        </p:blipFill>
        <p:spPr>
          <a:xfrm>
            <a:off x="5141491" y="1834705"/>
            <a:ext cx="3520603" cy="2640452"/>
          </a:xfrm>
          <a:prstGeom prst="rect">
            <a:avLst/>
          </a:prstGeom>
        </p:spPr>
      </p:pic>
      <p:pic>
        <p:nvPicPr>
          <p:cNvPr id="6" name="圖片 5">
            <a:extLst>
              <a:ext uri="{FF2B5EF4-FFF2-40B4-BE49-F238E27FC236}">
                <a16:creationId xmlns:a16="http://schemas.microsoft.com/office/drawing/2014/main" id="{5E848760-41E8-48D7-97CD-AB6D6ED13A96}"/>
              </a:ext>
            </a:extLst>
          </p:cNvPr>
          <p:cNvPicPr>
            <a:picLocks noChangeAspect="1"/>
          </p:cNvPicPr>
          <p:nvPr/>
        </p:nvPicPr>
        <p:blipFill>
          <a:blip r:embed="rId4"/>
          <a:stretch>
            <a:fillRect/>
          </a:stretch>
        </p:blipFill>
        <p:spPr>
          <a:xfrm>
            <a:off x="5158871" y="1834705"/>
            <a:ext cx="3485842" cy="2704782"/>
          </a:xfrm>
          <a:prstGeom prst="rect">
            <a:avLst/>
          </a:prstGeom>
        </p:spPr>
      </p:pic>
      <p:grpSp>
        <p:nvGrpSpPr>
          <p:cNvPr id="11" name="群組 10">
            <a:extLst>
              <a:ext uri="{FF2B5EF4-FFF2-40B4-BE49-F238E27FC236}">
                <a16:creationId xmlns:a16="http://schemas.microsoft.com/office/drawing/2014/main" id="{3A441195-B4E3-424B-A2D4-BE46CE154268}"/>
              </a:ext>
            </a:extLst>
          </p:cNvPr>
          <p:cNvGrpSpPr/>
          <p:nvPr/>
        </p:nvGrpSpPr>
        <p:grpSpPr>
          <a:xfrm>
            <a:off x="-53340" y="-10175"/>
            <a:ext cx="12245340" cy="971809"/>
            <a:chOff x="0" y="-6069"/>
            <a:chExt cx="12192000" cy="971809"/>
          </a:xfrm>
        </p:grpSpPr>
        <p:pic>
          <p:nvPicPr>
            <p:cNvPr id="12" name="圖片 11">
              <a:extLst>
                <a:ext uri="{FF2B5EF4-FFF2-40B4-BE49-F238E27FC236}">
                  <a16:creationId xmlns:a16="http://schemas.microsoft.com/office/drawing/2014/main" id="{86381C0F-F562-4F63-A949-2002A7DB659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3" name="圖片 12">
              <a:extLst>
                <a:ext uri="{FF2B5EF4-FFF2-40B4-BE49-F238E27FC236}">
                  <a16:creationId xmlns:a16="http://schemas.microsoft.com/office/drawing/2014/main" id="{2D10DF2C-2AF8-45B0-8374-452DB7BE36D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0175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BA2268B7-0220-4DA0-A81D-FBA86D64AED5}"/>
              </a:ext>
            </a:extLst>
          </p:cNvPr>
          <p:cNvGrpSpPr/>
          <p:nvPr/>
        </p:nvGrpSpPr>
        <p:grpSpPr>
          <a:xfrm>
            <a:off x="2975912" y="1610896"/>
            <a:ext cx="6195029" cy="4305277"/>
            <a:chOff x="2731326" y="2270168"/>
            <a:chExt cx="4812631" cy="3344570"/>
          </a:xfrm>
        </p:grpSpPr>
        <p:sp>
          <p:nvSpPr>
            <p:cNvPr id="23" name="矩形: 圓角 22">
              <a:extLst>
                <a:ext uri="{FF2B5EF4-FFF2-40B4-BE49-F238E27FC236}">
                  <a16:creationId xmlns:a16="http://schemas.microsoft.com/office/drawing/2014/main" id="{23B9CC3A-64DB-4E99-B07F-DF1DB4BD837C}"/>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2454F22-950F-43D2-98F5-3132E9207BD7}"/>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7925182C-ADB3-41D8-B912-5081BFC99BD1}"/>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26B68C4D-F905-4EDD-AF70-5F500F51F63B}"/>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CF49A0BF-00B3-4E33-B077-7016D83E1EF9}"/>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21F87729-7A2E-491F-802B-95A2FA4D74AC}"/>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9288CC9E-FF14-4A60-A6F9-68E8CDAF4C68}"/>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86DC631D-6AFD-4FDE-9F49-133AAC578773}"/>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8A61C961-8107-46D1-84AF-3A77DD7033D3}"/>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32" name="橢圓 31">
              <a:extLst>
                <a:ext uri="{FF2B5EF4-FFF2-40B4-BE49-F238E27FC236}">
                  <a16:creationId xmlns:a16="http://schemas.microsoft.com/office/drawing/2014/main" id="{054E907C-CE17-4E49-A84F-8C2A7ED857D2}"/>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58</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pic>
        <p:nvPicPr>
          <p:cNvPr id="4" name="圖片 3">
            <a:extLst>
              <a:ext uri="{FF2B5EF4-FFF2-40B4-BE49-F238E27FC236}">
                <a16:creationId xmlns:a16="http://schemas.microsoft.com/office/drawing/2014/main" id="{D14AFF20-951C-426B-B16B-6495A2AB7F29}"/>
              </a:ext>
            </a:extLst>
          </p:cNvPr>
          <p:cNvPicPr>
            <a:picLocks noChangeAspect="1"/>
          </p:cNvPicPr>
          <p:nvPr/>
        </p:nvPicPr>
        <p:blipFill>
          <a:blip r:embed="rId3"/>
          <a:stretch>
            <a:fillRect/>
          </a:stretch>
        </p:blipFill>
        <p:spPr>
          <a:xfrm>
            <a:off x="5112871" y="1832770"/>
            <a:ext cx="3654619" cy="2683650"/>
          </a:xfrm>
          <a:prstGeom prst="rect">
            <a:avLst/>
          </a:prstGeom>
        </p:spPr>
      </p:pic>
      <p:pic>
        <p:nvPicPr>
          <p:cNvPr id="6" name="圖片 5">
            <a:extLst>
              <a:ext uri="{FF2B5EF4-FFF2-40B4-BE49-F238E27FC236}">
                <a16:creationId xmlns:a16="http://schemas.microsoft.com/office/drawing/2014/main" id="{4AA203EE-B7E4-493C-A40D-EBA08720EA93}"/>
              </a:ext>
            </a:extLst>
          </p:cNvPr>
          <p:cNvPicPr>
            <a:picLocks noChangeAspect="1"/>
          </p:cNvPicPr>
          <p:nvPr/>
        </p:nvPicPr>
        <p:blipFill>
          <a:blip r:embed="rId4"/>
          <a:stretch>
            <a:fillRect/>
          </a:stretch>
        </p:blipFill>
        <p:spPr>
          <a:xfrm>
            <a:off x="5103219" y="1819567"/>
            <a:ext cx="3654619" cy="2730621"/>
          </a:xfrm>
          <a:prstGeom prst="rect">
            <a:avLst/>
          </a:prstGeom>
        </p:spPr>
      </p:pic>
      <p:pic>
        <p:nvPicPr>
          <p:cNvPr id="8" name="圖片 7">
            <a:extLst>
              <a:ext uri="{FF2B5EF4-FFF2-40B4-BE49-F238E27FC236}">
                <a16:creationId xmlns:a16="http://schemas.microsoft.com/office/drawing/2014/main" id="{E354D694-633A-4765-B569-83AF69AF296C}"/>
              </a:ext>
            </a:extLst>
          </p:cNvPr>
          <p:cNvPicPr>
            <a:picLocks noChangeAspect="1"/>
          </p:cNvPicPr>
          <p:nvPr/>
        </p:nvPicPr>
        <p:blipFill>
          <a:blip r:embed="rId5"/>
          <a:stretch>
            <a:fillRect/>
          </a:stretch>
        </p:blipFill>
        <p:spPr>
          <a:xfrm>
            <a:off x="5131839" y="1830446"/>
            <a:ext cx="3645303" cy="2716652"/>
          </a:xfrm>
          <a:prstGeom prst="rect">
            <a:avLst/>
          </a:prstGeom>
        </p:spPr>
      </p:pic>
      <p:pic>
        <p:nvPicPr>
          <p:cNvPr id="10" name="圖片 9">
            <a:extLst>
              <a:ext uri="{FF2B5EF4-FFF2-40B4-BE49-F238E27FC236}">
                <a16:creationId xmlns:a16="http://schemas.microsoft.com/office/drawing/2014/main" id="{961405FD-9D73-4CA8-8B49-0D1CCFC12145}"/>
              </a:ext>
            </a:extLst>
          </p:cNvPr>
          <p:cNvPicPr>
            <a:picLocks noChangeAspect="1"/>
          </p:cNvPicPr>
          <p:nvPr/>
        </p:nvPicPr>
        <p:blipFill>
          <a:blip r:embed="rId6"/>
          <a:stretch>
            <a:fillRect/>
          </a:stretch>
        </p:blipFill>
        <p:spPr>
          <a:xfrm>
            <a:off x="5103219" y="1816467"/>
            <a:ext cx="3683846" cy="2696853"/>
          </a:xfrm>
          <a:prstGeom prst="rect">
            <a:avLst/>
          </a:prstGeom>
        </p:spPr>
      </p:pic>
      <p:pic>
        <p:nvPicPr>
          <p:cNvPr id="12" name="圖片 11">
            <a:extLst>
              <a:ext uri="{FF2B5EF4-FFF2-40B4-BE49-F238E27FC236}">
                <a16:creationId xmlns:a16="http://schemas.microsoft.com/office/drawing/2014/main" id="{5A413925-A87C-491C-AED5-EC9E88BF4AF2}"/>
              </a:ext>
            </a:extLst>
          </p:cNvPr>
          <p:cNvPicPr>
            <a:picLocks noChangeAspect="1"/>
          </p:cNvPicPr>
          <p:nvPr/>
        </p:nvPicPr>
        <p:blipFill>
          <a:blip r:embed="rId7"/>
          <a:stretch>
            <a:fillRect/>
          </a:stretch>
        </p:blipFill>
        <p:spPr>
          <a:xfrm>
            <a:off x="5129569" y="1816263"/>
            <a:ext cx="3645732" cy="2648959"/>
          </a:xfrm>
          <a:prstGeom prst="rect">
            <a:avLst/>
          </a:prstGeom>
        </p:spPr>
      </p:pic>
      <p:pic>
        <p:nvPicPr>
          <p:cNvPr id="14" name="圖片 13">
            <a:extLst>
              <a:ext uri="{FF2B5EF4-FFF2-40B4-BE49-F238E27FC236}">
                <a16:creationId xmlns:a16="http://schemas.microsoft.com/office/drawing/2014/main" id="{723643BD-2B05-4F1A-A4D3-47B48BA35162}"/>
              </a:ext>
            </a:extLst>
          </p:cNvPr>
          <p:cNvPicPr>
            <a:picLocks noChangeAspect="1"/>
          </p:cNvPicPr>
          <p:nvPr/>
        </p:nvPicPr>
        <p:blipFill>
          <a:blip r:embed="rId8"/>
          <a:stretch>
            <a:fillRect/>
          </a:stretch>
        </p:blipFill>
        <p:spPr>
          <a:xfrm>
            <a:off x="5127728" y="1823827"/>
            <a:ext cx="3663364" cy="2716652"/>
          </a:xfrm>
          <a:prstGeom prst="rect">
            <a:avLst/>
          </a:prstGeom>
        </p:spPr>
      </p:pic>
      <p:grpSp>
        <p:nvGrpSpPr>
          <p:cNvPr id="19" name="群組 18">
            <a:extLst>
              <a:ext uri="{FF2B5EF4-FFF2-40B4-BE49-F238E27FC236}">
                <a16:creationId xmlns:a16="http://schemas.microsoft.com/office/drawing/2014/main" id="{B338BA31-ED0B-4C3B-8258-9B2DE3881621}"/>
              </a:ext>
            </a:extLst>
          </p:cNvPr>
          <p:cNvGrpSpPr/>
          <p:nvPr/>
        </p:nvGrpSpPr>
        <p:grpSpPr>
          <a:xfrm>
            <a:off x="-53340" y="-10175"/>
            <a:ext cx="12245340" cy="971809"/>
            <a:chOff x="0" y="-6069"/>
            <a:chExt cx="12192000" cy="971809"/>
          </a:xfrm>
        </p:grpSpPr>
        <p:pic>
          <p:nvPicPr>
            <p:cNvPr id="20" name="圖片 19">
              <a:extLst>
                <a:ext uri="{FF2B5EF4-FFF2-40B4-BE49-F238E27FC236}">
                  <a16:creationId xmlns:a16="http://schemas.microsoft.com/office/drawing/2014/main" id="{B0A8AD61-20E4-4F52-BA50-B2B865D9CDC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BE261060-982C-47F4-83B3-F674B86D8E6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658532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2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2"/>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群組 19">
            <a:extLst>
              <a:ext uri="{FF2B5EF4-FFF2-40B4-BE49-F238E27FC236}">
                <a16:creationId xmlns:a16="http://schemas.microsoft.com/office/drawing/2014/main" id="{2F6C228E-D3A5-459B-A247-3E893E2D3A02}"/>
              </a:ext>
            </a:extLst>
          </p:cNvPr>
          <p:cNvGrpSpPr/>
          <p:nvPr/>
        </p:nvGrpSpPr>
        <p:grpSpPr>
          <a:xfrm>
            <a:off x="2975912" y="1610896"/>
            <a:ext cx="6195029" cy="4305277"/>
            <a:chOff x="2731326" y="2270168"/>
            <a:chExt cx="4812631" cy="3344570"/>
          </a:xfrm>
        </p:grpSpPr>
        <p:sp>
          <p:nvSpPr>
            <p:cNvPr id="21" name="矩形: 圓角 20">
              <a:extLst>
                <a:ext uri="{FF2B5EF4-FFF2-40B4-BE49-F238E27FC236}">
                  <a16:creationId xmlns:a16="http://schemas.microsoft.com/office/drawing/2014/main" id="{F80276BB-04C7-452A-ABCA-54588A291C06}"/>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8F3B88F2-B333-4960-9214-2D60E8BF7038}"/>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C9F1272C-7FF4-4F8D-9315-03307F1B3F55}"/>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482A26E-B941-4991-B20B-002DAA3ABCBF}"/>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AED051D-013F-457D-A00E-5587C01B0DA4}"/>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42FA1396-75A7-43C5-B03E-5E7A539F41B8}"/>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7446A350-C9AB-407F-994B-5B0984290215}"/>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5421E567-729E-46A4-80C9-A6B96144AD9C}"/>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9120371-B110-475E-9584-30962593690C}"/>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30" name="橢圓 29">
              <a:extLst>
                <a:ext uri="{FF2B5EF4-FFF2-40B4-BE49-F238E27FC236}">
                  <a16:creationId xmlns:a16="http://schemas.microsoft.com/office/drawing/2014/main" id="{21FA5913-BC51-4C52-A735-0B7CAC260855}"/>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59</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pic>
        <p:nvPicPr>
          <p:cNvPr id="4" name="圖片 3">
            <a:extLst>
              <a:ext uri="{FF2B5EF4-FFF2-40B4-BE49-F238E27FC236}">
                <a16:creationId xmlns:a16="http://schemas.microsoft.com/office/drawing/2014/main" id="{9B78243D-CD74-4CB6-B944-7F625ADEBB51}"/>
              </a:ext>
            </a:extLst>
          </p:cNvPr>
          <p:cNvPicPr>
            <a:picLocks noChangeAspect="1"/>
          </p:cNvPicPr>
          <p:nvPr/>
        </p:nvPicPr>
        <p:blipFill>
          <a:blip r:embed="rId3"/>
          <a:stretch>
            <a:fillRect/>
          </a:stretch>
        </p:blipFill>
        <p:spPr>
          <a:xfrm>
            <a:off x="5161820" y="1822297"/>
            <a:ext cx="3450047" cy="2642926"/>
          </a:xfrm>
          <a:prstGeom prst="rect">
            <a:avLst/>
          </a:prstGeom>
        </p:spPr>
      </p:pic>
      <p:pic>
        <p:nvPicPr>
          <p:cNvPr id="6" name="圖片 5">
            <a:extLst>
              <a:ext uri="{FF2B5EF4-FFF2-40B4-BE49-F238E27FC236}">
                <a16:creationId xmlns:a16="http://schemas.microsoft.com/office/drawing/2014/main" id="{20CA4224-1B18-402C-B36D-9519B20328A4}"/>
              </a:ext>
            </a:extLst>
          </p:cNvPr>
          <p:cNvPicPr>
            <a:picLocks noChangeAspect="1"/>
          </p:cNvPicPr>
          <p:nvPr/>
        </p:nvPicPr>
        <p:blipFill>
          <a:blip r:embed="rId4"/>
          <a:stretch>
            <a:fillRect/>
          </a:stretch>
        </p:blipFill>
        <p:spPr>
          <a:xfrm>
            <a:off x="5123685" y="1858961"/>
            <a:ext cx="3503648" cy="2660177"/>
          </a:xfrm>
          <a:prstGeom prst="rect">
            <a:avLst/>
          </a:prstGeom>
        </p:spPr>
      </p:pic>
      <p:pic>
        <p:nvPicPr>
          <p:cNvPr id="8" name="圖片 7">
            <a:extLst>
              <a:ext uri="{FF2B5EF4-FFF2-40B4-BE49-F238E27FC236}">
                <a16:creationId xmlns:a16="http://schemas.microsoft.com/office/drawing/2014/main" id="{49924007-04DE-4176-9CB9-B68103E0A28E}"/>
              </a:ext>
            </a:extLst>
          </p:cNvPr>
          <p:cNvPicPr>
            <a:picLocks noChangeAspect="1"/>
          </p:cNvPicPr>
          <p:nvPr/>
        </p:nvPicPr>
        <p:blipFill>
          <a:blip r:embed="rId5"/>
          <a:stretch>
            <a:fillRect/>
          </a:stretch>
        </p:blipFill>
        <p:spPr>
          <a:xfrm>
            <a:off x="5141491" y="1859952"/>
            <a:ext cx="3521973" cy="2629527"/>
          </a:xfrm>
          <a:prstGeom prst="rect">
            <a:avLst/>
          </a:prstGeom>
        </p:spPr>
      </p:pic>
      <p:pic>
        <p:nvPicPr>
          <p:cNvPr id="10" name="圖片 9">
            <a:extLst>
              <a:ext uri="{FF2B5EF4-FFF2-40B4-BE49-F238E27FC236}">
                <a16:creationId xmlns:a16="http://schemas.microsoft.com/office/drawing/2014/main" id="{CC61E885-D020-4881-9AF2-A4EAA8A96F7E}"/>
              </a:ext>
            </a:extLst>
          </p:cNvPr>
          <p:cNvPicPr>
            <a:picLocks noChangeAspect="1"/>
          </p:cNvPicPr>
          <p:nvPr/>
        </p:nvPicPr>
        <p:blipFill>
          <a:blip r:embed="rId6"/>
          <a:stretch>
            <a:fillRect/>
          </a:stretch>
        </p:blipFill>
        <p:spPr>
          <a:xfrm>
            <a:off x="5138737" y="1866454"/>
            <a:ext cx="3450047" cy="2660484"/>
          </a:xfrm>
          <a:prstGeom prst="rect">
            <a:avLst/>
          </a:prstGeom>
        </p:spPr>
      </p:pic>
      <p:pic>
        <p:nvPicPr>
          <p:cNvPr id="12" name="圖片 11">
            <a:extLst>
              <a:ext uri="{FF2B5EF4-FFF2-40B4-BE49-F238E27FC236}">
                <a16:creationId xmlns:a16="http://schemas.microsoft.com/office/drawing/2014/main" id="{89025BE9-8B5B-480B-84BA-8AEA356CAE71}"/>
              </a:ext>
            </a:extLst>
          </p:cNvPr>
          <p:cNvPicPr>
            <a:picLocks noChangeAspect="1"/>
          </p:cNvPicPr>
          <p:nvPr/>
        </p:nvPicPr>
        <p:blipFill>
          <a:blip r:embed="rId7"/>
          <a:stretch>
            <a:fillRect/>
          </a:stretch>
        </p:blipFill>
        <p:spPr>
          <a:xfrm>
            <a:off x="5110491" y="1850770"/>
            <a:ext cx="3535059" cy="2629527"/>
          </a:xfrm>
          <a:prstGeom prst="rect">
            <a:avLst/>
          </a:prstGeom>
        </p:spPr>
      </p:pic>
      <p:grpSp>
        <p:nvGrpSpPr>
          <p:cNvPr id="17" name="群組 16">
            <a:extLst>
              <a:ext uri="{FF2B5EF4-FFF2-40B4-BE49-F238E27FC236}">
                <a16:creationId xmlns:a16="http://schemas.microsoft.com/office/drawing/2014/main" id="{A39B4101-B2FA-4041-A5EF-08EA9D62D935}"/>
              </a:ext>
            </a:extLst>
          </p:cNvPr>
          <p:cNvGrpSpPr/>
          <p:nvPr/>
        </p:nvGrpSpPr>
        <p:grpSpPr>
          <a:xfrm>
            <a:off x="-53340" y="-10175"/>
            <a:ext cx="12245340" cy="971809"/>
            <a:chOff x="0" y="-6069"/>
            <a:chExt cx="12192000" cy="971809"/>
          </a:xfrm>
        </p:grpSpPr>
        <p:pic>
          <p:nvPicPr>
            <p:cNvPr id="18" name="圖片 17">
              <a:extLst>
                <a:ext uri="{FF2B5EF4-FFF2-40B4-BE49-F238E27FC236}">
                  <a16:creationId xmlns:a16="http://schemas.microsoft.com/office/drawing/2014/main" id="{5CCD60F9-6D19-43EF-9201-BF319711E4A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9" name="圖片 18">
              <a:extLst>
                <a:ext uri="{FF2B5EF4-FFF2-40B4-BE49-F238E27FC236}">
                  <a16:creationId xmlns:a16="http://schemas.microsoft.com/office/drawing/2014/main" id="{EDB836D5-01D3-4B98-9E3D-7EEA33EFAE6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4342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2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26399B68-C949-4D44-8D28-B6C171380971}"/>
              </a:ext>
            </a:extLst>
          </p:cNvPr>
          <p:cNvGrpSpPr/>
          <p:nvPr/>
        </p:nvGrpSpPr>
        <p:grpSpPr>
          <a:xfrm>
            <a:off x="1237902" y="2925976"/>
            <a:ext cx="3810000" cy="3810000"/>
            <a:chOff x="1237902" y="2925976"/>
            <a:chExt cx="3810000" cy="3810000"/>
          </a:xfrm>
        </p:grpSpPr>
        <p:pic>
          <p:nvPicPr>
            <p:cNvPr id="6148" name="Picture 4" descr="不用品の処分に困る人のイラスト（男性）">
              <a:extLst>
                <a:ext uri="{FF2B5EF4-FFF2-40B4-BE49-F238E27FC236}">
                  <a16:creationId xmlns:a16="http://schemas.microsoft.com/office/drawing/2014/main" id="{980CC7B0-1B0A-4340-9E29-01C9949E62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750" b="98000" l="10000" r="99250">
                          <a14:foregroundMark x1="43500" y1="10500" x2="65250" y2="35250"/>
                          <a14:foregroundMark x1="50000" y1="8500" x2="66500" y2="31250"/>
                          <a14:foregroundMark x1="52000" y1="4750" x2="71750" y2="33250"/>
                          <a14:foregroundMark x1="46000" y1="8250" x2="74500" y2="51250"/>
                          <a14:foregroundMark x1="74500" y1="51250" x2="75500" y2="51500"/>
                          <a14:foregroundMark x1="76750" y1="28750" x2="85250" y2="81750"/>
                          <a14:foregroundMark x1="85250" y1="35500" x2="86000" y2="89750"/>
                          <a14:foregroundMark x1="89250" y1="32250" x2="90750" y2="98000"/>
                          <a14:foregroundMark x1="90750" y1="98000" x2="90500" y2="98000"/>
                          <a14:foregroundMark x1="64500" y1="38500" x2="80250" y2="89250"/>
                          <a14:foregroundMark x1="86000" y1="40250" x2="94250" y2="95250"/>
                          <a14:foregroundMark x1="90500" y1="44750" x2="99250" y2="73000"/>
                          <a14:foregroundMark x1="41750" y1="22250" x2="58000" y2="37750"/>
                          <a14:foregroundMark x1="44750" y1="15250" x2="58500" y2="40250"/>
                          <a14:foregroundMark x1="58500" y1="40250" x2="58500" y2="40250"/>
                          <a14:foregroundMark x1="55000" y1="9000" x2="63000" y2="16250"/>
                          <a14:foregroundMark x1="57000" y1="5500" x2="43500" y2="9250"/>
                          <a14:foregroundMark x1="42750" y1="10750" x2="77500" y2="9250"/>
                          <a14:foregroundMark x1="62250" y1="8500" x2="37250" y2="15750"/>
                          <a14:foregroundMark x1="37250" y1="15750" x2="37250" y2="15750"/>
                          <a14:foregroundMark x1="46750" y1="13000" x2="69500" y2="5750"/>
                          <a14:foregroundMark x1="62750" y1="6500" x2="43250" y2="7250"/>
                          <a14:foregroundMark x1="52000" y1="6250" x2="68750" y2="5000"/>
                          <a14:backgroundMark x1="14000" y1="25000" x2="19250" y2="97000"/>
                          <a14:backgroundMark x1="7000" y1="42500" x2="37500" y2="97000"/>
                          <a14:backgroundMark x1="30000" y1="35250" x2="47000" y2="42500"/>
                          <a14:backgroundMark x1="47000" y1="42500" x2="53250"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1237902" y="292597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テスターのイラスト（回路計）">
              <a:extLst>
                <a:ext uri="{FF2B5EF4-FFF2-40B4-BE49-F238E27FC236}">
                  <a16:creationId xmlns:a16="http://schemas.microsoft.com/office/drawing/2014/main" id="{6CDEEB7C-2D81-4A4C-A469-5D64BD7D1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89" y="4192002"/>
              <a:ext cx="2148015" cy="21480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群組 29">
            <a:extLst>
              <a:ext uri="{FF2B5EF4-FFF2-40B4-BE49-F238E27FC236}">
                <a16:creationId xmlns:a16="http://schemas.microsoft.com/office/drawing/2014/main" id="{402565D8-D43F-4EE4-98B7-50BA45D9A6E5}"/>
              </a:ext>
            </a:extLst>
          </p:cNvPr>
          <p:cNvGrpSpPr/>
          <p:nvPr/>
        </p:nvGrpSpPr>
        <p:grpSpPr>
          <a:xfrm rot="10800000">
            <a:off x="0" y="5886191"/>
            <a:ext cx="12245340" cy="971809"/>
            <a:chOff x="0" y="-6069"/>
            <a:chExt cx="12192000" cy="971809"/>
          </a:xfrm>
        </p:grpSpPr>
        <p:pic>
          <p:nvPicPr>
            <p:cNvPr id="31" name="圖片 30">
              <a:extLst>
                <a:ext uri="{FF2B5EF4-FFF2-40B4-BE49-F238E27FC236}">
                  <a16:creationId xmlns:a16="http://schemas.microsoft.com/office/drawing/2014/main" id="{3F00F3FE-2EE4-447F-A9A5-537BEAC185D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2" name="圖片 31">
              <a:extLst>
                <a:ext uri="{FF2B5EF4-FFF2-40B4-BE49-F238E27FC236}">
                  <a16:creationId xmlns:a16="http://schemas.microsoft.com/office/drawing/2014/main" id="{0B672581-623F-4F6A-8448-D92B593A76D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289101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54700" y="977900"/>
            <a:ext cx="2806216"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47897" y="1029445"/>
            <a:ext cx="2657633" cy="731017"/>
          </a:xfrm>
        </p:spPr>
        <p:txBody>
          <a:bodyPr>
            <a:normAutofit/>
          </a:bodyPr>
          <a:lstStyle/>
          <a:p>
            <a:pPr algn="ctr"/>
            <a:r>
              <a:rPr lang="zh-TW" altLang="en-US" dirty="0"/>
              <a:t>研究範圍</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grpSp>
        <p:nvGrpSpPr>
          <p:cNvPr id="11" name="群組 10">
            <a:extLst>
              <a:ext uri="{FF2B5EF4-FFF2-40B4-BE49-F238E27FC236}">
                <a16:creationId xmlns:a16="http://schemas.microsoft.com/office/drawing/2014/main" id="{2BB49012-3943-4F1D-A722-B1029026E13D}"/>
              </a:ext>
            </a:extLst>
          </p:cNvPr>
          <p:cNvGrpSpPr/>
          <p:nvPr/>
        </p:nvGrpSpPr>
        <p:grpSpPr>
          <a:xfrm>
            <a:off x="7094715" y="2976104"/>
            <a:ext cx="4400600" cy="3102962"/>
            <a:chOff x="3877955" y="2252025"/>
            <a:chExt cx="4812631" cy="3393495"/>
          </a:xfrm>
        </p:grpSpPr>
        <p:grpSp>
          <p:nvGrpSpPr>
            <p:cNvPr id="17" name="群組 16">
              <a:extLst>
                <a:ext uri="{FF2B5EF4-FFF2-40B4-BE49-F238E27FC236}">
                  <a16:creationId xmlns:a16="http://schemas.microsoft.com/office/drawing/2014/main" id="{3B6E6001-327A-460C-9563-365D6782DC96}"/>
                </a:ext>
              </a:extLst>
            </p:cNvPr>
            <p:cNvGrpSpPr/>
            <p:nvPr/>
          </p:nvGrpSpPr>
          <p:grpSpPr>
            <a:xfrm>
              <a:off x="3877955" y="2252025"/>
              <a:ext cx="4812631" cy="3393495"/>
              <a:chOff x="2731326" y="2270168"/>
              <a:chExt cx="4812631" cy="3393495"/>
            </a:xfrm>
          </p:grpSpPr>
          <p:sp>
            <p:nvSpPr>
              <p:cNvPr id="19" name="矩形: 圓角 18">
                <a:extLst>
                  <a:ext uri="{FF2B5EF4-FFF2-40B4-BE49-F238E27FC236}">
                    <a16:creationId xmlns:a16="http://schemas.microsoft.com/office/drawing/2014/main" id="{CD8E012B-9AC4-44F0-8518-8915A949F6E4}"/>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D8D4E99-2E10-4D34-83EC-0B1B433709FC}"/>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67843DDE-1020-4992-B0EF-4B217707FCB7}"/>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0FA1348C-343E-44AD-9B1F-BB4583D77D69}"/>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2890A18F-CCF6-42EE-9656-CDC45C35F586}"/>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012D8374-8362-40EC-9C89-C3A740DCCE2B}"/>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F437D0F0-935F-4248-B5AB-287358A303AA}"/>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189D6C66-CC0B-48F8-AB9C-D7C657D5AEC5}"/>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16F9DD32-A307-49DD-A60C-2F20534722C9}"/>
                  </a:ext>
                </a:extLst>
              </p:cNvPr>
              <p:cNvSpPr txBox="1"/>
              <p:nvPr/>
            </p:nvSpPr>
            <p:spPr>
              <a:xfrm>
                <a:off x="3882117" y="5024135"/>
                <a:ext cx="2423126" cy="639528"/>
              </a:xfrm>
              <a:prstGeom prst="rect">
                <a:avLst/>
              </a:prstGeom>
              <a:noFill/>
            </p:spPr>
            <p:txBody>
              <a:bodyPr wrap="none" rtlCol="0">
                <a:spAutoFit/>
              </a:bodyPr>
              <a:lstStyle/>
              <a:p>
                <a:r>
                  <a:rPr lang="en-US" altLang="zh-TW" sz="3200" dirty="0">
                    <a:latin typeface="Bauhaus 93" panose="04030905020B02020C02" pitchFamily="82" charset="0"/>
                  </a:rPr>
                  <a:t>Remind Me</a:t>
                </a:r>
                <a:endParaRPr lang="zh-TW" altLang="en-US" sz="3200" dirty="0">
                  <a:latin typeface="Bauhaus 93" panose="04030905020B02020C02" pitchFamily="82" charset="0"/>
                </a:endParaRPr>
              </a:p>
            </p:txBody>
          </p:sp>
          <p:sp>
            <p:nvSpPr>
              <p:cNvPr id="28" name="橢圓 27">
                <a:extLst>
                  <a:ext uri="{FF2B5EF4-FFF2-40B4-BE49-F238E27FC236}">
                    <a16:creationId xmlns:a16="http://schemas.microsoft.com/office/drawing/2014/main" id="{9B2163C3-EBC3-4035-90A3-BB9DF88B935F}"/>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8" name="Picture 4" descr="電球のフラットアイコン素材">
              <a:extLst>
                <a:ext uri="{FF2B5EF4-FFF2-40B4-BE49-F238E27FC236}">
                  <a16:creationId xmlns:a16="http://schemas.microsoft.com/office/drawing/2014/main" id="{CC80CB51-4614-46DB-8051-1BD6214F838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24748" t="11978" r="24527" b="11719"/>
            <a:stretch/>
          </p:blipFill>
          <p:spPr bwMode="auto">
            <a:xfrm>
              <a:off x="6326450" y="2541024"/>
              <a:ext cx="1188820" cy="1788261"/>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文字方塊 28">
            <a:extLst>
              <a:ext uri="{FF2B5EF4-FFF2-40B4-BE49-F238E27FC236}">
                <a16:creationId xmlns:a16="http://schemas.microsoft.com/office/drawing/2014/main" id="{7DDA4D42-580D-4215-9E65-5E94C3D13B38}"/>
              </a:ext>
            </a:extLst>
          </p:cNvPr>
          <p:cNvSpPr txBox="1"/>
          <p:nvPr/>
        </p:nvSpPr>
        <p:spPr>
          <a:xfrm>
            <a:off x="539846" y="1971869"/>
            <a:ext cx="9150006" cy="954107"/>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實際之電路設計與改造，還需考量到電壓、電流之問題。本專題為了實作出雛形系統，目前尚不考慮這些因素。</a:t>
            </a:r>
          </a:p>
        </p:txBody>
      </p:sp>
    </p:spTree>
    <p:extLst>
      <p:ext uri="{BB962C8B-B14F-4D97-AF65-F5344CB8AC3E}">
        <p14:creationId xmlns:p14="http://schemas.microsoft.com/office/powerpoint/2010/main" val="1437662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47B8178E-F6DC-492F-9329-0254DFE0C02E}"/>
              </a:ext>
            </a:extLst>
          </p:cNvPr>
          <p:cNvGrpSpPr/>
          <p:nvPr/>
        </p:nvGrpSpPr>
        <p:grpSpPr>
          <a:xfrm>
            <a:off x="2975912" y="1610896"/>
            <a:ext cx="6195029" cy="4305277"/>
            <a:chOff x="2731326" y="2270168"/>
            <a:chExt cx="4812631" cy="3344570"/>
          </a:xfrm>
        </p:grpSpPr>
        <p:sp>
          <p:nvSpPr>
            <p:cNvPr id="19" name="矩形: 圓角 18">
              <a:extLst>
                <a:ext uri="{FF2B5EF4-FFF2-40B4-BE49-F238E27FC236}">
                  <a16:creationId xmlns:a16="http://schemas.microsoft.com/office/drawing/2014/main" id="{5FBC994A-D0BA-47A9-8DE9-3BF800B8CAFD}"/>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B49BD44D-2916-43B5-8A8A-CC31B9A290B5}"/>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8C92B2FF-576A-4ED9-8056-91BB27D6AE94}"/>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E8445C86-D067-4D08-8A56-52BFE5AD0DF1}"/>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031B79CC-FD74-475A-AEAB-A60C46AB9FBE}"/>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AD5CACE7-4C46-4B72-BAB7-A273DA03B417}"/>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3A223C7F-5670-4586-85C3-F5AB021131D9}"/>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D34A12B-9CF8-4A3B-BBD9-21BE50D1AD6C}"/>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B58C9F43-46BB-4D21-9734-D1CA6B1DA9C4}"/>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28" name="橢圓 27">
              <a:extLst>
                <a:ext uri="{FF2B5EF4-FFF2-40B4-BE49-F238E27FC236}">
                  <a16:creationId xmlns:a16="http://schemas.microsoft.com/office/drawing/2014/main" id="{CA6272AF-E446-4F24-8CD8-A196651DE62A}"/>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60</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pic>
        <p:nvPicPr>
          <p:cNvPr id="4" name="圖片 3">
            <a:extLst>
              <a:ext uri="{FF2B5EF4-FFF2-40B4-BE49-F238E27FC236}">
                <a16:creationId xmlns:a16="http://schemas.microsoft.com/office/drawing/2014/main" id="{2165313D-F62F-4E91-8CD6-53AAF490C110}"/>
              </a:ext>
            </a:extLst>
          </p:cNvPr>
          <p:cNvPicPr>
            <a:picLocks noChangeAspect="1"/>
          </p:cNvPicPr>
          <p:nvPr/>
        </p:nvPicPr>
        <p:blipFill>
          <a:blip r:embed="rId3"/>
          <a:stretch>
            <a:fillRect/>
          </a:stretch>
        </p:blipFill>
        <p:spPr>
          <a:xfrm>
            <a:off x="5141491" y="1834705"/>
            <a:ext cx="3456631" cy="2630518"/>
          </a:xfrm>
          <a:prstGeom prst="rect">
            <a:avLst/>
          </a:prstGeom>
        </p:spPr>
      </p:pic>
      <p:pic>
        <p:nvPicPr>
          <p:cNvPr id="6" name="圖片 5">
            <a:extLst>
              <a:ext uri="{FF2B5EF4-FFF2-40B4-BE49-F238E27FC236}">
                <a16:creationId xmlns:a16="http://schemas.microsoft.com/office/drawing/2014/main" id="{5E1FAACB-B13D-4267-A073-A08429DBAF63}"/>
              </a:ext>
            </a:extLst>
          </p:cNvPr>
          <p:cNvPicPr>
            <a:picLocks noChangeAspect="1"/>
          </p:cNvPicPr>
          <p:nvPr/>
        </p:nvPicPr>
        <p:blipFill>
          <a:blip r:embed="rId4"/>
          <a:stretch>
            <a:fillRect/>
          </a:stretch>
        </p:blipFill>
        <p:spPr>
          <a:xfrm>
            <a:off x="5045810" y="1840412"/>
            <a:ext cx="3691553" cy="2653304"/>
          </a:xfrm>
          <a:prstGeom prst="rect">
            <a:avLst/>
          </a:prstGeom>
        </p:spPr>
      </p:pic>
      <p:pic>
        <p:nvPicPr>
          <p:cNvPr id="8" name="圖片 7">
            <a:extLst>
              <a:ext uri="{FF2B5EF4-FFF2-40B4-BE49-F238E27FC236}">
                <a16:creationId xmlns:a16="http://schemas.microsoft.com/office/drawing/2014/main" id="{0472F683-D597-46CF-8F0A-838BFD80959D}"/>
              </a:ext>
            </a:extLst>
          </p:cNvPr>
          <p:cNvPicPr>
            <a:picLocks noChangeAspect="1"/>
          </p:cNvPicPr>
          <p:nvPr/>
        </p:nvPicPr>
        <p:blipFill>
          <a:blip r:embed="rId5"/>
          <a:stretch>
            <a:fillRect/>
          </a:stretch>
        </p:blipFill>
        <p:spPr>
          <a:xfrm>
            <a:off x="5141491" y="1834704"/>
            <a:ext cx="3645634" cy="2671955"/>
          </a:xfrm>
          <a:prstGeom prst="rect">
            <a:avLst/>
          </a:prstGeom>
        </p:spPr>
      </p:pic>
      <p:grpSp>
        <p:nvGrpSpPr>
          <p:cNvPr id="15" name="群組 14">
            <a:extLst>
              <a:ext uri="{FF2B5EF4-FFF2-40B4-BE49-F238E27FC236}">
                <a16:creationId xmlns:a16="http://schemas.microsoft.com/office/drawing/2014/main" id="{EE2C4012-AE78-40B1-A036-7ED5B106F5C3}"/>
              </a:ext>
            </a:extLst>
          </p:cNvPr>
          <p:cNvGrpSpPr/>
          <p:nvPr/>
        </p:nvGrpSpPr>
        <p:grpSpPr>
          <a:xfrm>
            <a:off x="-53340" y="-10175"/>
            <a:ext cx="12245340" cy="971809"/>
            <a:chOff x="0" y="-6069"/>
            <a:chExt cx="12192000" cy="971809"/>
          </a:xfrm>
        </p:grpSpPr>
        <p:pic>
          <p:nvPicPr>
            <p:cNvPr id="16" name="圖片 15">
              <a:extLst>
                <a:ext uri="{FF2B5EF4-FFF2-40B4-BE49-F238E27FC236}">
                  <a16:creationId xmlns:a16="http://schemas.microsoft.com/office/drawing/2014/main" id="{AA4AF184-5642-4197-8917-DB63BE3323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7" name="圖片 16">
              <a:extLst>
                <a:ext uri="{FF2B5EF4-FFF2-40B4-BE49-F238E27FC236}">
                  <a16:creationId xmlns:a16="http://schemas.microsoft.com/office/drawing/2014/main" id="{115B30DE-628E-4E7D-8586-ED01B156FD9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4079815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F1DD46FA-BBA1-4AC8-938D-2A41CA7EB4F5}"/>
              </a:ext>
            </a:extLst>
          </p:cNvPr>
          <p:cNvGrpSpPr/>
          <p:nvPr/>
        </p:nvGrpSpPr>
        <p:grpSpPr>
          <a:xfrm>
            <a:off x="2975912" y="1610896"/>
            <a:ext cx="6195029" cy="4305277"/>
            <a:chOff x="2731326" y="2270168"/>
            <a:chExt cx="4812631" cy="3344570"/>
          </a:xfrm>
        </p:grpSpPr>
        <p:sp>
          <p:nvSpPr>
            <p:cNvPr id="22" name="矩形: 圓角 21">
              <a:extLst>
                <a:ext uri="{FF2B5EF4-FFF2-40B4-BE49-F238E27FC236}">
                  <a16:creationId xmlns:a16="http://schemas.microsoft.com/office/drawing/2014/main" id="{3AE7D019-C7BF-47D8-9E7D-443A6D8A89DA}"/>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98E43705-7C6F-4AA5-A556-EF9C19C5036C}"/>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8D6331AD-BCA8-4AC0-B070-AFA48761BBF5}"/>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049CFFC9-B15D-41B4-BC58-CE37337EBAE1}"/>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A0ABEC5A-EC9F-4588-B98E-D127EAC6EE5D}"/>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022EA677-4050-4987-9525-AE9C7841A38E}"/>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9B9C30AB-BED6-4EC9-A26B-DE76686C40C2}"/>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4A2716D5-0374-4B76-AF21-B0B81221897A}"/>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41722D3D-7376-4B90-8874-94E2F0F8C91B}"/>
                </a:ext>
              </a:extLst>
            </p:cNvPr>
            <p:cNvSpPr txBox="1"/>
            <p:nvPr/>
          </p:nvSpPr>
          <p:spPr>
            <a:xfrm>
              <a:off x="3882118" y="5024134"/>
              <a:ext cx="2116012" cy="549924"/>
            </a:xfrm>
            <a:prstGeom prst="rect">
              <a:avLst/>
            </a:prstGeom>
            <a:noFill/>
          </p:spPr>
          <p:txBody>
            <a:bodyPr wrap="none" rtlCol="0">
              <a:spAutoFit/>
            </a:bodyPr>
            <a:lstStyle/>
            <a:p>
              <a:r>
                <a:rPr lang="en-US" altLang="zh-TW" sz="4000" dirty="0">
                  <a:latin typeface="Bauhaus 93" panose="04030905020B02020C02" pitchFamily="82" charset="0"/>
                </a:rPr>
                <a:t>Remind Me</a:t>
              </a:r>
              <a:endParaRPr lang="zh-TW" altLang="en-US" sz="4000" dirty="0">
                <a:latin typeface="Bauhaus 93" panose="04030905020B02020C02" pitchFamily="82" charset="0"/>
              </a:endParaRPr>
            </a:p>
          </p:txBody>
        </p:sp>
        <p:sp>
          <p:nvSpPr>
            <p:cNvPr id="31" name="橢圓 30">
              <a:extLst>
                <a:ext uri="{FF2B5EF4-FFF2-40B4-BE49-F238E27FC236}">
                  <a16:creationId xmlns:a16="http://schemas.microsoft.com/office/drawing/2014/main" id="{EDDE57BE-DF2D-4308-9B2E-D8C3DD00991D}"/>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61</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dirty="0"/>
              <a:t>Remind Device</a:t>
            </a:r>
          </a:p>
        </p:txBody>
      </p:sp>
      <p:pic>
        <p:nvPicPr>
          <p:cNvPr id="5" name="圖片 4">
            <a:extLst>
              <a:ext uri="{FF2B5EF4-FFF2-40B4-BE49-F238E27FC236}">
                <a16:creationId xmlns:a16="http://schemas.microsoft.com/office/drawing/2014/main" id="{AB156575-109D-45AD-9EAD-8FFE892371B3}"/>
              </a:ext>
            </a:extLst>
          </p:cNvPr>
          <p:cNvPicPr>
            <a:picLocks noChangeAspect="1"/>
          </p:cNvPicPr>
          <p:nvPr/>
        </p:nvPicPr>
        <p:blipFill>
          <a:blip r:embed="rId3"/>
          <a:stretch>
            <a:fillRect/>
          </a:stretch>
        </p:blipFill>
        <p:spPr>
          <a:xfrm>
            <a:off x="5141491" y="1834704"/>
            <a:ext cx="3485842" cy="2717775"/>
          </a:xfrm>
          <a:prstGeom prst="rect">
            <a:avLst/>
          </a:prstGeom>
        </p:spPr>
      </p:pic>
      <p:pic>
        <p:nvPicPr>
          <p:cNvPr id="9" name="圖片 8">
            <a:extLst>
              <a:ext uri="{FF2B5EF4-FFF2-40B4-BE49-F238E27FC236}">
                <a16:creationId xmlns:a16="http://schemas.microsoft.com/office/drawing/2014/main" id="{D4C1415F-2DEA-4214-971F-2651EEFD43A2}"/>
              </a:ext>
            </a:extLst>
          </p:cNvPr>
          <p:cNvPicPr>
            <a:picLocks noChangeAspect="1"/>
          </p:cNvPicPr>
          <p:nvPr/>
        </p:nvPicPr>
        <p:blipFill>
          <a:blip r:embed="rId4"/>
          <a:stretch>
            <a:fillRect/>
          </a:stretch>
        </p:blipFill>
        <p:spPr>
          <a:xfrm>
            <a:off x="5141491" y="1834703"/>
            <a:ext cx="3478590" cy="2642208"/>
          </a:xfrm>
          <a:prstGeom prst="rect">
            <a:avLst/>
          </a:prstGeom>
        </p:spPr>
      </p:pic>
      <p:pic>
        <p:nvPicPr>
          <p:cNvPr id="11" name="圖片 10">
            <a:extLst>
              <a:ext uri="{FF2B5EF4-FFF2-40B4-BE49-F238E27FC236}">
                <a16:creationId xmlns:a16="http://schemas.microsoft.com/office/drawing/2014/main" id="{17C36D3A-EED0-420A-B584-445DC29178A4}"/>
              </a:ext>
            </a:extLst>
          </p:cNvPr>
          <p:cNvPicPr>
            <a:picLocks noChangeAspect="1"/>
          </p:cNvPicPr>
          <p:nvPr/>
        </p:nvPicPr>
        <p:blipFill>
          <a:blip r:embed="rId5"/>
          <a:stretch>
            <a:fillRect/>
          </a:stretch>
        </p:blipFill>
        <p:spPr>
          <a:xfrm>
            <a:off x="5163788" y="1847414"/>
            <a:ext cx="3538455" cy="2667736"/>
          </a:xfrm>
          <a:prstGeom prst="rect">
            <a:avLst/>
          </a:prstGeom>
        </p:spPr>
      </p:pic>
      <p:pic>
        <p:nvPicPr>
          <p:cNvPr id="13" name="圖片 12">
            <a:extLst>
              <a:ext uri="{FF2B5EF4-FFF2-40B4-BE49-F238E27FC236}">
                <a16:creationId xmlns:a16="http://schemas.microsoft.com/office/drawing/2014/main" id="{91F51A5C-A8A3-4CC7-A353-B821995A4828}"/>
              </a:ext>
            </a:extLst>
          </p:cNvPr>
          <p:cNvPicPr>
            <a:picLocks noChangeAspect="1"/>
          </p:cNvPicPr>
          <p:nvPr/>
        </p:nvPicPr>
        <p:blipFill>
          <a:blip r:embed="rId6"/>
          <a:stretch>
            <a:fillRect/>
          </a:stretch>
        </p:blipFill>
        <p:spPr>
          <a:xfrm>
            <a:off x="5125532" y="1843172"/>
            <a:ext cx="3550961" cy="2717775"/>
          </a:xfrm>
          <a:prstGeom prst="rect">
            <a:avLst/>
          </a:prstGeom>
        </p:spPr>
      </p:pic>
      <p:grpSp>
        <p:nvGrpSpPr>
          <p:cNvPr id="18" name="群組 17">
            <a:extLst>
              <a:ext uri="{FF2B5EF4-FFF2-40B4-BE49-F238E27FC236}">
                <a16:creationId xmlns:a16="http://schemas.microsoft.com/office/drawing/2014/main" id="{A4C2D0C4-284E-410A-A64F-B3CEA2AEC014}"/>
              </a:ext>
            </a:extLst>
          </p:cNvPr>
          <p:cNvGrpSpPr/>
          <p:nvPr/>
        </p:nvGrpSpPr>
        <p:grpSpPr>
          <a:xfrm>
            <a:off x="-53340" y="-10175"/>
            <a:ext cx="12245340" cy="971809"/>
            <a:chOff x="0" y="-6069"/>
            <a:chExt cx="12192000" cy="971809"/>
          </a:xfrm>
        </p:grpSpPr>
        <p:pic>
          <p:nvPicPr>
            <p:cNvPr id="19" name="圖片 18">
              <a:extLst>
                <a:ext uri="{FF2B5EF4-FFF2-40B4-BE49-F238E27FC236}">
                  <a16:creationId xmlns:a16="http://schemas.microsoft.com/office/drawing/2014/main" id="{0E150B35-5F25-4F94-BE87-78DE96F51D3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0" name="圖片 19">
              <a:extLst>
                <a:ext uri="{FF2B5EF4-FFF2-40B4-BE49-F238E27FC236}">
                  <a16:creationId xmlns:a16="http://schemas.microsoft.com/office/drawing/2014/main" id="{43A98032-6895-4B3B-8780-B6208B3B8C9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640492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2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22" presetClass="entr" presetSubtype="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62</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54914" y="9616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en-US" altLang="zh-TW" dirty="0"/>
              <a:t> </a:t>
            </a:r>
            <a:r>
              <a:rPr lang="en-US" altLang="zh-TW" sz="2800" b="1" dirty="0">
                <a:solidFill>
                  <a:schemeClr val="tx1"/>
                </a:solidFill>
                <a:latin typeface="微軟正黑體" panose="020B0604030504040204" pitchFamily="34" charset="-120"/>
                <a:ea typeface="微軟正黑體" panose="020B0604030504040204" pitchFamily="34" charset="-120"/>
                <a:cs typeface="+mj-cs"/>
              </a:rPr>
              <a:t>3D</a:t>
            </a:r>
            <a:r>
              <a:rPr lang="zh-TW" altLang="en-US" sz="2800" b="1" dirty="0">
                <a:solidFill>
                  <a:schemeClr val="tx1"/>
                </a:solidFill>
                <a:latin typeface="微軟正黑體" panose="020B0604030504040204" pitchFamily="34" charset="-120"/>
                <a:ea typeface="微軟正黑體" panose="020B0604030504040204" pitchFamily="34" charset="-120"/>
                <a:cs typeface="+mj-cs"/>
              </a:rPr>
              <a:t>圖與實體圖</a:t>
            </a:r>
          </a:p>
        </p:txBody>
      </p:sp>
      <p:grpSp>
        <p:nvGrpSpPr>
          <p:cNvPr id="10" name="群組 9">
            <a:extLst>
              <a:ext uri="{FF2B5EF4-FFF2-40B4-BE49-F238E27FC236}">
                <a16:creationId xmlns:a16="http://schemas.microsoft.com/office/drawing/2014/main" id="{253459EB-BEC5-4898-A694-A8C7DCCDF5B2}"/>
              </a:ext>
            </a:extLst>
          </p:cNvPr>
          <p:cNvGrpSpPr/>
          <p:nvPr/>
        </p:nvGrpSpPr>
        <p:grpSpPr>
          <a:xfrm>
            <a:off x="667532" y="2396082"/>
            <a:ext cx="4818868" cy="3605960"/>
            <a:chOff x="667532" y="2396082"/>
            <a:chExt cx="4818868" cy="3605960"/>
          </a:xfrm>
        </p:grpSpPr>
        <p:pic>
          <p:nvPicPr>
            <p:cNvPr id="5" name="圖片 4">
              <a:extLst>
                <a:ext uri="{FF2B5EF4-FFF2-40B4-BE49-F238E27FC236}">
                  <a16:creationId xmlns:a16="http://schemas.microsoft.com/office/drawing/2014/main" id="{4601E73D-4E3D-4689-8CC9-7EFED23D72A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5" b="89892" l="9238" r="93764">
                          <a14:foregroundMark x1="15473" y1="67509" x2="56351" y2="74729"/>
                          <a14:foregroundMark x1="56351" y1="74729" x2="71824" y2="65704"/>
                          <a14:foregroundMark x1="71824" y1="65704" x2="72055" y2="64260"/>
                          <a14:foregroundMark x1="81755" y1="71119" x2="89145" y2="40794"/>
                          <a14:foregroundMark x1="91455" y1="40794" x2="90993" y2="21300"/>
                          <a14:foregroundMark x1="93303" y1="33935" x2="93995" y2="22022"/>
                          <a14:foregroundMark x1="73672" y1="35379" x2="69977" y2="27076"/>
                          <a14:foregroundMark x1="24018" y1="9386" x2="30023" y2="9747"/>
                          <a14:foregroundMark x1="10855" y1="58845" x2="9238" y2="74007"/>
                          <a14:foregroundMark x1="30023" y1="9747" x2="36952" y2="10830"/>
                          <a14:foregroundMark x1="36490" y1="10469" x2="41570" y2="10830"/>
                          <a14:foregroundMark x1="41570" y1="9747" x2="45035" y2="9747"/>
                        </a14:backgroundRemoval>
                      </a14:imgEffect>
                    </a14:imgLayer>
                  </a14:imgProps>
                </a:ext>
              </a:extLst>
            </a:blip>
            <a:stretch>
              <a:fillRect/>
            </a:stretch>
          </p:blipFill>
          <p:spPr>
            <a:xfrm>
              <a:off x="667532" y="2919302"/>
              <a:ext cx="4818868" cy="3082740"/>
            </a:xfrm>
            <a:prstGeom prst="rect">
              <a:avLst/>
            </a:prstGeom>
          </p:spPr>
        </p:pic>
        <p:sp>
          <p:nvSpPr>
            <p:cNvPr id="14" name="文字方塊 13">
              <a:extLst>
                <a:ext uri="{FF2B5EF4-FFF2-40B4-BE49-F238E27FC236}">
                  <a16:creationId xmlns:a16="http://schemas.microsoft.com/office/drawing/2014/main" id="{8B50D709-6624-4395-8CDE-A9B843EBD238}"/>
                </a:ext>
              </a:extLst>
            </p:cNvPr>
            <p:cNvSpPr txBox="1"/>
            <p:nvPr/>
          </p:nvSpPr>
          <p:spPr>
            <a:xfrm>
              <a:off x="1763230" y="2396082"/>
              <a:ext cx="2627473"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提醒寶 </a:t>
              </a:r>
              <a:r>
                <a:rPr lang="en-US" altLang="zh-TW" sz="2800" b="1" dirty="0">
                  <a:latin typeface="微軟正黑體" panose="020B0604030504040204" pitchFamily="34" charset="-120"/>
                  <a:ea typeface="微軟正黑體" panose="020B0604030504040204" pitchFamily="34" charset="-120"/>
                </a:rPr>
                <a:t>3D </a:t>
              </a:r>
              <a:r>
                <a:rPr lang="zh-TW" altLang="en-US" sz="2800" b="1" dirty="0">
                  <a:latin typeface="微軟正黑體" panose="020B0604030504040204" pitchFamily="34" charset="-120"/>
                  <a:ea typeface="微軟正黑體" panose="020B0604030504040204" pitchFamily="34" charset="-120"/>
                </a:rPr>
                <a:t>圖</a:t>
              </a:r>
              <a:endParaRPr lang="en-US" altLang="zh-TW" sz="2800" b="1" dirty="0">
                <a:latin typeface="微軟正黑體" panose="020B0604030504040204" pitchFamily="34" charset="-120"/>
                <a:ea typeface="微軟正黑體" panose="020B0604030504040204" pitchFamily="34" charset="-120"/>
              </a:endParaRPr>
            </a:p>
          </p:txBody>
        </p:sp>
      </p:grpSp>
      <p:grpSp>
        <p:nvGrpSpPr>
          <p:cNvPr id="11" name="群組 10">
            <a:extLst>
              <a:ext uri="{FF2B5EF4-FFF2-40B4-BE49-F238E27FC236}">
                <a16:creationId xmlns:a16="http://schemas.microsoft.com/office/drawing/2014/main" id="{8E39F962-6D2F-4D8F-AFD6-67B26882EE4E}"/>
              </a:ext>
            </a:extLst>
          </p:cNvPr>
          <p:cNvGrpSpPr/>
          <p:nvPr/>
        </p:nvGrpSpPr>
        <p:grpSpPr>
          <a:xfrm>
            <a:off x="6841274" y="2396082"/>
            <a:ext cx="3890226" cy="3605960"/>
            <a:chOff x="6841274" y="2396082"/>
            <a:chExt cx="3890226" cy="3605960"/>
          </a:xfrm>
        </p:grpSpPr>
        <p:pic>
          <p:nvPicPr>
            <p:cNvPr id="9" name="圖片 8">
              <a:extLst>
                <a:ext uri="{FF2B5EF4-FFF2-40B4-BE49-F238E27FC236}">
                  <a16:creationId xmlns:a16="http://schemas.microsoft.com/office/drawing/2014/main" id="{8BA3BC61-7994-4F1E-A7B1-6B04BA6EE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955" b="93750" l="1496" r="97257">
                          <a14:foregroundMark x1="32170" y1="94602" x2="55362" y2="80682"/>
                          <a14:foregroundMark x1="40648" y1="89489" x2="63342" y2="76989"/>
                          <a14:foregroundMark x1="10346" y1="22148" x2="11721" y2="20739"/>
                          <a14:foregroundMark x1="9284" y1="21156" x2="10474" y2="20170"/>
                          <a14:foregroundMark x1="64589" y1="9943" x2="67332" y2="7955"/>
                          <a14:foregroundMark x1="89277" y1="59943" x2="93017" y2="64489"/>
                          <a14:foregroundMark x1="94264" y1="67330" x2="97506" y2="66761"/>
                          <a14:foregroundMark x1="73067" y1="15057" x2="97007" y2="66193"/>
                          <a14:foregroundMark x1="9501" y1="23275" x2="11471" y2="21591"/>
                          <a14:foregroundMark x1="1496" y1="27273" x2="1543" y2="27249"/>
                          <a14:foregroundMark x1="9242" y1="21779" x2="11222" y2="19318"/>
                          <a14:foregroundMark x1="9016" y1="20477" x2="10224" y2="19318"/>
                          <a14:foregroundMark x1="8942" y1="20049" x2="10723" y2="19034"/>
                          <a14:foregroundMark x1="12718" y1="38636" x2="17207" y2="47727"/>
                          <a14:foregroundMark x1="15212" y1="43182" x2="17207" y2="51136"/>
                          <a14:foregroundMark x1="14214" y1="42045" x2="16393" y2="50112"/>
                          <a14:foregroundMark x1="16708" y1="49148" x2="18865" y2="57338"/>
                          <a14:foregroundMark x1="21497" y1="71591" x2="21696" y2="72727"/>
                          <a14:foregroundMark x1="21071" y1="69168" x2="21247" y2="70170"/>
                          <a14:foregroundMark x1="9227" y1="25284" x2="11513" y2="35847"/>
                          <a14:foregroundMark x1="10474" y1="28977" x2="10519" y2="32939"/>
                          <a14:backgroundMark x1="6393" y1="43294" x2="3491" y2="27273"/>
                          <a14:backgroundMark x1="748" y1="30398" x2="748" y2="26420"/>
                          <a14:backgroundMark x1="1746" y1="34375" x2="1496" y2="21307"/>
                          <a14:backgroundMark x1="2743" y1="30398" x2="2743" y2="21307"/>
                          <a14:backgroundMark x1="2743" y1="28125" x2="1746" y2="24148"/>
                          <a14:backgroundMark x1="22195" y1="96875" x2="23691" y2="97727"/>
                          <a14:backgroundMark x1="4738" y1="20739" x2="5694" y2="26257"/>
                          <a14:backgroundMark x1="14395" y1="67811" x2="17456" y2="82102"/>
                          <a14:backgroundMark x1="18770" y1="73385" x2="20449" y2="80682"/>
                          <a14:backgroundMark x1="5486" y1="31534" x2="18703" y2="70170"/>
                          <a14:backgroundMark x1="18703" y1="70170" x2="18703" y2="71591"/>
                        </a14:backgroundRemoval>
                      </a14:imgEffect>
                    </a14:imgLayer>
                  </a14:imgProps>
                </a:ext>
              </a:extLst>
            </a:blip>
            <a:stretch>
              <a:fillRect/>
            </a:stretch>
          </p:blipFill>
          <p:spPr>
            <a:xfrm>
              <a:off x="6841274" y="3022600"/>
              <a:ext cx="3890226" cy="2979442"/>
            </a:xfrm>
            <a:prstGeom prst="rect">
              <a:avLst/>
            </a:prstGeom>
          </p:spPr>
        </p:pic>
        <p:sp>
          <p:nvSpPr>
            <p:cNvPr id="16" name="文字方塊 15">
              <a:extLst>
                <a:ext uri="{FF2B5EF4-FFF2-40B4-BE49-F238E27FC236}">
                  <a16:creationId xmlns:a16="http://schemas.microsoft.com/office/drawing/2014/main" id="{650A1A60-E874-4E58-BB0B-2081B84932E5}"/>
                </a:ext>
              </a:extLst>
            </p:cNvPr>
            <p:cNvSpPr txBox="1"/>
            <p:nvPr/>
          </p:nvSpPr>
          <p:spPr>
            <a:xfrm>
              <a:off x="7437300" y="2396082"/>
              <a:ext cx="2627473"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提醒寶外觀圖</a:t>
              </a:r>
              <a:endParaRPr lang="en-US" altLang="zh-TW" sz="2800" b="1" dirty="0">
                <a:latin typeface="微軟正黑體" panose="020B0604030504040204" pitchFamily="34" charset="-120"/>
                <a:ea typeface="微軟正黑體" panose="020B0604030504040204" pitchFamily="34" charset="-120"/>
              </a:endParaRPr>
            </a:p>
          </p:txBody>
        </p:sp>
      </p:grpSp>
      <p:grpSp>
        <p:nvGrpSpPr>
          <p:cNvPr id="19" name="群組 18">
            <a:extLst>
              <a:ext uri="{FF2B5EF4-FFF2-40B4-BE49-F238E27FC236}">
                <a16:creationId xmlns:a16="http://schemas.microsoft.com/office/drawing/2014/main" id="{C1B14B7E-5ACA-4D09-8ABE-280DC60F89F2}"/>
              </a:ext>
            </a:extLst>
          </p:cNvPr>
          <p:cNvGrpSpPr/>
          <p:nvPr/>
        </p:nvGrpSpPr>
        <p:grpSpPr>
          <a:xfrm>
            <a:off x="-53340" y="-10175"/>
            <a:ext cx="12245340" cy="971809"/>
            <a:chOff x="0" y="-6069"/>
            <a:chExt cx="12192000" cy="971809"/>
          </a:xfrm>
        </p:grpSpPr>
        <p:pic>
          <p:nvPicPr>
            <p:cNvPr id="20" name="圖片 19">
              <a:extLst>
                <a:ext uri="{FF2B5EF4-FFF2-40B4-BE49-F238E27FC236}">
                  <a16:creationId xmlns:a16="http://schemas.microsoft.com/office/drawing/2014/main" id="{89677470-20FF-4555-A0B2-120366DBDF8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1" name="圖片 20">
              <a:extLst>
                <a:ext uri="{FF2B5EF4-FFF2-40B4-BE49-F238E27FC236}">
                  <a16:creationId xmlns:a16="http://schemas.microsoft.com/office/drawing/2014/main" id="{6831E1A4-0350-47DC-8EE5-276490D7A6F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8114800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10C7548-76FC-4754-915F-738005EAD2E3}"/>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7" name="標題 2">
            <a:extLst>
              <a:ext uri="{FF2B5EF4-FFF2-40B4-BE49-F238E27FC236}">
                <a16:creationId xmlns:a16="http://schemas.microsoft.com/office/drawing/2014/main" id="{C4409253-31C7-4C6B-B3C1-E163E1575369}"/>
              </a:ext>
            </a:extLst>
          </p:cNvPr>
          <p:cNvSpPr>
            <a:spLocks noGrp="1"/>
          </p:cNvSpPr>
          <p:nvPr>
            <p:ph type="title"/>
          </p:nvPr>
        </p:nvSpPr>
        <p:spPr>
          <a:xfrm>
            <a:off x="4245727" y="2815765"/>
            <a:ext cx="3700546" cy="1386890"/>
          </a:xfrm>
        </p:spPr>
        <p:txBody>
          <a:bodyPr>
            <a:normAutofit/>
          </a:bodyPr>
          <a:lstStyle/>
          <a:p>
            <a:r>
              <a:rPr lang="zh-TW" altLang="en-US" dirty="0"/>
              <a:t>結論</a:t>
            </a:r>
          </a:p>
        </p:txBody>
      </p:sp>
    </p:spTree>
    <p:extLst>
      <p:ext uri="{BB962C8B-B14F-4D97-AF65-F5344CB8AC3E}">
        <p14:creationId xmlns:p14="http://schemas.microsoft.com/office/powerpoint/2010/main" val="370447013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64</a:t>
            </a:fld>
            <a:endParaRPr lang="en-US" dirty="0"/>
          </a:p>
        </p:txBody>
      </p:sp>
      <p:cxnSp>
        <p:nvCxnSpPr>
          <p:cNvPr id="37" name="直線接點 36">
            <a:extLst>
              <a:ext uri="{FF2B5EF4-FFF2-40B4-BE49-F238E27FC236}">
                <a16:creationId xmlns:a16="http://schemas.microsoft.com/office/drawing/2014/main" id="{E8EB3517-F91E-41D1-880F-D508AAE088A1}"/>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線接點 37">
            <a:extLst>
              <a:ext uri="{FF2B5EF4-FFF2-40B4-BE49-F238E27FC236}">
                <a16:creationId xmlns:a16="http://schemas.microsoft.com/office/drawing/2014/main" id="{215CFE91-1D74-4F14-9332-5D4C1FD68B33}"/>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9" name="矩形 38">
            <a:extLst>
              <a:ext uri="{FF2B5EF4-FFF2-40B4-BE49-F238E27FC236}">
                <a16:creationId xmlns:a16="http://schemas.microsoft.com/office/drawing/2014/main" id="{94BB0752-BF09-496D-80EB-7630803A48A2}"/>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標題 3">
            <a:extLst>
              <a:ext uri="{FF2B5EF4-FFF2-40B4-BE49-F238E27FC236}">
                <a16:creationId xmlns:a16="http://schemas.microsoft.com/office/drawing/2014/main" id="{E1048288-ADB0-463A-A128-8EE21F901788}"/>
              </a:ext>
            </a:extLst>
          </p:cNvPr>
          <p:cNvSpPr txBox="1">
            <a:spLocks/>
          </p:cNvSpPr>
          <p:nvPr/>
        </p:nvSpPr>
        <p:spPr>
          <a:xfrm>
            <a:off x="105714" y="10251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結論</a:t>
            </a:r>
            <a:endParaRPr lang="en-US" altLang="zh-TW" sz="3600" dirty="0"/>
          </a:p>
        </p:txBody>
      </p:sp>
      <p:grpSp>
        <p:nvGrpSpPr>
          <p:cNvPr id="9" name="群組 8">
            <a:extLst>
              <a:ext uri="{FF2B5EF4-FFF2-40B4-BE49-F238E27FC236}">
                <a16:creationId xmlns:a16="http://schemas.microsoft.com/office/drawing/2014/main" id="{028A0897-9CAA-4675-98AF-271FFA669A48}"/>
              </a:ext>
            </a:extLst>
          </p:cNvPr>
          <p:cNvGrpSpPr/>
          <p:nvPr/>
        </p:nvGrpSpPr>
        <p:grpSpPr>
          <a:xfrm>
            <a:off x="3972052" y="2698004"/>
            <a:ext cx="6514134" cy="3207393"/>
            <a:chOff x="5059055" y="2012922"/>
            <a:chExt cx="6514134" cy="3207393"/>
          </a:xfrm>
        </p:grpSpPr>
        <p:grpSp>
          <p:nvGrpSpPr>
            <p:cNvPr id="5" name="群組 4">
              <a:extLst>
                <a:ext uri="{FF2B5EF4-FFF2-40B4-BE49-F238E27FC236}">
                  <a16:creationId xmlns:a16="http://schemas.microsoft.com/office/drawing/2014/main" id="{5AC5D3F8-2104-4B73-8461-74A49D6A0825}"/>
                </a:ext>
              </a:extLst>
            </p:cNvPr>
            <p:cNvGrpSpPr/>
            <p:nvPr/>
          </p:nvGrpSpPr>
          <p:grpSpPr>
            <a:xfrm>
              <a:off x="5059055" y="2781239"/>
              <a:ext cx="3208645" cy="2439076"/>
              <a:chOff x="3877955" y="2252025"/>
              <a:chExt cx="4812631" cy="3658359"/>
            </a:xfrm>
          </p:grpSpPr>
          <p:grpSp>
            <p:nvGrpSpPr>
              <p:cNvPr id="11" name="群組 10">
                <a:extLst>
                  <a:ext uri="{FF2B5EF4-FFF2-40B4-BE49-F238E27FC236}">
                    <a16:creationId xmlns:a16="http://schemas.microsoft.com/office/drawing/2014/main" id="{4BEFDD01-A5C4-42B7-A6DC-66F45A733ABD}"/>
                  </a:ext>
                </a:extLst>
              </p:cNvPr>
              <p:cNvGrpSpPr/>
              <p:nvPr/>
            </p:nvGrpSpPr>
            <p:grpSpPr>
              <a:xfrm>
                <a:off x="3877955" y="2252025"/>
                <a:ext cx="4812631" cy="3658359"/>
                <a:chOff x="2731326" y="2270168"/>
                <a:chExt cx="4812631" cy="3658359"/>
              </a:xfrm>
            </p:grpSpPr>
            <p:sp>
              <p:nvSpPr>
                <p:cNvPr id="12" name="矩形: 圓角 11">
                  <a:extLst>
                    <a:ext uri="{FF2B5EF4-FFF2-40B4-BE49-F238E27FC236}">
                      <a16:creationId xmlns:a16="http://schemas.microsoft.com/office/drawing/2014/main" id="{0FDA1DAE-776D-40AA-958C-0624C3F9D4FC}"/>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5377B59F-F816-4563-8A05-D118DB8D4761}"/>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48ED3760-97BA-4EAE-AF4B-676D9C453B4C}"/>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82C0AF3B-9AB4-41DF-9A98-AAE08E5DD48C}"/>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F3FF87F-8833-4E00-B768-828375D186E8}"/>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1E9BFC1B-9547-4D83-8F39-519572759FD8}"/>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D67884B5-CDA7-4F8D-BE8B-D27E7EED2F3F}"/>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C849AF0-317F-41E2-A2A1-BF10DE17A734}"/>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3B4C17A9-812C-4858-AC4A-C14444F0B4E8}"/>
                    </a:ext>
                  </a:extLst>
                </p:cNvPr>
                <p:cNvSpPr txBox="1"/>
                <p:nvPr/>
              </p:nvSpPr>
              <p:spPr>
                <a:xfrm>
                  <a:off x="3882117" y="5024135"/>
                  <a:ext cx="3290738" cy="904392"/>
                </a:xfrm>
                <a:prstGeom prst="rect">
                  <a:avLst/>
                </a:prstGeom>
                <a:noFill/>
              </p:spPr>
              <p:txBody>
                <a:bodyPr wrap="none" rtlCol="0">
                  <a:spAutoFit/>
                </a:bodyPr>
                <a:lstStyle/>
                <a:p>
                  <a:r>
                    <a:rPr lang="en-US" altLang="zh-TW" sz="2000" dirty="0">
                      <a:latin typeface="Bauhaus 93" panose="04030905020B02020C02" pitchFamily="82" charset="0"/>
                    </a:rPr>
                    <a:t>Remind Me</a:t>
                  </a:r>
                  <a:endParaRPr lang="zh-TW" altLang="en-US" sz="2000" dirty="0">
                    <a:latin typeface="Bauhaus 93" panose="04030905020B02020C02" pitchFamily="82" charset="0"/>
                  </a:endParaRPr>
                </a:p>
              </p:txBody>
            </p:sp>
            <p:sp>
              <p:nvSpPr>
                <p:cNvPr id="21" name="橢圓 20">
                  <a:extLst>
                    <a:ext uri="{FF2B5EF4-FFF2-40B4-BE49-F238E27FC236}">
                      <a16:creationId xmlns:a16="http://schemas.microsoft.com/office/drawing/2014/main" id="{5B5EC4BA-E162-4067-8254-EA87447675A4}"/>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3" name="Picture 4" descr="電球のフラットアイコン素材">
                <a:extLst>
                  <a:ext uri="{FF2B5EF4-FFF2-40B4-BE49-F238E27FC236}">
                    <a16:creationId xmlns:a16="http://schemas.microsoft.com/office/drawing/2014/main" id="{B847B194-B920-474A-A73F-2411FEA26B9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4748" t="11978" r="24527" b="11719"/>
              <a:stretch/>
            </p:blipFill>
            <p:spPr bwMode="auto">
              <a:xfrm>
                <a:off x="6326450" y="2541024"/>
                <a:ext cx="1188820" cy="1788261"/>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圖片 25">
              <a:extLst>
                <a:ext uri="{FF2B5EF4-FFF2-40B4-BE49-F238E27FC236}">
                  <a16:creationId xmlns:a16="http://schemas.microsoft.com/office/drawing/2014/main" id="{3D8523EC-819B-44E2-AFA5-7B8E3B95FF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8158" l="0" r="98953">
                          <a14:foregroundMark x1="13089" y1="10263" x2="17277" y2="66842"/>
                          <a14:foregroundMark x1="17277" y1="66842" x2="31414" y2="84737"/>
                          <a14:foregroundMark x1="31414" y1="84737" x2="68586" y2="84474"/>
                          <a14:foregroundMark x1="84817" y1="92632" x2="44503" y2="93421"/>
                          <a14:foregroundMark x1="81675" y1="96316" x2="41885" y2="98158"/>
                          <a14:foregroundMark x1="16754" y1="96316" x2="1047" y2="77368"/>
                          <a14:foregroundMark x1="1047" y1="77368" x2="8901" y2="23947"/>
                          <a14:foregroundMark x1="6806" y1="14211" x2="1047" y2="21579"/>
                          <a14:foregroundMark x1="7330" y1="20789" x2="524" y2="82105"/>
                          <a14:foregroundMark x1="524" y1="82105" x2="14136" y2="97368"/>
                          <a14:foregroundMark x1="14136" y1="97368" x2="87958" y2="96053"/>
                          <a14:foregroundMark x1="87958" y1="96053" x2="98953" y2="82632"/>
                          <a14:foregroundMark x1="98953" y1="82632" x2="95812" y2="33158"/>
                          <a14:foregroundMark x1="95812" y1="13947" x2="93194" y2="32368"/>
                          <a14:foregroundMark x1="89529" y1="7632" x2="39267" y2="10263"/>
                          <a14:foregroundMark x1="73822" y1="2632" x2="24607" y2="1842"/>
                          <a14:foregroundMark x1="96859" y1="8421" x2="95812" y2="50789"/>
                          <a14:foregroundMark x1="96859" y1="40526" x2="98429" y2="39211"/>
                          <a14:foregroundMark x1="95812" y1="26842" x2="96859" y2="26579"/>
                          <a14:foregroundMark x1="95812" y1="25263" x2="97382" y2="38158"/>
                          <a14:foregroundMark x1="97906" y1="17368" x2="98953" y2="31053"/>
                          <a14:foregroundMark x1="92147" y1="53947" x2="89005" y2="86316"/>
                          <a14:foregroundMark x1="91099" y1="56842" x2="92147" y2="87105"/>
                          <a14:foregroundMark x1="92147" y1="78158" x2="99476" y2="58421"/>
                          <a14:foregroundMark x1="92147" y1="62105" x2="97906" y2="55526"/>
                          <a14:foregroundMark x1="93194" y1="33421" x2="90052" y2="61316"/>
                          <a14:foregroundMark x1="90052" y1="48421" x2="93194" y2="59211"/>
                          <a14:foregroundMark x1="16754" y1="1053" x2="71204" y2="0"/>
                          <a14:foregroundMark x1="7853" y1="21053" x2="1047" y2="50526"/>
                          <a14:foregroundMark x1="1047" y1="50526" x2="4188" y2="16579"/>
                          <a14:foregroundMark x1="4188" y1="16579" x2="3665" y2="17105"/>
                          <a14:foregroundMark x1="6283" y1="15000" x2="0" y2="15526"/>
                          <a14:backgroundMark x1="4188" y1="1316" x2="4188" y2="1316"/>
                          <a14:backgroundMark x1="3665" y1="98421" x2="3665" y2="98421"/>
                          <a14:backgroundMark x1="96335" y1="98421" x2="96335" y2="98421"/>
                          <a14:backgroundMark x1="96859" y1="1316" x2="96859" y2="1316"/>
                        </a14:backgroundRemoval>
                      </a14:imgEffect>
                    </a14:imgLayer>
                  </a14:imgProps>
                </a:ext>
              </a:extLst>
            </a:blip>
            <a:stretch>
              <a:fillRect/>
            </a:stretch>
          </p:blipFill>
          <p:spPr>
            <a:xfrm rot="297490">
              <a:off x="9989801" y="2012922"/>
              <a:ext cx="1583388" cy="3150197"/>
            </a:xfrm>
            <a:prstGeom prst="rect">
              <a:avLst/>
            </a:prstGeom>
          </p:spPr>
        </p:pic>
        <p:pic>
          <p:nvPicPr>
            <p:cNvPr id="7" name="圖形 6" descr="新增">
              <a:extLst>
                <a:ext uri="{FF2B5EF4-FFF2-40B4-BE49-F238E27FC236}">
                  <a16:creationId xmlns:a16="http://schemas.microsoft.com/office/drawing/2014/main" id="{BC38DADE-C528-4006-BFBB-39396F003D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1891" y="3519182"/>
              <a:ext cx="914400" cy="914400"/>
            </a:xfrm>
            <a:prstGeom prst="rect">
              <a:avLst/>
            </a:prstGeom>
          </p:spPr>
        </p:pic>
      </p:grpSp>
      <p:sp>
        <p:nvSpPr>
          <p:cNvPr id="30" name="文字方塊 29">
            <a:extLst>
              <a:ext uri="{FF2B5EF4-FFF2-40B4-BE49-F238E27FC236}">
                <a16:creationId xmlns:a16="http://schemas.microsoft.com/office/drawing/2014/main" id="{4E3983A0-15E8-4E75-A0F9-65BED00F1CA8}"/>
              </a:ext>
            </a:extLst>
          </p:cNvPr>
          <p:cNvSpPr txBox="1"/>
          <p:nvPr/>
        </p:nvSpPr>
        <p:spPr>
          <a:xfrm>
            <a:off x="853044" y="1967632"/>
            <a:ext cx="7924544" cy="2000548"/>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簡單操作的提醒寶，融合了方便操作的手機</a:t>
            </a:r>
            <a:r>
              <a:rPr lang="en-US" altLang="zh-TW" sz="2800" b="1" dirty="0">
                <a:latin typeface="微軟正黑體" panose="020B0604030504040204" pitchFamily="34" charset="-120"/>
                <a:ea typeface="微軟正黑體" panose="020B0604030504040204" pitchFamily="34" charset="-120"/>
              </a:rPr>
              <a:t>APP</a:t>
            </a:r>
            <a:r>
              <a:rPr lang="zh-TW" altLang="en-US" sz="2800" b="1" dirty="0">
                <a:latin typeface="微軟正黑體" panose="020B0604030504040204" pitchFamily="34" charset="-120"/>
                <a:ea typeface="微軟正黑體" panose="020B0604030504040204" pitchFamily="34" charset="-120"/>
              </a:rPr>
              <a:t>，不僅解決了使用便條紙與手機行事曆之不方便，也使用聲光效果，強化了提醒功能。</a:t>
            </a:r>
            <a:endParaRPr lang="en-US" altLang="zh-TW" sz="2800" b="1"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000" b="1" dirty="0">
              <a:latin typeface="微軟正黑體" panose="020B0604030504040204" pitchFamily="34" charset="-120"/>
              <a:ea typeface="微軟正黑體" panose="020B0604030504040204" pitchFamily="34" charset="-120"/>
            </a:endParaRPr>
          </a:p>
          <a:p>
            <a:pPr algn="ctr"/>
            <a:endParaRPr lang="en-US" altLang="zh-TW" sz="2000" b="1" dirty="0">
              <a:latin typeface="微軟正黑體" panose="020B0604030504040204" pitchFamily="34" charset="-120"/>
              <a:ea typeface="微軟正黑體" panose="020B0604030504040204" pitchFamily="34" charset="-120"/>
            </a:endParaRPr>
          </a:p>
        </p:txBody>
      </p:sp>
      <p:grpSp>
        <p:nvGrpSpPr>
          <p:cNvPr id="31" name="群組 30">
            <a:extLst>
              <a:ext uri="{FF2B5EF4-FFF2-40B4-BE49-F238E27FC236}">
                <a16:creationId xmlns:a16="http://schemas.microsoft.com/office/drawing/2014/main" id="{D14C5422-BF77-42D9-A685-569651D53957}"/>
              </a:ext>
            </a:extLst>
          </p:cNvPr>
          <p:cNvGrpSpPr/>
          <p:nvPr/>
        </p:nvGrpSpPr>
        <p:grpSpPr>
          <a:xfrm>
            <a:off x="-53340" y="-10175"/>
            <a:ext cx="12245340" cy="971809"/>
            <a:chOff x="0" y="-6069"/>
            <a:chExt cx="12192000" cy="971809"/>
          </a:xfrm>
        </p:grpSpPr>
        <p:pic>
          <p:nvPicPr>
            <p:cNvPr id="32" name="圖片 31">
              <a:extLst>
                <a:ext uri="{FF2B5EF4-FFF2-40B4-BE49-F238E27FC236}">
                  <a16:creationId xmlns:a16="http://schemas.microsoft.com/office/drawing/2014/main" id="{3D6F12C5-52DC-4F92-9FA9-6E5F07AB34CC}"/>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3" name="圖片 32">
              <a:extLst>
                <a:ext uri="{FF2B5EF4-FFF2-40B4-BE49-F238E27FC236}">
                  <a16:creationId xmlns:a16="http://schemas.microsoft.com/office/drawing/2014/main" id="{B11450CB-2E12-4D31-A806-76545D3B62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036477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65</a:t>
            </a:fld>
            <a:endParaRPr lang="en-US" dirty="0"/>
          </a:p>
        </p:txBody>
      </p:sp>
      <p:cxnSp>
        <p:nvCxnSpPr>
          <p:cNvPr id="7" name="直線接點 6">
            <a:extLst>
              <a:ext uri="{FF2B5EF4-FFF2-40B4-BE49-F238E27FC236}">
                <a16:creationId xmlns:a16="http://schemas.microsoft.com/office/drawing/2014/main" id="{01AB156E-32E8-4792-A333-0E97B59AA18A}"/>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8" name="直線接點 7">
            <a:extLst>
              <a:ext uri="{FF2B5EF4-FFF2-40B4-BE49-F238E27FC236}">
                <a16:creationId xmlns:a16="http://schemas.microsoft.com/office/drawing/2014/main" id="{9F16DB22-9747-4326-9420-7FD024C21C16}"/>
              </a:ext>
            </a:extLst>
          </p:cNvPr>
          <p:cNvCxnSpPr>
            <a:cxnSpLocks/>
          </p:cNvCxnSpPr>
          <p:nvPr/>
        </p:nvCxnSpPr>
        <p:spPr>
          <a:xfrm>
            <a:off x="2731326"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9" name="矩形 8">
            <a:extLst>
              <a:ext uri="{FF2B5EF4-FFF2-40B4-BE49-F238E27FC236}">
                <a16:creationId xmlns:a16="http://schemas.microsoft.com/office/drawing/2014/main" id="{72170BBD-486C-4207-86E0-4EE730DDD3F1}"/>
              </a:ext>
            </a:extLst>
          </p:cNvPr>
          <p:cNvSpPr/>
          <p:nvPr/>
        </p:nvSpPr>
        <p:spPr>
          <a:xfrm>
            <a:off x="169214" y="977900"/>
            <a:ext cx="2627474"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標題 3">
            <a:extLst>
              <a:ext uri="{FF2B5EF4-FFF2-40B4-BE49-F238E27FC236}">
                <a16:creationId xmlns:a16="http://schemas.microsoft.com/office/drawing/2014/main" id="{C901DD22-CC27-491F-BE4D-363CCB4E8A35}"/>
              </a:ext>
            </a:extLst>
          </p:cNvPr>
          <p:cNvSpPr txBox="1">
            <a:spLocks/>
          </p:cNvSpPr>
          <p:nvPr/>
        </p:nvSpPr>
        <p:spPr>
          <a:xfrm>
            <a:off x="105714" y="1025134"/>
            <a:ext cx="2692634" cy="7310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pPr algn="ctr"/>
            <a:r>
              <a:rPr lang="zh-TW" altLang="en-US" sz="3600" dirty="0"/>
              <a:t>未來展望</a:t>
            </a:r>
            <a:endParaRPr lang="en-US" altLang="zh-TW" sz="3600" dirty="0"/>
          </a:p>
        </p:txBody>
      </p:sp>
      <p:sp>
        <p:nvSpPr>
          <p:cNvPr id="11" name="文字方塊 10">
            <a:extLst>
              <a:ext uri="{FF2B5EF4-FFF2-40B4-BE49-F238E27FC236}">
                <a16:creationId xmlns:a16="http://schemas.microsoft.com/office/drawing/2014/main" id="{6C2DBF44-E723-421B-9957-956C28BBE3C3}"/>
              </a:ext>
            </a:extLst>
          </p:cNvPr>
          <p:cNvSpPr txBox="1"/>
          <p:nvPr/>
        </p:nvSpPr>
        <p:spPr>
          <a:xfrm>
            <a:off x="1092238" y="2022556"/>
            <a:ext cx="10187519" cy="1077218"/>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Remind Me</a:t>
            </a:r>
            <a:r>
              <a:rPr lang="zh-TW" altLang="en-US" sz="3200" b="1" dirty="0">
                <a:latin typeface="微軟正黑體" panose="020B0604030504040204" pitchFamily="34" charset="-120"/>
                <a:ea typeface="微軟正黑體" panose="020B0604030504040204" pitchFamily="34" charset="-120"/>
              </a:rPr>
              <a:t>是一套連結手機</a:t>
            </a:r>
            <a:r>
              <a:rPr lang="en-US" altLang="zh-TW" sz="3200" b="1" dirty="0">
                <a:latin typeface="微軟正黑體" panose="020B0604030504040204" pitchFamily="34" charset="-120"/>
                <a:ea typeface="微軟正黑體" panose="020B0604030504040204" pitchFamily="34" charset="-120"/>
              </a:rPr>
              <a:t>app</a:t>
            </a:r>
            <a:r>
              <a:rPr lang="zh-TW" altLang="en-US" sz="3200" b="1" dirty="0">
                <a:latin typeface="微軟正黑體" panose="020B0604030504040204" pitchFamily="34" charset="-120"/>
                <a:ea typeface="微軟正黑體" panose="020B0604030504040204" pitchFamily="34" charset="-120"/>
              </a:rPr>
              <a:t>的提醒系統。</a:t>
            </a:r>
            <a:endParaRPr lang="en-US" altLang="zh-TW" sz="3200" b="1"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未來也有高度的擴展性， 但還有些許細節未做到完美。</a:t>
            </a:r>
          </a:p>
        </p:txBody>
      </p:sp>
      <p:grpSp>
        <p:nvGrpSpPr>
          <p:cNvPr id="25" name="群組 24">
            <a:extLst>
              <a:ext uri="{FF2B5EF4-FFF2-40B4-BE49-F238E27FC236}">
                <a16:creationId xmlns:a16="http://schemas.microsoft.com/office/drawing/2014/main" id="{DE6ED56E-4031-4E6C-9BAD-6BCE6FC11254}"/>
              </a:ext>
            </a:extLst>
          </p:cNvPr>
          <p:cNvGrpSpPr/>
          <p:nvPr/>
        </p:nvGrpSpPr>
        <p:grpSpPr>
          <a:xfrm>
            <a:off x="4494184" y="3821094"/>
            <a:ext cx="2723078" cy="1384996"/>
            <a:chOff x="4494184" y="3821094"/>
            <a:chExt cx="2723078" cy="1384996"/>
          </a:xfrm>
        </p:grpSpPr>
        <p:sp>
          <p:nvSpPr>
            <p:cNvPr id="15" name="矩形: 圓角 14">
              <a:extLst>
                <a:ext uri="{FF2B5EF4-FFF2-40B4-BE49-F238E27FC236}">
                  <a16:creationId xmlns:a16="http://schemas.microsoft.com/office/drawing/2014/main" id="{E065FC1A-2F21-45C6-AF60-D2A1E79948F7}"/>
                </a:ext>
              </a:extLst>
            </p:cNvPr>
            <p:cNvSpPr/>
            <p:nvPr/>
          </p:nvSpPr>
          <p:spPr>
            <a:xfrm>
              <a:off x="4494184" y="3821094"/>
              <a:ext cx="2723078" cy="138499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pic>
          <p:nvPicPr>
            <p:cNvPr id="18" name="圖形 17" descr="電量充飽的電池">
              <a:extLst>
                <a:ext uri="{FF2B5EF4-FFF2-40B4-BE49-F238E27FC236}">
                  <a16:creationId xmlns:a16="http://schemas.microsoft.com/office/drawing/2014/main" id="{A6360B60-FB16-4CB2-87FF-4714F92A934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881" b="16881"/>
            <a:stretch/>
          </p:blipFill>
          <p:spPr>
            <a:xfrm>
              <a:off x="4810249" y="3821094"/>
              <a:ext cx="2090948" cy="1384996"/>
            </a:xfrm>
            <a:prstGeom prst="rect">
              <a:avLst/>
            </a:prstGeom>
          </p:spPr>
        </p:pic>
        <p:sp>
          <p:nvSpPr>
            <p:cNvPr id="26" name="文字方塊 25">
              <a:extLst>
                <a:ext uri="{FF2B5EF4-FFF2-40B4-BE49-F238E27FC236}">
                  <a16:creationId xmlns:a16="http://schemas.microsoft.com/office/drawing/2014/main" id="{F7CBCFDB-5058-4E36-9D21-BB28FF064D11}"/>
                </a:ext>
              </a:extLst>
            </p:cNvPr>
            <p:cNvSpPr txBox="1"/>
            <p:nvPr/>
          </p:nvSpPr>
          <p:spPr>
            <a:xfrm>
              <a:off x="4560272" y="4036538"/>
              <a:ext cx="2590903" cy="954107"/>
            </a:xfrm>
            <a:prstGeom prst="rect">
              <a:avLst/>
            </a:prstGeom>
            <a:noFill/>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更省電、</a:t>
              </a:r>
            </a:p>
            <a:p>
              <a:pPr algn="ctr"/>
              <a:r>
                <a:rPr lang="zh-TW" altLang="en-US" sz="2800" b="1" dirty="0">
                  <a:latin typeface="微軟正黑體" panose="020B0604030504040204" pitchFamily="34" charset="-120"/>
                  <a:ea typeface="微軟正黑體" panose="020B0604030504040204" pitchFamily="34" charset="-120"/>
                </a:rPr>
                <a:t>操作更順手。</a:t>
              </a:r>
            </a:p>
          </p:txBody>
        </p:sp>
      </p:grpSp>
      <p:grpSp>
        <p:nvGrpSpPr>
          <p:cNvPr id="22" name="群組 21">
            <a:extLst>
              <a:ext uri="{FF2B5EF4-FFF2-40B4-BE49-F238E27FC236}">
                <a16:creationId xmlns:a16="http://schemas.microsoft.com/office/drawing/2014/main" id="{35CD08B3-EE26-4647-BA84-8FFC8EB6ED60}"/>
              </a:ext>
            </a:extLst>
          </p:cNvPr>
          <p:cNvGrpSpPr/>
          <p:nvPr/>
        </p:nvGrpSpPr>
        <p:grpSpPr>
          <a:xfrm>
            <a:off x="1072912" y="3582904"/>
            <a:ext cx="2723078" cy="1861373"/>
            <a:chOff x="1894234" y="3383468"/>
            <a:chExt cx="2723078" cy="1861373"/>
          </a:xfrm>
        </p:grpSpPr>
        <p:sp>
          <p:nvSpPr>
            <p:cNvPr id="4" name="矩形: 圓角 3">
              <a:extLst>
                <a:ext uri="{FF2B5EF4-FFF2-40B4-BE49-F238E27FC236}">
                  <a16:creationId xmlns:a16="http://schemas.microsoft.com/office/drawing/2014/main" id="{689FF817-AC5E-4A21-A7AD-6716E1349282}"/>
                </a:ext>
              </a:extLst>
            </p:cNvPr>
            <p:cNvSpPr/>
            <p:nvPr/>
          </p:nvSpPr>
          <p:spPr>
            <a:xfrm>
              <a:off x="1894234" y="3621657"/>
              <a:ext cx="2723078" cy="138499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pic>
          <p:nvPicPr>
            <p:cNvPr id="14" name="圖形 13" descr="喇叭">
              <a:extLst>
                <a:ext uri="{FF2B5EF4-FFF2-40B4-BE49-F238E27FC236}">
                  <a16:creationId xmlns:a16="http://schemas.microsoft.com/office/drawing/2014/main" id="{62A57B5C-44E5-4813-95B3-6433255E6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5087" y="3383468"/>
              <a:ext cx="1861373" cy="1861373"/>
            </a:xfrm>
            <a:prstGeom prst="rect">
              <a:avLst/>
            </a:prstGeom>
          </p:spPr>
        </p:pic>
        <p:sp>
          <p:nvSpPr>
            <p:cNvPr id="27" name="文字方塊 26">
              <a:extLst>
                <a:ext uri="{FF2B5EF4-FFF2-40B4-BE49-F238E27FC236}">
                  <a16:creationId xmlns:a16="http://schemas.microsoft.com/office/drawing/2014/main" id="{CFFC55A4-ABBF-4F81-8577-93F8822C8D5E}"/>
                </a:ext>
              </a:extLst>
            </p:cNvPr>
            <p:cNvSpPr txBox="1"/>
            <p:nvPr/>
          </p:nvSpPr>
          <p:spPr>
            <a:xfrm>
              <a:off x="1960322" y="4052544"/>
              <a:ext cx="2590903" cy="523220"/>
            </a:xfrm>
            <a:prstGeom prst="rect">
              <a:avLst/>
            </a:prstGeom>
            <a:noFill/>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讓聲音更大聲。</a:t>
              </a:r>
            </a:p>
          </p:txBody>
        </p:sp>
      </p:grpSp>
      <p:grpSp>
        <p:nvGrpSpPr>
          <p:cNvPr id="23" name="群組 22">
            <a:extLst>
              <a:ext uri="{FF2B5EF4-FFF2-40B4-BE49-F238E27FC236}">
                <a16:creationId xmlns:a16="http://schemas.microsoft.com/office/drawing/2014/main" id="{14CE8002-6012-4301-BF6B-04D88363DC68}"/>
              </a:ext>
            </a:extLst>
          </p:cNvPr>
          <p:cNvGrpSpPr/>
          <p:nvPr/>
        </p:nvGrpSpPr>
        <p:grpSpPr>
          <a:xfrm>
            <a:off x="8196886" y="3757477"/>
            <a:ext cx="2723078" cy="1512228"/>
            <a:chOff x="8493761" y="3884477"/>
            <a:chExt cx="2723078" cy="1512228"/>
          </a:xfrm>
        </p:grpSpPr>
        <p:sp>
          <p:nvSpPr>
            <p:cNvPr id="16" name="矩形: 圓角 15">
              <a:extLst>
                <a:ext uri="{FF2B5EF4-FFF2-40B4-BE49-F238E27FC236}">
                  <a16:creationId xmlns:a16="http://schemas.microsoft.com/office/drawing/2014/main" id="{04B73EA3-73F3-479D-B578-13C66BF21638}"/>
                </a:ext>
              </a:extLst>
            </p:cNvPr>
            <p:cNvSpPr/>
            <p:nvPr/>
          </p:nvSpPr>
          <p:spPr>
            <a:xfrm>
              <a:off x="8493761" y="3948094"/>
              <a:ext cx="2723078" cy="138499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tx1"/>
                </a:solidFill>
              </a:endParaRPr>
            </a:p>
          </p:txBody>
        </p:sp>
        <p:pic>
          <p:nvPicPr>
            <p:cNvPr id="20" name="圖形 19" descr="最小化">
              <a:extLst>
                <a:ext uri="{FF2B5EF4-FFF2-40B4-BE49-F238E27FC236}">
                  <a16:creationId xmlns:a16="http://schemas.microsoft.com/office/drawing/2014/main" id="{A6CD239E-8DA3-44A2-A06B-37AF14750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9186" y="3884477"/>
              <a:ext cx="1512228" cy="1512228"/>
            </a:xfrm>
            <a:prstGeom prst="rect">
              <a:avLst/>
            </a:prstGeom>
          </p:spPr>
        </p:pic>
        <p:sp>
          <p:nvSpPr>
            <p:cNvPr id="28" name="文字方塊 27">
              <a:extLst>
                <a:ext uri="{FF2B5EF4-FFF2-40B4-BE49-F238E27FC236}">
                  <a16:creationId xmlns:a16="http://schemas.microsoft.com/office/drawing/2014/main" id="{FDBBC9A9-5B1D-49E6-B8CE-EC80E323535A}"/>
                </a:ext>
              </a:extLst>
            </p:cNvPr>
            <p:cNvSpPr txBox="1"/>
            <p:nvPr/>
          </p:nvSpPr>
          <p:spPr>
            <a:xfrm>
              <a:off x="8559849" y="4378981"/>
              <a:ext cx="2590903" cy="523220"/>
            </a:xfrm>
            <a:prstGeom prst="rect">
              <a:avLst/>
            </a:prstGeom>
            <a:noFill/>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縮小體積</a:t>
              </a:r>
            </a:p>
          </p:txBody>
        </p:sp>
      </p:grpSp>
      <p:grpSp>
        <p:nvGrpSpPr>
          <p:cNvPr id="33" name="群組 32">
            <a:extLst>
              <a:ext uri="{FF2B5EF4-FFF2-40B4-BE49-F238E27FC236}">
                <a16:creationId xmlns:a16="http://schemas.microsoft.com/office/drawing/2014/main" id="{17FCB56E-E7A6-42EE-B0C7-599C85F287AC}"/>
              </a:ext>
            </a:extLst>
          </p:cNvPr>
          <p:cNvGrpSpPr/>
          <p:nvPr/>
        </p:nvGrpSpPr>
        <p:grpSpPr>
          <a:xfrm>
            <a:off x="-53340" y="-10175"/>
            <a:ext cx="12245340" cy="971809"/>
            <a:chOff x="0" y="-6069"/>
            <a:chExt cx="12192000" cy="971809"/>
          </a:xfrm>
        </p:grpSpPr>
        <p:pic>
          <p:nvPicPr>
            <p:cNvPr id="34" name="圖片 33">
              <a:extLst>
                <a:ext uri="{FF2B5EF4-FFF2-40B4-BE49-F238E27FC236}">
                  <a16:creationId xmlns:a16="http://schemas.microsoft.com/office/drawing/2014/main" id="{8CD949A7-52F7-4395-AA4B-746DD76963DC}"/>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35" name="圖片 34">
              <a:extLst>
                <a:ext uri="{FF2B5EF4-FFF2-40B4-BE49-F238E27FC236}">
                  <a16:creationId xmlns:a16="http://schemas.microsoft.com/office/drawing/2014/main" id="{516503EF-DAC0-468D-8709-FD1CAA88753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18102706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anim calcmode="lin" valueType="num">
                                      <p:cBhvr>
                                        <p:cTn id="18" dur="500" fill="hold"/>
                                        <p:tgtEl>
                                          <p:spTgt spid="25"/>
                                        </p:tgtEl>
                                        <p:attrNameLst>
                                          <p:attrName>ppt_x</p:attrName>
                                        </p:attrNameLst>
                                      </p:cBhvr>
                                      <p:tavLst>
                                        <p:tav tm="0">
                                          <p:val>
                                            <p:strVal val="#ppt_x"/>
                                          </p:val>
                                        </p:tav>
                                        <p:tav tm="100000">
                                          <p:val>
                                            <p:strVal val="#ppt_x"/>
                                          </p:val>
                                        </p:tav>
                                      </p:tavLst>
                                    </p:anim>
                                    <p:anim calcmode="lin" valueType="num">
                                      <p:cBhvr>
                                        <p:cTn id="19" dur="5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10C7548-76FC-4754-915F-738005EAD2E3}"/>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7" name="標題 2">
            <a:extLst>
              <a:ext uri="{FF2B5EF4-FFF2-40B4-BE49-F238E27FC236}">
                <a16:creationId xmlns:a16="http://schemas.microsoft.com/office/drawing/2014/main" id="{C4409253-31C7-4C6B-B3C1-E163E1575369}"/>
              </a:ext>
            </a:extLst>
          </p:cNvPr>
          <p:cNvSpPr>
            <a:spLocks noGrp="1"/>
          </p:cNvSpPr>
          <p:nvPr>
            <p:ph type="title"/>
          </p:nvPr>
        </p:nvSpPr>
        <p:spPr>
          <a:xfrm>
            <a:off x="4245727" y="2815765"/>
            <a:ext cx="3700546" cy="1386890"/>
          </a:xfrm>
        </p:spPr>
        <p:txBody>
          <a:bodyPr>
            <a:normAutofit/>
          </a:bodyPr>
          <a:lstStyle/>
          <a:p>
            <a:r>
              <a:rPr lang="zh-TW" altLang="en-US" dirty="0"/>
              <a:t>參考文獻</a:t>
            </a:r>
          </a:p>
        </p:txBody>
      </p:sp>
    </p:spTree>
    <p:extLst>
      <p:ext uri="{BB962C8B-B14F-4D97-AF65-F5344CB8AC3E}">
        <p14:creationId xmlns:p14="http://schemas.microsoft.com/office/powerpoint/2010/main" val="203644956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2992618" y="-18229"/>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2942955"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65466" y="1029445"/>
            <a:ext cx="2759236" cy="731017"/>
          </a:xfrm>
        </p:spPr>
        <p:txBody>
          <a:bodyPr>
            <a:normAutofit/>
          </a:bodyPr>
          <a:lstStyle/>
          <a:p>
            <a:r>
              <a:rPr lang="zh-TW" altLang="en-US" dirty="0"/>
              <a:t>參考文獻</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67</a:t>
            </a:fld>
            <a:endParaRPr lang="en-US" dirty="0"/>
          </a:p>
        </p:txBody>
      </p:sp>
      <p:sp>
        <p:nvSpPr>
          <p:cNvPr id="2" name="文字方塊 1">
            <a:extLst>
              <a:ext uri="{FF2B5EF4-FFF2-40B4-BE49-F238E27FC236}">
                <a16:creationId xmlns:a16="http://schemas.microsoft.com/office/drawing/2014/main" id="{AADD46F3-0551-4F01-B5C5-3D371D9662ED}"/>
              </a:ext>
            </a:extLst>
          </p:cNvPr>
          <p:cNvSpPr txBox="1"/>
          <p:nvPr/>
        </p:nvSpPr>
        <p:spPr>
          <a:xfrm>
            <a:off x="-10628" y="2217426"/>
            <a:ext cx="12107053" cy="3416320"/>
          </a:xfrm>
          <a:prstGeom prst="rect">
            <a:avLst/>
          </a:prstGeom>
          <a:noFill/>
        </p:spPr>
        <p:txBody>
          <a:bodyPr wrap="square" rtlCol="0">
            <a:spAutoFit/>
          </a:bodyP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徐暐智（</a:t>
            </a:r>
            <a:r>
              <a:rPr lang="en-US" altLang="zh-TW" b="1" dirty="0">
                <a:latin typeface="微軟正黑體" panose="020B0604030504040204" pitchFamily="34" charset="-120"/>
                <a:ea typeface="微軟正黑體" panose="020B0604030504040204" pitchFamily="34" charset="-120"/>
              </a:rPr>
              <a:t>2010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智慧藥盒服藥提醒與分藥系統之開發</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。國立台 灣大學機械工程學研究所碩士論文。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林志穎</a:t>
            </a:r>
            <a:r>
              <a:rPr lang="en-US" altLang="zh-TW" b="1" dirty="0">
                <a:latin typeface="微軟正黑體" panose="020B0604030504040204" pitchFamily="34" charset="-120"/>
                <a:ea typeface="微軟正黑體" panose="020B0604030504040204" pitchFamily="34" charset="-120"/>
              </a:rPr>
              <a:t>(2010)</a:t>
            </a:r>
            <a:r>
              <a:rPr lang="zh-TW" altLang="en-US" b="1" dirty="0">
                <a:latin typeface="微軟正黑體" panose="020B0604030504040204" pitchFamily="34" charset="-120"/>
                <a:ea typeface="微軟正黑體" panose="020B0604030504040204" pitchFamily="34" charset="-120"/>
              </a:rPr>
              <a:t>。增進居家用藥安全與提醒之裝置。成功大學工程科學 系學位論文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周碩彥</a:t>
            </a:r>
            <a:r>
              <a:rPr lang="en-US" altLang="zh-TW" b="1" dirty="0">
                <a:latin typeface="微軟正黑體" panose="020B0604030504040204" pitchFamily="34" charset="-120"/>
                <a:ea typeface="微軟正黑體" panose="020B0604030504040204" pitchFamily="34" charset="-120"/>
              </a:rPr>
              <a:t>(2015)</a:t>
            </a:r>
            <a:r>
              <a:rPr lang="zh-TW" altLang="en-US" b="1" dirty="0">
                <a:latin typeface="微軟正黑體" panose="020B0604030504040204" pitchFamily="34" charset="-120"/>
                <a:ea typeface="微軟正黑體" panose="020B0604030504040204" pitchFamily="34" charset="-120"/>
              </a:rPr>
              <a:t>，「物聯網發展趨勢展示內容」研究報告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李達生、翁仲銘、彭永新（</a:t>
            </a:r>
            <a:r>
              <a:rPr lang="en-US" altLang="zh-TW" b="1" dirty="0">
                <a:latin typeface="微軟正黑體" panose="020B0604030504040204" pitchFamily="34" charset="-120"/>
                <a:ea typeface="微軟正黑體" panose="020B0604030504040204" pitchFamily="34" charset="-120"/>
              </a:rPr>
              <a:t>2012</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物聯網核心技術、原理與應用</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前程文化。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張志勇、翁仲銘、石貴平、廖文華（</a:t>
            </a:r>
            <a:r>
              <a:rPr lang="en-US" altLang="zh-TW" b="1" dirty="0">
                <a:latin typeface="微軟正黑體" panose="020B0604030504040204" pitchFamily="34" charset="-120"/>
                <a:ea typeface="微軟正黑體" panose="020B0604030504040204" pitchFamily="34" charset="-120"/>
              </a:rPr>
              <a:t>2013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物聯網概論</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，碁峰。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【6】International Telecommunication Union, ITU Internet Reports 2005</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The Internet of Things</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2005</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【7】Diane McMichael </a:t>
            </a:r>
            <a:r>
              <a:rPr lang="en-US" altLang="zh-TW" b="1" dirty="0" err="1">
                <a:latin typeface="微軟正黑體" panose="020B0604030504040204" pitchFamily="34" charset="-120"/>
                <a:ea typeface="微軟正黑體" panose="020B0604030504040204" pitchFamily="34" charset="-120"/>
              </a:rPr>
              <a:t>Gilster,Bluetooth</a:t>
            </a:r>
            <a:r>
              <a:rPr lang="en-US" altLang="zh-TW" b="1" dirty="0">
                <a:latin typeface="微軟正黑體" panose="020B0604030504040204" pitchFamily="34" charset="-120"/>
                <a:ea typeface="微軟正黑體" panose="020B0604030504040204" pitchFamily="34" charset="-120"/>
              </a:rPr>
              <a:t> End to End , Wiley(2002) </a:t>
            </a:r>
          </a:p>
          <a:p>
            <a:r>
              <a:rPr lang="en-US" altLang="zh-TW" b="1" dirty="0">
                <a:latin typeface="微軟正黑體" panose="020B0604030504040204" pitchFamily="34" charset="-120"/>
                <a:ea typeface="微軟正黑體" panose="020B0604030504040204" pitchFamily="34" charset="-120"/>
              </a:rPr>
              <a:t>【8】Michael McRoberts(2010),Beginning </a:t>
            </a:r>
            <a:r>
              <a:rPr lang="en-US" altLang="zh-TW" b="1" dirty="0" err="1">
                <a:latin typeface="微軟正黑體" panose="020B0604030504040204" pitchFamily="34" charset="-120"/>
                <a:ea typeface="微軟正黑體" panose="020B0604030504040204" pitchFamily="34" charset="-120"/>
              </a:rPr>
              <a:t>Arduino,Springer</a:t>
            </a:r>
            <a:r>
              <a:rPr lang="en-US" altLang="zh-TW" b="1" dirty="0">
                <a:latin typeface="微軟正黑體" panose="020B0604030504040204" pitchFamily="34" charset="-120"/>
                <a:ea typeface="微軟正黑體" panose="020B0604030504040204" pitchFamily="34" charset="-120"/>
              </a:rPr>
              <a:t>-Verlag New York Inc </a:t>
            </a:r>
          </a:p>
          <a:p>
            <a:r>
              <a:rPr lang="en-US" altLang="zh-TW" b="1" dirty="0">
                <a:latin typeface="微軟正黑體" panose="020B0604030504040204" pitchFamily="34" charset="-120"/>
                <a:ea typeface="微軟正黑體" panose="020B0604030504040204" pitchFamily="34" charset="-120"/>
              </a:rPr>
              <a:t>【9】a-Si TFT LCD Single Chip Driver 240RGBx320 Resolution and 262K color</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						https://cdn-shop.adafruit.com/datasheets/ILI9340.pdf </a:t>
            </a:r>
          </a:p>
          <a:p>
            <a:r>
              <a:rPr lang="en-US" altLang="zh-TW" b="1" dirty="0">
                <a:latin typeface="微軟正黑體" panose="020B0604030504040204" pitchFamily="34" charset="-120"/>
                <a:ea typeface="微軟正黑體" panose="020B0604030504040204" pitchFamily="34" charset="-120"/>
              </a:rPr>
              <a:t>【10】</a:t>
            </a:r>
            <a:r>
              <a:rPr lang="zh-TW" altLang="en-US" b="1" dirty="0">
                <a:latin typeface="微軟正黑體" panose="020B0604030504040204" pitchFamily="34" charset="-120"/>
                <a:ea typeface="微軟正黑體" panose="020B0604030504040204" pitchFamily="34" charset="-120"/>
              </a:rPr>
              <a:t>以開關切換 </a:t>
            </a:r>
            <a:r>
              <a:rPr lang="en-US" altLang="zh-TW" b="1" dirty="0">
                <a:latin typeface="微軟正黑體" panose="020B0604030504040204" pitchFamily="34" charset="-120"/>
                <a:ea typeface="微軟正黑體" panose="020B0604030504040204" pitchFamily="34" charset="-120"/>
              </a:rPr>
              <a:t>LED </a:t>
            </a:r>
            <a:r>
              <a:rPr lang="zh-TW" altLang="en-US" b="1" dirty="0">
                <a:latin typeface="微軟正黑體" panose="020B0604030504040204" pitchFamily="34" charset="-120"/>
                <a:ea typeface="微軟正黑體" panose="020B0604030504040204" pitchFamily="34" charset="-120"/>
              </a:rPr>
              <a:t>明滅狀態－葉難： </a:t>
            </a:r>
            <a:r>
              <a:rPr lang="en-US" altLang="zh-TW" b="1" dirty="0">
                <a:latin typeface="微軟正黑體" panose="020B0604030504040204" pitchFamily="34" charset="-120"/>
                <a:ea typeface="微軟正黑體" panose="020B0604030504040204" pitchFamily="34" charset="-120"/>
              </a:rPr>
              <a:t>http://yehnan.blogspot.com/2012/02/arduinoled.html </a:t>
            </a:r>
          </a:p>
          <a:p>
            <a:r>
              <a:rPr lang="en-US" altLang="zh-TW" b="1" dirty="0">
                <a:latin typeface="微軟正黑體" panose="020B0604030504040204" pitchFamily="34" charset="-120"/>
                <a:ea typeface="微軟正黑體" panose="020B0604030504040204" pitchFamily="34" charset="-120"/>
              </a:rPr>
              <a:t>【11】Arduino </a:t>
            </a:r>
            <a:r>
              <a:rPr lang="zh-TW" altLang="en-US" b="1" dirty="0">
                <a:latin typeface="微軟正黑體" panose="020B0604030504040204" pitchFamily="34" charset="-120"/>
                <a:ea typeface="微軟正黑體" panose="020B0604030504040204" pitchFamily="34" charset="-120"/>
              </a:rPr>
              <a:t>筆記（</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）：讀取</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寫入 </a:t>
            </a:r>
            <a:r>
              <a:rPr lang="en-US" altLang="zh-TW" b="1" dirty="0">
                <a:latin typeface="微軟正黑體" panose="020B0604030504040204" pitchFamily="34" charset="-120"/>
                <a:ea typeface="微軟正黑體" panose="020B0604030504040204" pitchFamily="34" charset="-120"/>
              </a:rPr>
              <a:t>SD </a:t>
            </a:r>
            <a:r>
              <a:rPr lang="zh-TW" altLang="en-US" b="1" dirty="0">
                <a:latin typeface="微軟正黑體" panose="020B0604030504040204" pitchFamily="34" charset="-120"/>
                <a:ea typeface="微軟正黑體" panose="020B0604030504040204" pitchFamily="34" charset="-120"/>
              </a:rPr>
              <a:t>卡資料： </a:t>
            </a:r>
            <a:r>
              <a:rPr lang="en-US" altLang="zh-TW" b="1" dirty="0">
                <a:latin typeface="微軟正黑體" panose="020B0604030504040204" pitchFamily="34" charset="-120"/>
                <a:ea typeface="微軟正黑體" panose="020B0604030504040204" pitchFamily="34" charset="-120"/>
              </a:rPr>
              <a:t>http://atceiling.blogspot.com/2017/03/arduino-sd.html</a:t>
            </a:r>
            <a:endParaRPr lang="zh-TW" altLang="en-US" b="1" dirty="0">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022C4F79-9019-40E4-BC4A-B1D5444B89B0}"/>
              </a:ext>
            </a:extLst>
          </p:cNvPr>
          <p:cNvGrpSpPr/>
          <p:nvPr/>
        </p:nvGrpSpPr>
        <p:grpSpPr>
          <a:xfrm>
            <a:off x="-53340" y="-10175"/>
            <a:ext cx="12245340" cy="971809"/>
            <a:chOff x="0" y="-6069"/>
            <a:chExt cx="12192000" cy="971809"/>
          </a:xfrm>
        </p:grpSpPr>
        <p:pic>
          <p:nvPicPr>
            <p:cNvPr id="12" name="圖片 11">
              <a:extLst>
                <a:ext uri="{FF2B5EF4-FFF2-40B4-BE49-F238E27FC236}">
                  <a16:creationId xmlns:a16="http://schemas.microsoft.com/office/drawing/2014/main" id="{F3449090-2EF6-4B0E-98A9-2F566D640E5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6" name="圖片 15">
              <a:extLst>
                <a:ext uri="{FF2B5EF4-FFF2-40B4-BE49-F238E27FC236}">
                  <a16:creationId xmlns:a16="http://schemas.microsoft.com/office/drawing/2014/main" id="{F93B744F-2B19-483A-83BA-B231E065B16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985857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2992618" y="-18229"/>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2942955"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65466" y="1029445"/>
            <a:ext cx="2759236" cy="731017"/>
          </a:xfrm>
        </p:spPr>
        <p:txBody>
          <a:bodyPr>
            <a:normAutofit/>
          </a:bodyPr>
          <a:lstStyle/>
          <a:p>
            <a:r>
              <a:rPr lang="zh-TW" altLang="en-US" dirty="0"/>
              <a:t>參考文獻</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68</a:t>
            </a:fld>
            <a:endParaRPr lang="en-US" dirty="0"/>
          </a:p>
        </p:txBody>
      </p:sp>
      <p:sp>
        <p:nvSpPr>
          <p:cNvPr id="2" name="文字方塊 1">
            <a:extLst>
              <a:ext uri="{FF2B5EF4-FFF2-40B4-BE49-F238E27FC236}">
                <a16:creationId xmlns:a16="http://schemas.microsoft.com/office/drawing/2014/main" id="{AADD46F3-0551-4F01-B5C5-3D371D9662ED}"/>
              </a:ext>
            </a:extLst>
          </p:cNvPr>
          <p:cNvSpPr txBox="1"/>
          <p:nvPr/>
        </p:nvSpPr>
        <p:spPr>
          <a:xfrm>
            <a:off x="20778" y="2217426"/>
            <a:ext cx="12107053" cy="2031325"/>
          </a:xfrm>
          <a:prstGeom prst="rect">
            <a:avLst/>
          </a:prstGeom>
          <a:noFill/>
        </p:spPr>
        <p:txBody>
          <a:bodyPr wrap="square" rtlCol="0">
            <a:spAutoFit/>
          </a:bodyPr>
          <a:lstStyle>
            <a:defPPr>
              <a:defRPr lang="zh-TW"/>
            </a:defPPr>
            <a:lvl1pPr>
              <a:defRPr b="1">
                <a:latin typeface="微軟正黑體" panose="020B0604030504040204" pitchFamily="34" charset="-120"/>
                <a:ea typeface="微軟正黑體" panose="020B0604030504040204" pitchFamily="34" charset="-120"/>
              </a:defRPr>
            </a:lvl1pPr>
          </a:lstStyle>
          <a:p>
            <a:r>
              <a:rPr lang="en-US" altLang="zh-TW" dirty="0"/>
              <a:t>【12】</a:t>
            </a:r>
            <a:r>
              <a:rPr lang="zh-TW" altLang="en-US" dirty="0"/>
              <a:t>自製取代 </a:t>
            </a:r>
            <a:r>
              <a:rPr lang="en-US" altLang="zh-TW" dirty="0"/>
              <a:t>9V </a:t>
            </a:r>
            <a:r>
              <a:rPr lang="zh-TW" altLang="en-US" dirty="0"/>
              <a:t>方形電池的 </a:t>
            </a:r>
            <a:r>
              <a:rPr lang="en-US" altLang="zh-TW" dirty="0"/>
              <a:t>Arduino </a:t>
            </a:r>
            <a:r>
              <a:rPr lang="zh-TW" altLang="en-US" dirty="0"/>
              <a:t>電源： </a:t>
            </a:r>
            <a:r>
              <a:rPr lang="en-US" altLang="zh-TW" dirty="0"/>
              <a:t>http://pizgchen.blogspot.com/2016/07/9varduino.html </a:t>
            </a:r>
          </a:p>
          <a:p>
            <a:r>
              <a:rPr lang="en-US" altLang="zh-TW" dirty="0"/>
              <a:t>【13】Arduino </a:t>
            </a:r>
            <a:r>
              <a:rPr lang="zh-TW" altLang="en-US" dirty="0"/>
              <a:t>的聲音測試： </a:t>
            </a:r>
            <a:r>
              <a:rPr lang="en-US" altLang="zh-TW" dirty="0"/>
              <a:t>http://yhhuang1966.blogspot.com/2016/09/arduino_17.html </a:t>
            </a:r>
          </a:p>
          <a:p>
            <a:r>
              <a:rPr lang="en-US" altLang="zh-TW" dirty="0"/>
              <a:t>【14】Arduino Sketch</a:t>
            </a:r>
            <a:r>
              <a:rPr lang="zh-TW" altLang="en-US" dirty="0"/>
              <a:t>： </a:t>
            </a:r>
            <a:r>
              <a:rPr lang="en-US" altLang="zh-TW" dirty="0"/>
              <a:t>https://learn.adafruit.com/adafruit-arduino-lesson-3-rgb-leds/arduinosketch </a:t>
            </a:r>
          </a:p>
          <a:p>
            <a:r>
              <a:rPr lang="en-US" altLang="zh-TW" dirty="0"/>
              <a:t>【15】Maxim Integrated </a:t>
            </a:r>
            <a:r>
              <a:rPr lang="zh-TW" altLang="en-US" dirty="0"/>
              <a:t>官方網站 </a:t>
            </a:r>
            <a:endParaRPr lang="en-US" altLang="zh-TW" dirty="0"/>
          </a:p>
          <a:p>
            <a:r>
              <a:rPr lang="en-US" altLang="zh-TW" dirty="0"/>
              <a:t>【16】KEYES </a:t>
            </a:r>
            <a:r>
              <a:rPr lang="zh-TW" altLang="en-US" dirty="0"/>
              <a:t>官方網站 </a:t>
            </a:r>
            <a:endParaRPr lang="en-US" altLang="zh-TW" dirty="0"/>
          </a:p>
          <a:p>
            <a:r>
              <a:rPr lang="en-US" altLang="zh-TW" dirty="0"/>
              <a:t>【17】Adafruit </a:t>
            </a:r>
            <a:r>
              <a:rPr lang="zh-TW" altLang="en-US" dirty="0"/>
              <a:t>官方網站 </a:t>
            </a:r>
            <a:endParaRPr lang="en-US" altLang="zh-TW" dirty="0"/>
          </a:p>
          <a:p>
            <a:r>
              <a:rPr lang="en-US" altLang="zh-TW" dirty="0"/>
              <a:t>【18】Arduino </a:t>
            </a:r>
            <a:r>
              <a:rPr lang="zh-TW" altLang="en-US" dirty="0"/>
              <a:t>官方網站</a:t>
            </a:r>
          </a:p>
        </p:txBody>
      </p:sp>
      <p:grpSp>
        <p:nvGrpSpPr>
          <p:cNvPr id="11" name="群組 10">
            <a:extLst>
              <a:ext uri="{FF2B5EF4-FFF2-40B4-BE49-F238E27FC236}">
                <a16:creationId xmlns:a16="http://schemas.microsoft.com/office/drawing/2014/main" id="{8D57D197-8D7F-424F-9DA0-80F1964A686F}"/>
              </a:ext>
            </a:extLst>
          </p:cNvPr>
          <p:cNvGrpSpPr/>
          <p:nvPr/>
        </p:nvGrpSpPr>
        <p:grpSpPr>
          <a:xfrm>
            <a:off x="-53340" y="-10175"/>
            <a:ext cx="12245340" cy="971809"/>
            <a:chOff x="0" y="-6069"/>
            <a:chExt cx="12192000" cy="971809"/>
          </a:xfrm>
        </p:grpSpPr>
        <p:pic>
          <p:nvPicPr>
            <p:cNvPr id="12" name="圖片 11">
              <a:extLst>
                <a:ext uri="{FF2B5EF4-FFF2-40B4-BE49-F238E27FC236}">
                  <a16:creationId xmlns:a16="http://schemas.microsoft.com/office/drawing/2014/main" id="{A9C7B0AE-AB8F-45A8-8424-55C60826152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16" name="圖片 15">
              <a:extLst>
                <a:ext uri="{FF2B5EF4-FFF2-40B4-BE49-F238E27FC236}">
                  <a16:creationId xmlns:a16="http://schemas.microsoft.com/office/drawing/2014/main" id="{A8983918-281F-46FC-9B7E-B5590951AA6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Tree>
    <p:extLst>
      <p:ext uri="{BB962C8B-B14F-4D97-AF65-F5344CB8AC3E}">
        <p14:creationId xmlns:p14="http://schemas.microsoft.com/office/powerpoint/2010/main" val="24971401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橢圓 5">
            <a:extLst>
              <a:ext uri="{FF2B5EF4-FFF2-40B4-BE49-F238E27FC236}">
                <a16:creationId xmlns:a16="http://schemas.microsoft.com/office/drawing/2014/main" id="{EA465490-8C7A-43F0-A5E0-AF38DCC340A4}"/>
              </a:ext>
            </a:extLst>
          </p:cNvPr>
          <p:cNvSpPr/>
          <p:nvPr/>
        </p:nvSpPr>
        <p:spPr>
          <a:xfrm>
            <a:off x="2971800" y="1703730"/>
            <a:ext cx="6248400" cy="3450541"/>
          </a:xfrm>
          <a:prstGeom prst="ellipse">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b="1" dirty="0">
                <a:solidFill>
                  <a:schemeClr val="tx1"/>
                </a:solidFill>
                <a:latin typeface="微軟正黑體" panose="020B0604030504040204" pitchFamily="34" charset="-120"/>
                <a:ea typeface="微軟正黑體" panose="020B0604030504040204" pitchFamily="34" charset="-120"/>
                <a:cs typeface="+mj-cs"/>
              </a:rPr>
              <a:t>THE</a:t>
            </a:r>
            <a:r>
              <a:rPr lang="zh-TW" altLang="en-US" sz="6600" b="1" dirty="0">
                <a:solidFill>
                  <a:schemeClr val="tx1"/>
                </a:solidFill>
                <a:latin typeface="微軟正黑體" panose="020B0604030504040204" pitchFamily="34" charset="-120"/>
                <a:ea typeface="微軟正黑體" panose="020B0604030504040204" pitchFamily="34" charset="-120"/>
                <a:cs typeface="+mj-cs"/>
              </a:rPr>
              <a:t>   </a:t>
            </a:r>
            <a:r>
              <a:rPr lang="en-US" altLang="zh-TW" sz="6600" b="1" dirty="0">
                <a:solidFill>
                  <a:schemeClr val="tx1"/>
                </a:solidFill>
                <a:latin typeface="微軟正黑體" panose="020B0604030504040204" pitchFamily="34" charset="-120"/>
                <a:ea typeface="微軟正黑體" panose="020B0604030504040204" pitchFamily="34" charset="-120"/>
                <a:cs typeface="+mj-cs"/>
              </a:rPr>
              <a:t>END</a:t>
            </a:r>
            <a:endParaRPr lang="zh-TW" altLang="en-US" sz="6600" b="1" dirty="0">
              <a:solidFill>
                <a:schemeClr val="tx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405945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10C7548-76FC-4754-915F-738005EAD2E3}"/>
              </a:ext>
            </a:extLst>
          </p:cNvPr>
          <p:cNvSpPr/>
          <p:nvPr/>
        </p:nvSpPr>
        <p:spPr>
          <a:xfrm>
            <a:off x="3834063" y="2474494"/>
            <a:ext cx="4523873" cy="1909011"/>
          </a:xfrm>
          <a:prstGeom prst="roundRect">
            <a:avLst>
              <a:gd name="adj" fmla="val 33144"/>
            </a:avLst>
          </a:prstGeom>
          <a:solidFill>
            <a:srgbClr val="FFD033"/>
          </a:solidFill>
          <a:ln w="1397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7" name="標題 2">
            <a:extLst>
              <a:ext uri="{FF2B5EF4-FFF2-40B4-BE49-F238E27FC236}">
                <a16:creationId xmlns:a16="http://schemas.microsoft.com/office/drawing/2014/main" id="{C4409253-31C7-4C6B-B3C1-E163E1575369}"/>
              </a:ext>
            </a:extLst>
          </p:cNvPr>
          <p:cNvSpPr>
            <a:spLocks noGrp="1"/>
          </p:cNvSpPr>
          <p:nvPr>
            <p:ph type="title"/>
          </p:nvPr>
        </p:nvSpPr>
        <p:spPr>
          <a:xfrm>
            <a:off x="4245727" y="2815765"/>
            <a:ext cx="3700546" cy="1386890"/>
          </a:xfrm>
        </p:spPr>
        <p:txBody>
          <a:bodyPr>
            <a:normAutofit/>
          </a:bodyPr>
          <a:lstStyle/>
          <a:p>
            <a:r>
              <a:rPr lang="zh-TW" altLang="en-US" dirty="0"/>
              <a:t>文獻探討</a:t>
            </a:r>
          </a:p>
        </p:txBody>
      </p:sp>
    </p:spTree>
    <p:extLst>
      <p:ext uri="{BB962C8B-B14F-4D97-AF65-F5344CB8AC3E}">
        <p14:creationId xmlns:p14="http://schemas.microsoft.com/office/powerpoint/2010/main" val="196726218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74D1C21-7AC4-4BE0-9D39-EC102775D8A9}"/>
              </a:ext>
            </a:extLst>
          </p:cNvPr>
          <p:cNvSpPr>
            <a:spLocks noGrp="1"/>
          </p:cNvSpPr>
          <p:nvPr>
            <p:ph type="sldNum" sz="quarter" idx="12"/>
          </p:nvPr>
        </p:nvSpPr>
        <p:spPr/>
        <p:txBody>
          <a:bodyPr/>
          <a:lstStyle/>
          <a:p>
            <a:fld id="{20245263-B1B0-4E87-A095-ADC539157F21}" type="slidenum">
              <a:rPr lang="zh-TW" altLang="en-US" smtClean="0"/>
              <a:pPr/>
              <a:t>70</a:t>
            </a:fld>
            <a:endParaRPr lang="zh-TW" altLang="en-US" dirty="0"/>
          </a:p>
        </p:txBody>
      </p:sp>
      <p:sp>
        <p:nvSpPr>
          <p:cNvPr id="5" name="矩形: 圓角 4">
            <a:extLst>
              <a:ext uri="{FF2B5EF4-FFF2-40B4-BE49-F238E27FC236}">
                <a16:creationId xmlns:a16="http://schemas.microsoft.com/office/drawing/2014/main" id="{880E3CB0-EDCF-4B6A-99DD-D01F4662412B}"/>
              </a:ext>
            </a:extLst>
          </p:cNvPr>
          <p:cNvSpPr/>
          <p:nvPr/>
        </p:nvSpPr>
        <p:spPr>
          <a:xfrm>
            <a:off x="6096000" y="3429000"/>
            <a:ext cx="4523873" cy="1909011"/>
          </a:xfrm>
          <a:prstGeom prst="roundRect">
            <a:avLst>
              <a:gd name="adj" fmla="val 33144"/>
            </a:avLst>
          </a:prstGeom>
          <a:solidFill>
            <a:srgbClr val="FFD033"/>
          </a:solidFill>
          <a:ln w="76200">
            <a:solidFill>
              <a:srgbClr val="B483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21A8F121-5EB2-4B4B-9053-1101B149D2AA}"/>
              </a:ext>
            </a:extLst>
          </p:cNvPr>
          <p:cNvSpPr/>
          <p:nvPr/>
        </p:nvSpPr>
        <p:spPr>
          <a:xfrm rot="5400000">
            <a:off x="6291632" y="3263907"/>
            <a:ext cx="1249392" cy="499757"/>
          </a:xfrm>
          <a:custGeom>
            <a:avLst/>
            <a:gdLst>
              <a:gd name="connsiteX0" fmla="*/ 0 w 1249392"/>
              <a:gd name="connsiteY0" fmla="*/ 249879 h 499757"/>
              <a:gd name="connsiteX1" fmla="*/ 249878 w 1249392"/>
              <a:gd name="connsiteY1" fmla="*/ 0 h 499757"/>
              <a:gd name="connsiteX2" fmla="*/ 1088756 w 1249392"/>
              <a:gd name="connsiteY2" fmla="*/ 0 h 499757"/>
              <a:gd name="connsiteX3" fmla="*/ 1249392 w 1249392"/>
              <a:gd name="connsiteY3" fmla="*/ 160636 h 499757"/>
              <a:gd name="connsiteX4" fmla="*/ 1088756 w 1249392"/>
              <a:gd name="connsiteY4" fmla="*/ 321273 h 499757"/>
              <a:gd name="connsiteX5" fmla="*/ 660394 w 1249392"/>
              <a:gd name="connsiteY5" fmla="*/ 321273 h 499757"/>
              <a:gd name="connsiteX6" fmla="*/ 660394 w 1249392"/>
              <a:gd name="connsiteY6" fmla="*/ 214182 h 499757"/>
              <a:gd name="connsiteX7" fmla="*/ 1088756 w 1249392"/>
              <a:gd name="connsiteY7" fmla="*/ 214182 h 499757"/>
              <a:gd name="connsiteX8" fmla="*/ 1142302 w 1249392"/>
              <a:gd name="connsiteY8" fmla="*/ 160636 h 499757"/>
              <a:gd name="connsiteX9" fmla="*/ 1088756 w 1249392"/>
              <a:gd name="connsiteY9" fmla="*/ 107091 h 499757"/>
              <a:gd name="connsiteX10" fmla="*/ 249878 w 1249392"/>
              <a:gd name="connsiteY10" fmla="*/ 107091 h 499757"/>
              <a:gd name="connsiteX11" fmla="*/ 107091 w 1249392"/>
              <a:gd name="connsiteY11" fmla="*/ 249879 h 499757"/>
              <a:gd name="connsiteX12" fmla="*/ 249878 w 1249392"/>
              <a:gd name="connsiteY12" fmla="*/ 392666 h 499757"/>
              <a:gd name="connsiteX13" fmla="*/ 525232 w 1249392"/>
              <a:gd name="connsiteY13" fmla="*/ 392666 h 499757"/>
              <a:gd name="connsiteX14" fmla="*/ 525232 w 1249392"/>
              <a:gd name="connsiteY14" fmla="*/ 499757 h 499757"/>
              <a:gd name="connsiteX15" fmla="*/ 249878 w 1249392"/>
              <a:gd name="connsiteY15" fmla="*/ 499757 h 499757"/>
              <a:gd name="connsiteX16" fmla="*/ 0 w 1249392"/>
              <a:gd name="connsiteY16" fmla="*/ 249879 h 49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9392" h="499757">
                <a:moveTo>
                  <a:pt x="0" y="249879"/>
                </a:moveTo>
                <a:cubicBezTo>
                  <a:pt x="0" y="112446"/>
                  <a:pt x="112445" y="0"/>
                  <a:pt x="249878" y="0"/>
                </a:cubicBezTo>
                <a:lnTo>
                  <a:pt x="1088756" y="0"/>
                </a:lnTo>
                <a:cubicBezTo>
                  <a:pt x="1177999" y="0"/>
                  <a:pt x="1249392" y="71394"/>
                  <a:pt x="1249392" y="160636"/>
                </a:cubicBezTo>
                <a:cubicBezTo>
                  <a:pt x="1249392" y="249879"/>
                  <a:pt x="1177999" y="321273"/>
                  <a:pt x="1088756" y="321273"/>
                </a:cubicBezTo>
                <a:lnTo>
                  <a:pt x="660394" y="321273"/>
                </a:lnTo>
                <a:lnTo>
                  <a:pt x="660394" y="214182"/>
                </a:lnTo>
                <a:lnTo>
                  <a:pt x="1088756" y="214182"/>
                </a:lnTo>
                <a:cubicBezTo>
                  <a:pt x="1119099" y="214182"/>
                  <a:pt x="1142302" y="190979"/>
                  <a:pt x="1142302" y="160636"/>
                </a:cubicBezTo>
                <a:cubicBezTo>
                  <a:pt x="1142302" y="130294"/>
                  <a:pt x="1119099" y="107091"/>
                  <a:pt x="1088756" y="107091"/>
                </a:cubicBezTo>
                <a:lnTo>
                  <a:pt x="249878" y="107091"/>
                </a:lnTo>
                <a:cubicBezTo>
                  <a:pt x="171345" y="107091"/>
                  <a:pt x="107091" y="171346"/>
                  <a:pt x="107091" y="249879"/>
                </a:cubicBezTo>
                <a:cubicBezTo>
                  <a:pt x="107091" y="328412"/>
                  <a:pt x="171345" y="392666"/>
                  <a:pt x="249878" y="392666"/>
                </a:cubicBezTo>
                <a:lnTo>
                  <a:pt x="525232" y="392666"/>
                </a:lnTo>
                <a:lnTo>
                  <a:pt x="525232" y="499757"/>
                </a:lnTo>
                <a:lnTo>
                  <a:pt x="249878" y="499757"/>
                </a:lnTo>
                <a:cubicBezTo>
                  <a:pt x="112445" y="499757"/>
                  <a:pt x="0" y="387312"/>
                  <a:pt x="0" y="24987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6" name="群組 25">
            <a:extLst>
              <a:ext uri="{FF2B5EF4-FFF2-40B4-BE49-F238E27FC236}">
                <a16:creationId xmlns:a16="http://schemas.microsoft.com/office/drawing/2014/main" id="{EB6D715C-6D2A-443B-A480-9E3CAE1589E8}"/>
              </a:ext>
            </a:extLst>
          </p:cNvPr>
          <p:cNvGrpSpPr/>
          <p:nvPr/>
        </p:nvGrpSpPr>
        <p:grpSpPr>
          <a:xfrm>
            <a:off x="2249431" y="3192562"/>
            <a:ext cx="2374230" cy="1891839"/>
            <a:chOff x="2398297" y="626771"/>
            <a:chExt cx="2374230" cy="1891839"/>
          </a:xfrm>
        </p:grpSpPr>
        <p:cxnSp>
          <p:nvCxnSpPr>
            <p:cNvPr id="17" name="直線接點 16">
              <a:extLst>
                <a:ext uri="{FF2B5EF4-FFF2-40B4-BE49-F238E27FC236}">
                  <a16:creationId xmlns:a16="http://schemas.microsoft.com/office/drawing/2014/main" id="{F0D7ABE6-FE15-450B-A6E7-4EEECFCF30E8}"/>
                </a:ext>
              </a:extLst>
            </p:cNvPr>
            <p:cNvCxnSpPr>
              <a:cxnSpLocks/>
            </p:cNvCxnSpPr>
            <p:nvPr/>
          </p:nvCxnSpPr>
          <p:spPr>
            <a:xfrm>
              <a:off x="2462465" y="626771"/>
              <a:ext cx="0" cy="1121437"/>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0" name="直線接點 19">
              <a:extLst>
                <a:ext uri="{FF2B5EF4-FFF2-40B4-BE49-F238E27FC236}">
                  <a16:creationId xmlns:a16="http://schemas.microsoft.com/office/drawing/2014/main" id="{5C9ADA8C-5651-4BD2-9B67-A8C1A1C53E25}"/>
                </a:ext>
              </a:extLst>
            </p:cNvPr>
            <p:cNvCxnSpPr>
              <a:cxnSpLocks/>
            </p:cNvCxnSpPr>
            <p:nvPr/>
          </p:nvCxnSpPr>
          <p:spPr>
            <a:xfrm>
              <a:off x="4692317" y="626771"/>
              <a:ext cx="0" cy="1121437"/>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5" name="矩形 24">
              <a:extLst>
                <a:ext uri="{FF2B5EF4-FFF2-40B4-BE49-F238E27FC236}">
                  <a16:creationId xmlns:a16="http://schemas.microsoft.com/office/drawing/2014/main" id="{9B9D4D1B-D4A3-4E40-B6E0-E0D5922612FB}"/>
                </a:ext>
              </a:extLst>
            </p:cNvPr>
            <p:cNvSpPr/>
            <p:nvPr/>
          </p:nvSpPr>
          <p:spPr>
            <a:xfrm>
              <a:off x="2398297" y="1748208"/>
              <a:ext cx="2374230"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27" name="群組 26">
            <a:extLst>
              <a:ext uri="{FF2B5EF4-FFF2-40B4-BE49-F238E27FC236}">
                <a16:creationId xmlns:a16="http://schemas.microsoft.com/office/drawing/2014/main" id="{B89E84F6-12D9-455E-BD4A-E2625252ED49}"/>
              </a:ext>
            </a:extLst>
          </p:cNvPr>
          <p:cNvGrpSpPr/>
          <p:nvPr/>
        </p:nvGrpSpPr>
        <p:grpSpPr>
          <a:xfrm>
            <a:off x="-53340" y="-6069"/>
            <a:ext cx="12245340" cy="971809"/>
            <a:chOff x="0" y="-6069"/>
            <a:chExt cx="12192000" cy="971809"/>
          </a:xfrm>
        </p:grpSpPr>
        <p:pic>
          <p:nvPicPr>
            <p:cNvPr id="28" name="圖片 27">
              <a:extLst>
                <a:ext uri="{FF2B5EF4-FFF2-40B4-BE49-F238E27FC236}">
                  <a16:creationId xmlns:a16="http://schemas.microsoft.com/office/drawing/2014/main" id="{B5BDB45D-86A1-446E-B1F2-E6614EC12DB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29" name="圖片 28">
              <a:extLst>
                <a:ext uri="{FF2B5EF4-FFF2-40B4-BE49-F238E27FC236}">
                  <a16:creationId xmlns:a16="http://schemas.microsoft.com/office/drawing/2014/main" id="{6EE3F6DD-EA06-4AAC-8405-38B48061E75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30" name="圖形 29" descr="左引號">
            <a:extLst>
              <a:ext uri="{FF2B5EF4-FFF2-40B4-BE49-F238E27FC236}">
                <a16:creationId xmlns:a16="http://schemas.microsoft.com/office/drawing/2014/main" id="{47204F5C-0EA4-48DC-84FE-E5DF8DBE1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pic>
        <p:nvPicPr>
          <p:cNvPr id="31" name="圖形 30" descr="封閉的引號">
            <a:extLst>
              <a:ext uri="{FF2B5EF4-FFF2-40B4-BE49-F238E27FC236}">
                <a16:creationId xmlns:a16="http://schemas.microsoft.com/office/drawing/2014/main" id="{31D07A08-6698-49CD-BFF5-8D94E0B13D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8800" y="3121800"/>
            <a:ext cx="914400" cy="914400"/>
          </a:xfrm>
          <a:prstGeom prst="rect">
            <a:avLst/>
          </a:prstGeom>
        </p:spPr>
      </p:pic>
      <p:graphicFrame>
        <p:nvGraphicFramePr>
          <p:cNvPr id="32" name="表格 31">
            <a:extLst>
              <a:ext uri="{FF2B5EF4-FFF2-40B4-BE49-F238E27FC236}">
                <a16:creationId xmlns:a16="http://schemas.microsoft.com/office/drawing/2014/main" id="{253ED187-A5E0-471B-8DFE-8B4D2BBA96EB}"/>
              </a:ext>
            </a:extLst>
          </p:cNvPr>
          <p:cNvGraphicFramePr>
            <a:graphicFrameLocks noGrp="1"/>
          </p:cNvGraphicFramePr>
          <p:nvPr>
            <p:extLst>
              <p:ext uri="{D42A27DB-BD31-4B8C-83A1-F6EECF244321}">
                <p14:modId xmlns:p14="http://schemas.microsoft.com/office/powerpoint/2010/main" val="160959946"/>
              </p:ext>
            </p:extLst>
          </p:nvPr>
        </p:nvGraphicFramePr>
        <p:xfrm>
          <a:off x="734919" y="7015340"/>
          <a:ext cx="10722161" cy="2834640"/>
        </p:xfrm>
        <a:graphic>
          <a:graphicData uri="http://schemas.openxmlformats.org/drawingml/2006/table">
            <a:tbl>
              <a:tblPr firstRow="1" bandRow="1"/>
              <a:tblGrid>
                <a:gridCol w="1462849">
                  <a:extLst>
                    <a:ext uri="{9D8B030D-6E8A-4147-A177-3AD203B41FA5}">
                      <a16:colId xmlns:a16="http://schemas.microsoft.com/office/drawing/2014/main" val="2259151157"/>
                    </a:ext>
                  </a:extLst>
                </a:gridCol>
                <a:gridCol w="2093151">
                  <a:extLst>
                    <a:ext uri="{9D8B030D-6E8A-4147-A177-3AD203B41FA5}">
                      <a16:colId xmlns:a16="http://schemas.microsoft.com/office/drawing/2014/main" val="1733489540"/>
                    </a:ext>
                  </a:extLst>
                </a:gridCol>
                <a:gridCol w="1629766">
                  <a:extLst>
                    <a:ext uri="{9D8B030D-6E8A-4147-A177-3AD203B41FA5}">
                      <a16:colId xmlns:a16="http://schemas.microsoft.com/office/drawing/2014/main" val="3584457679"/>
                    </a:ext>
                  </a:extLst>
                </a:gridCol>
                <a:gridCol w="1824634">
                  <a:extLst>
                    <a:ext uri="{9D8B030D-6E8A-4147-A177-3AD203B41FA5}">
                      <a16:colId xmlns:a16="http://schemas.microsoft.com/office/drawing/2014/main" val="1283424387"/>
                    </a:ext>
                  </a:extLst>
                </a:gridCol>
                <a:gridCol w="1727200">
                  <a:extLst>
                    <a:ext uri="{9D8B030D-6E8A-4147-A177-3AD203B41FA5}">
                      <a16:colId xmlns:a16="http://schemas.microsoft.com/office/drawing/2014/main" val="4291339386"/>
                    </a:ext>
                  </a:extLst>
                </a:gridCol>
                <a:gridCol w="1984561">
                  <a:extLst>
                    <a:ext uri="{9D8B030D-6E8A-4147-A177-3AD203B41FA5}">
                      <a16:colId xmlns:a16="http://schemas.microsoft.com/office/drawing/2014/main" val="3575179475"/>
                    </a:ext>
                  </a:extLst>
                </a:gridCol>
              </a:tblGrid>
              <a:tr h="370840">
                <a:tc gridSpan="6">
                  <a:txBody>
                    <a:bodyPr/>
                    <a:lstStyle/>
                    <a:p>
                      <a:pPr marL="0" algn="l" defTabSz="914400" rtl="0" eaLnBrk="1" latinLnBrk="0" hangingPunct="1"/>
                      <a:r>
                        <a:rPr lang="zh-TW" altLang="en-US" sz="2400" b="1" kern="1200" baseline="0" dirty="0">
                          <a:solidFill>
                            <a:schemeClr val="bg1"/>
                          </a:solidFill>
                          <a:latin typeface="Arial" panose="020B0604020202020204" pitchFamily="34" charset="0"/>
                          <a:ea typeface="微軟正黑體" panose="020B0604030504040204" pitchFamily="34" charset="-120"/>
                          <a:cs typeface="+mn-cs"/>
                        </a:rPr>
                        <a:t>開機回傳封包</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endParaRPr lang="zh-TW" altLang="en-US" dirty="0"/>
                    </a:p>
                  </a:txBody>
                  <a:tcPr>
                    <a:solidFill>
                      <a:srgbClr val="FFFFFF">
                        <a:alpha val="60000"/>
                      </a:srgbClr>
                    </a:solidFill>
                  </a:tcPr>
                </a:tc>
                <a:tc hMerge="1">
                  <a:txBody>
                    <a:bodyPr/>
                    <a:lstStyle/>
                    <a:p>
                      <a:endParaRPr lang="zh-TW" altLang="en-US" dirty="0"/>
                    </a:p>
                  </a:txBody>
                  <a:tcPr>
                    <a:solidFill>
                      <a:srgbClr val="FFFFFF">
                        <a:alpha val="6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tc hMerge="1">
                  <a:txBody>
                    <a:bodyPr/>
                    <a:lstStyle/>
                    <a:p>
                      <a:pPr marL="0" algn="l" defTabSz="914400" rtl="0" eaLnBrk="1" latinLnBrk="0" hangingPunct="1"/>
                      <a:endParaRPr lang="zh-TW" altLang="en-US" sz="2400" b="1" kern="1200" baseline="0" dirty="0">
                        <a:solidFill>
                          <a:schemeClr val="bg1"/>
                        </a:solidFill>
                        <a:latin typeface="Consolas" panose="020B0609020204030204" pitchFamily="49" charset="0"/>
                        <a:ea typeface="微軟正黑體" panose="020B0604030504040204" pitchFamily="34" charset="-12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2626">
                        <a:alpha val="80000"/>
                      </a:srgbClr>
                    </a:solidFill>
                  </a:tcPr>
                </a:tc>
                <a:extLst>
                  <a:ext uri="{0D108BD9-81ED-4DB2-BD59-A6C34878D82A}">
                    <a16:rowId xmlns:a16="http://schemas.microsoft.com/office/drawing/2014/main" val="733640024"/>
                  </a:ext>
                </a:extLst>
              </a:tr>
              <a:tr h="395669">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STATUS</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狀態</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主功能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SCMD_PARAM</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副功能參數</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MSGL</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內文長度</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MSG</a:t>
                      </a:r>
                    </a:p>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內文 </a:t>
                      </a:r>
                    </a:p>
                  </a:txBody>
                  <a:tcPr anchor="ctr">
                    <a:lnT w="12700" cap="flat" cmpd="sng" algn="ctr">
                      <a:solidFill>
                        <a:schemeClr val="tx1"/>
                      </a:solidFill>
                      <a:prstDash val="solid"/>
                      <a:round/>
                      <a:headEnd type="none" w="med" len="med"/>
                      <a:tailEnd type="none" w="med" len="med"/>
                    </a:lnT>
                    <a:solidFill>
                      <a:schemeClr val="bg1">
                        <a:lumMod val="85000"/>
                        <a:alpha val="60000"/>
                      </a:schemeClr>
                    </a:solidFill>
                  </a:tcPr>
                </a:tc>
                <a:extLst>
                  <a:ext uri="{0D108BD9-81ED-4DB2-BD59-A6C34878D82A}">
                    <a16:rowId xmlns:a16="http://schemas.microsoft.com/office/drawing/2014/main" val="1159215501"/>
                  </a:ext>
                </a:extLst>
              </a:tr>
              <a:tr h="370840">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3190147614"/>
                  </a:ext>
                </a:extLst>
              </a:tr>
              <a:tr h="370840">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49342408"/>
                  </a:ext>
                </a:extLst>
              </a:tr>
              <a:tr h="370840">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algn="ctr" defTabSz="914400" rtl="0" eaLnBrk="1" latinLnBrk="0" hangingPunct="1"/>
                      <a:endParaRPr lang="zh-TW" altLang="en-US" sz="2400" b="1" kern="1200" baseline="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400" b="1" kern="1200" baseline="0" noProof="0" dirty="0">
                        <a:solidFill>
                          <a:schemeClr val="dk1"/>
                        </a:solidFill>
                        <a:latin typeface="Arial" panose="020B0604020202020204" pitchFamily="34" charset="0"/>
                        <a:ea typeface="微軟正黑體" panose="020B0604030504040204" pitchFamily="34" charset="-120"/>
                        <a:cs typeface="+mn-cs"/>
                      </a:endParaRPr>
                    </a:p>
                  </a:txBody>
                  <a:tcPr anchor="ctr">
                    <a:solidFill>
                      <a:srgbClr val="FFFFFF">
                        <a:alpha val="80000"/>
                      </a:srgbClr>
                    </a:solidFill>
                  </a:tcPr>
                </a:tc>
                <a:extLst>
                  <a:ext uri="{0D108BD9-81ED-4DB2-BD59-A6C34878D82A}">
                    <a16:rowId xmlns:a16="http://schemas.microsoft.com/office/drawing/2014/main" val="1829757145"/>
                  </a:ext>
                </a:extLst>
              </a:tr>
            </a:tbl>
          </a:graphicData>
        </a:graphic>
      </p:graphicFrame>
      <p:sp>
        <p:nvSpPr>
          <p:cNvPr id="33" name="矩形: 圓角 32">
            <a:extLst>
              <a:ext uri="{FF2B5EF4-FFF2-40B4-BE49-F238E27FC236}">
                <a16:creationId xmlns:a16="http://schemas.microsoft.com/office/drawing/2014/main" id="{0B91D4D4-5610-4945-9057-A41FE98D8738}"/>
              </a:ext>
            </a:extLst>
          </p:cNvPr>
          <p:cNvSpPr/>
          <p:nvPr/>
        </p:nvSpPr>
        <p:spPr>
          <a:xfrm>
            <a:off x="2755583" y="1910029"/>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a:solidFill>
                <a:schemeClr val="tx1"/>
              </a:solidFill>
              <a:latin typeface="微軟正黑體" panose="020B0604030504040204" pitchFamily="34" charset="-120"/>
              <a:ea typeface="微軟正黑體" panose="020B0604030504040204" pitchFamily="34" charset="-120"/>
            </a:endParaRPr>
          </a:p>
        </p:txBody>
      </p:sp>
      <p:sp>
        <p:nvSpPr>
          <p:cNvPr id="34" name="矩形: 圓角 33">
            <a:extLst>
              <a:ext uri="{FF2B5EF4-FFF2-40B4-BE49-F238E27FC236}">
                <a16:creationId xmlns:a16="http://schemas.microsoft.com/office/drawing/2014/main" id="{A5DAF7B2-9DC1-4181-8119-804EA2BE3597}"/>
              </a:ext>
            </a:extLst>
          </p:cNvPr>
          <p:cNvSpPr/>
          <p:nvPr/>
        </p:nvSpPr>
        <p:spPr>
          <a:xfrm>
            <a:off x="4680803" y="1459576"/>
            <a:ext cx="914400"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a:solidFill>
                <a:schemeClr val="tx1"/>
              </a:solidFill>
              <a:latin typeface="微軟正黑體" panose="020B0604030504040204" pitchFamily="34" charset="-120"/>
              <a:ea typeface="微軟正黑體" panose="020B0604030504040204" pitchFamily="34" charset="-120"/>
            </a:endParaRPr>
          </a:p>
        </p:txBody>
      </p:sp>
      <p:cxnSp>
        <p:nvCxnSpPr>
          <p:cNvPr id="35" name="直線單箭頭接點 34">
            <a:extLst>
              <a:ext uri="{FF2B5EF4-FFF2-40B4-BE49-F238E27FC236}">
                <a16:creationId xmlns:a16="http://schemas.microsoft.com/office/drawing/2014/main" id="{737B5211-260F-4568-BDCD-FCDFFFF8271A}"/>
              </a:ext>
            </a:extLst>
          </p:cNvPr>
          <p:cNvCxnSpPr>
            <a:cxnSpLocks/>
          </p:cNvCxnSpPr>
          <p:nvPr/>
        </p:nvCxnSpPr>
        <p:spPr>
          <a:xfrm>
            <a:off x="8157844" y="1606000"/>
            <a:ext cx="0" cy="30402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07400805-0569-45C6-9365-FEBDF0C5BF5E}"/>
              </a:ext>
            </a:extLst>
          </p:cNvPr>
          <p:cNvCxnSpPr>
            <a:cxnSpLocks/>
          </p:cNvCxnSpPr>
          <p:nvPr/>
        </p:nvCxnSpPr>
        <p:spPr>
          <a:xfrm rot="16200000" flipH="1">
            <a:off x="8545267" y="1556490"/>
            <a:ext cx="528547" cy="525000"/>
          </a:xfrm>
          <a:prstGeom prst="bent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781D1056-3763-4241-B9A1-000C1AFC1ED0}"/>
              </a:ext>
            </a:extLst>
          </p:cNvPr>
          <p:cNvCxnSpPr/>
          <p:nvPr/>
        </p:nvCxnSpPr>
        <p:spPr>
          <a:xfrm>
            <a:off x="9597040" y="1477622"/>
            <a:ext cx="1322925" cy="619430"/>
          </a:xfrm>
          <a:prstGeom prst="bentConnector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C1D51538-9100-4AEB-98C1-E1B1EC07444C}"/>
              </a:ext>
            </a:extLst>
          </p:cNvPr>
          <p:cNvSpPr txBox="1"/>
          <p:nvPr/>
        </p:nvSpPr>
        <p:spPr>
          <a:xfrm>
            <a:off x="-53340" y="2771745"/>
            <a:ext cx="1463040"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文字方塊</a:t>
            </a:r>
            <a:endParaRPr lang="en-US" altLang="zh-TW" sz="2000" b="1" dirty="0">
              <a:latin typeface="微軟正黑體" panose="020B0604030504040204" pitchFamily="34" charset="-120"/>
              <a:ea typeface="微軟正黑體" panose="020B0604030504040204" pitchFamily="34" charset="-120"/>
            </a:endParaRPr>
          </a:p>
        </p:txBody>
      </p:sp>
      <p:grpSp>
        <p:nvGrpSpPr>
          <p:cNvPr id="21" name="群組 20">
            <a:extLst>
              <a:ext uri="{FF2B5EF4-FFF2-40B4-BE49-F238E27FC236}">
                <a16:creationId xmlns:a16="http://schemas.microsoft.com/office/drawing/2014/main" id="{A8EB8CBF-5471-4C43-ADDC-57D8D8D1F3D0}"/>
              </a:ext>
            </a:extLst>
          </p:cNvPr>
          <p:cNvGrpSpPr/>
          <p:nvPr/>
        </p:nvGrpSpPr>
        <p:grpSpPr>
          <a:xfrm>
            <a:off x="2731326" y="2270168"/>
            <a:ext cx="4812631" cy="3400297"/>
            <a:chOff x="2731326" y="2270168"/>
            <a:chExt cx="4812631" cy="3400297"/>
          </a:xfrm>
        </p:grpSpPr>
        <p:sp>
          <p:nvSpPr>
            <p:cNvPr id="22" name="矩形: 圓角 21">
              <a:extLst>
                <a:ext uri="{FF2B5EF4-FFF2-40B4-BE49-F238E27FC236}">
                  <a16:creationId xmlns:a16="http://schemas.microsoft.com/office/drawing/2014/main" id="{644B3C73-8033-45BD-A36D-826F60E42226}"/>
                </a:ext>
              </a:extLst>
            </p:cNvPr>
            <p:cNvSpPr/>
            <p:nvPr/>
          </p:nvSpPr>
          <p:spPr>
            <a:xfrm>
              <a:off x="2731326" y="2270168"/>
              <a:ext cx="4812631" cy="3344570"/>
            </a:xfrm>
            <a:prstGeom prst="roundRect">
              <a:avLst>
                <a:gd name="adj" fmla="val 932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6FB37D34-8D4D-4E66-A48D-55B0F9D4BABB}"/>
                </a:ext>
              </a:extLst>
            </p:cNvPr>
            <p:cNvSpPr/>
            <p:nvPr/>
          </p:nvSpPr>
          <p:spPr>
            <a:xfrm>
              <a:off x="3171442" y="4448715"/>
              <a:ext cx="559389" cy="55938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43983267-0BC8-48F1-B235-C20B1ED83695}"/>
                </a:ext>
              </a:extLst>
            </p:cNvPr>
            <p:cNvSpPr/>
            <p:nvPr/>
          </p:nvSpPr>
          <p:spPr>
            <a:xfrm>
              <a:off x="3250610" y="2712323"/>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圓角 38">
              <a:extLst>
                <a:ext uri="{FF2B5EF4-FFF2-40B4-BE49-F238E27FC236}">
                  <a16:creationId xmlns:a16="http://schemas.microsoft.com/office/drawing/2014/main" id="{AFD8F21F-65B4-4940-8C9A-731402638DE8}"/>
                </a:ext>
              </a:extLst>
            </p:cNvPr>
            <p:cNvSpPr/>
            <p:nvPr/>
          </p:nvSpPr>
          <p:spPr>
            <a:xfrm>
              <a:off x="3250610" y="3480256"/>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圓角 39">
              <a:extLst>
                <a:ext uri="{FF2B5EF4-FFF2-40B4-BE49-F238E27FC236}">
                  <a16:creationId xmlns:a16="http://schemas.microsoft.com/office/drawing/2014/main" id="{098A7308-8202-4D0B-A429-B5DB3EF055E0}"/>
                </a:ext>
              </a:extLst>
            </p:cNvPr>
            <p:cNvSpPr/>
            <p:nvPr/>
          </p:nvSpPr>
          <p:spPr>
            <a:xfrm>
              <a:off x="4574084"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40">
              <a:extLst>
                <a:ext uri="{FF2B5EF4-FFF2-40B4-BE49-F238E27FC236}">
                  <a16:creationId xmlns:a16="http://schemas.microsoft.com/office/drawing/2014/main" id="{811D3362-2907-4EDB-BE27-DC956D249CC4}"/>
                </a:ext>
              </a:extLst>
            </p:cNvPr>
            <p:cNvSpPr/>
            <p:nvPr/>
          </p:nvSpPr>
          <p:spPr>
            <a:xfrm>
              <a:off x="5572706"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809A89E3-221B-4206-AAA0-3A4A32665ADD}"/>
                </a:ext>
              </a:extLst>
            </p:cNvPr>
            <p:cNvSpPr/>
            <p:nvPr/>
          </p:nvSpPr>
          <p:spPr>
            <a:xfrm>
              <a:off x="6571328" y="4678809"/>
              <a:ext cx="401052" cy="40105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DFF571B-CE2E-4BD1-BCAB-ACAD4E8D3DC7}"/>
                </a:ext>
              </a:extLst>
            </p:cNvPr>
            <p:cNvSpPr/>
            <p:nvPr/>
          </p:nvSpPr>
          <p:spPr>
            <a:xfrm>
              <a:off x="4413664" y="2444035"/>
              <a:ext cx="2707989" cy="20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249AD140-C1EC-46F8-A299-4B5C2863BA52}"/>
                </a:ext>
              </a:extLst>
            </p:cNvPr>
            <p:cNvSpPr txBox="1"/>
            <p:nvPr/>
          </p:nvSpPr>
          <p:spPr>
            <a:xfrm>
              <a:off x="3882118" y="5024134"/>
              <a:ext cx="2473754" cy="646331"/>
            </a:xfrm>
            <a:prstGeom prst="rect">
              <a:avLst/>
            </a:prstGeom>
            <a:noFill/>
          </p:spPr>
          <p:txBody>
            <a:bodyPr wrap="none" rtlCol="0">
              <a:spAutoFit/>
            </a:bodyPr>
            <a:lstStyle/>
            <a:p>
              <a:r>
                <a:rPr lang="en-US" altLang="zh-TW" sz="3600" dirty="0">
                  <a:latin typeface="Bauhaus 93" panose="04030905020B02020C02" pitchFamily="82" charset="0"/>
                </a:rPr>
                <a:t>Remind Me</a:t>
              </a:r>
              <a:endParaRPr lang="zh-TW" altLang="en-US" sz="3600" dirty="0">
                <a:latin typeface="Bauhaus 93" panose="04030905020B02020C02" pitchFamily="82" charset="0"/>
              </a:endParaRPr>
            </a:p>
          </p:txBody>
        </p:sp>
        <p:sp>
          <p:nvSpPr>
            <p:cNvPr id="45" name="橢圓 44">
              <a:extLst>
                <a:ext uri="{FF2B5EF4-FFF2-40B4-BE49-F238E27FC236}">
                  <a16:creationId xmlns:a16="http://schemas.microsoft.com/office/drawing/2014/main" id="{21FAB962-6C5B-446A-8500-0973B554542A}"/>
                </a:ext>
              </a:extLst>
            </p:cNvPr>
            <p:cNvSpPr/>
            <p:nvPr/>
          </p:nvSpPr>
          <p:spPr>
            <a:xfrm>
              <a:off x="3210289" y="4487562"/>
              <a:ext cx="481695" cy="48169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圖片 2">
            <a:extLst>
              <a:ext uri="{FF2B5EF4-FFF2-40B4-BE49-F238E27FC236}">
                <a16:creationId xmlns:a16="http://schemas.microsoft.com/office/drawing/2014/main" id="{503BDC96-7766-4C1E-9CF8-AB508DC6DDBD}"/>
              </a:ext>
            </a:extLst>
          </p:cNvPr>
          <p:cNvPicPr>
            <a:picLocks noChangeAspect="1"/>
          </p:cNvPicPr>
          <p:nvPr/>
        </p:nvPicPr>
        <p:blipFill>
          <a:blip r:embed="rId8"/>
          <a:stretch>
            <a:fillRect/>
          </a:stretch>
        </p:blipFill>
        <p:spPr>
          <a:xfrm>
            <a:off x="238562" y="-6070"/>
            <a:ext cx="8783056" cy="6864069"/>
          </a:xfrm>
          <a:prstGeom prst="rect">
            <a:avLst/>
          </a:prstGeom>
        </p:spPr>
      </p:pic>
      <p:sp>
        <p:nvSpPr>
          <p:cNvPr id="6" name="文字方塊 5">
            <a:extLst>
              <a:ext uri="{FF2B5EF4-FFF2-40B4-BE49-F238E27FC236}">
                <a16:creationId xmlns:a16="http://schemas.microsoft.com/office/drawing/2014/main" id="{63480679-D083-4DDA-BEC7-1EAE832F24E9}"/>
              </a:ext>
            </a:extLst>
          </p:cNvPr>
          <p:cNvSpPr txBox="1"/>
          <p:nvPr/>
        </p:nvSpPr>
        <p:spPr>
          <a:xfrm>
            <a:off x="2195937" y="3925651"/>
            <a:ext cx="800219" cy="1846428"/>
          </a:xfrm>
          <a:prstGeom prst="rect">
            <a:avLst/>
          </a:prstGeom>
          <a:noFill/>
        </p:spPr>
        <p:txBody>
          <a:bodyPr vert="eaVert" wrap="square" rtlCol="0">
            <a:spAutoFit/>
          </a:bodyPr>
          <a:lstStyle/>
          <a:p>
            <a:r>
              <a:rPr lang="zh-TW" altLang="en-US" sz="2000" b="1" dirty="0">
                <a:latin typeface="微軟正黑體" panose="020B0604030504040204" pitchFamily="34" charset="-120"/>
                <a:ea typeface="微軟正黑體" panose="020B0604030504040204" pitchFamily="34" charset="-120"/>
              </a:rPr>
              <a:t>對不起學長姊，我會盡快調適！</a:t>
            </a:r>
          </a:p>
        </p:txBody>
      </p:sp>
      <p:sp>
        <p:nvSpPr>
          <p:cNvPr id="46" name="文字方塊 45">
            <a:extLst>
              <a:ext uri="{FF2B5EF4-FFF2-40B4-BE49-F238E27FC236}">
                <a16:creationId xmlns:a16="http://schemas.microsoft.com/office/drawing/2014/main" id="{7FD6A1A9-3A6D-4309-A04E-3412C5BB50AB}"/>
              </a:ext>
            </a:extLst>
          </p:cNvPr>
          <p:cNvSpPr txBox="1"/>
          <p:nvPr/>
        </p:nvSpPr>
        <p:spPr>
          <a:xfrm>
            <a:off x="689284" y="834800"/>
            <a:ext cx="1107996" cy="1846428"/>
          </a:xfrm>
          <a:prstGeom prst="rect">
            <a:avLst/>
          </a:prstGeom>
          <a:noFill/>
        </p:spPr>
        <p:txBody>
          <a:bodyPr vert="eaVert" wrap="square" rtlCol="0">
            <a:spAutoFit/>
          </a:bodyPr>
          <a:lstStyle/>
          <a:p>
            <a:r>
              <a:rPr lang="zh-TW" altLang="en-US" sz="2000" b="1" dirty="0">
                <a:latin typeface="微軟正黑體" panose="020B0604030504040204" pitchFamily="34" charset="-120"/>
                <a:ea typeface="微軟正黑體" panose="020B0604030504040204" pitchFamily="34" charset="-120"/>
              </a:rPr>
              <a:t>如果你沒能力平衡，就請你學會取捨！</a:t>
            </a:r>
          </a:p>
        </p:txBody>
      </p:sp>
      <p:sp>
        <p:nvSpPr>
          <p:cNvPr id="48" name="文字方塊 47">
            <a:extLst>
              <a:ext uri="{FF2B5EF4-FFF2-40B4-BE49-F238E27FC236}">
                <a16:creationId xmlns:a16="http://schemas.microsoft.com/office/drawing/2014/main" id="{79575FB8-5018-4DAB-A6A9-6C3C103076D7}"/>
              </a:ext>
            </a:extLst>
          </p:cNvPr>
          <p:cNvSpPr txBox="1"/>
          <p:nvPr/>
        </p:nvSpPr>
        <p:spPr>
          <a:xfrm>
            <a:off x="5173539" y="435274"/>
            <a:ext cx="800219" cy="1846428"/>
          </a:xfrm>
          <a:prstGeom prst="rect">
            <a:avLst/>
          </a:prstGeom>
          <a:noFill/>
        </p:spPr>
        <p:txBody>
          <a:bodyPr vert="eaVert" wrap="square" rtlCol="0">
            <a:spAutoFit/>
          </a:bodyPr>
          <a:lstStyle/>
          <a:p>
            <a:r>
              <a:rPr lang="zh-TW" altLang="en-US" sz="4000" b="1" dirty="0">
                <a:latin typeface="微軟正黑體" panose="020B0604030504040204" pitchFamily="34" charset="-120"/>
                <a:ea typeface="微軟正黑體" panose="020B0604030504040204" pitchFamily="34" charset="-120"/>
              </a:rPr>
              <a:t>很難嗎？</a:t>
            </a:r>
          </a:p>
        </p:txBody>
      </p:sp>
      <p:sp>
        <p:nvSpPr>
          <p:cNvPr id="49" name="文字方塊 48">
            <a:extLst>
              <a:ext uri="{FF2B5EF4-FFF2-40B4-BE49-F238E27FC236}">
                <a16:creationId xmlns:a16="http://schemas.microsoft.com/office/drawing/2014/main" id="{0F295DF7-2CF3-4752-A15D-AFFF50A751DD}"/>
              </a:ext>
            </a:extLst>
          </p:cNvPr>
          <p:cNvSpPr txBox="1"/>
          <p:nvPr/>
        </p:nvSpPr>
        <p:spPr>
          <a:xfrm>
            <a:off x="7121653" y="786417"/>
            <a:ext cx="800219" cy="1967691"/>
          </a:xfrm>
          <a:prstGeom prst="rect">
            <a:avLst/>
          </a:prstGeom>
          <a:noFill/>
        </p:spPr>
        <p:txBody>
          <a:bodyPr vert="eaVert" wrap="square" rtlCol="0">
            <a:spAutoFit/>
          </a:bodyPr>
          <a:lstStyle/>
          <a:p>
            <a:r>
              <a:rPr lang="zh-TW" altLang="en-US" sz="2000" b="1" dirty="0">
                <a:latin typeface="微軟正黑體" panose="020B0604030504040204" pitchFamily="34" charset="-120"/>
                <a:ea typeface="微軟正黑體" panose="020B0604030504040204" pitchFamily="34" charset="-120"/>
              </a:rPr>
              <a:t>你這樣就是在拖累你的同伴阿！</a:t>
            </a:r>
          </a:p>
        </p:txBody>
      </p:sp>
    </p:spTree>
    <p:extLst>
      <p:ext uri="{BB962C8B-B14F-4D97-AF65-F5344CB8AC3E}">
        <p14:creationId xmlns:p14="http://schemas.microsoft.com/office/powerpoint/2010/main" val="26771599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物聯網</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8</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pic>
        <p:nvPicPr>
          <p:cNvPr id="18" name="圖片 17">
            <a:extLst>
              <a:ext uri="{FF2B5EF4-FFF2-40B4-BE49-F238E27FC236}">
                <a16:creationId xmlns:a16="http://schemas.microsoft.com/office/drawing/2014/main" id="{845D5ECC-A8A7-4155-9D52-5C09B1B7EF46}"/>
              </a:ext>
            </a:extLst>
          </p:cNvPr>
          <p:cNvPicPr>
            <a:picLocks noChangeAspect="1"/>
          </p:cNvPicPr>
          <p:nvPr/>
        </p:nvPicPr>
        <p:blipFill>
          <a:blip r:embed="rId5"/>
          <a:stretch>
            <a:fillRect/>
          </a:stretch>
        </p:blipFill>
        <p:spPr>
          <a:xfrm>
            <a:off x="5807475" y="1405444"/>
            <a:ext cx="6234545" cy="4705317"/>
          </a:xfrm>
          <a:prstGeom prst="rect">
            <a:avLst/>
          </a:prstGeom>
        </p:spPr>
      </p:pic>
      <p:sp>
        <p:nvSpPr>
          <p:cNvPr id="19" name="文字方塊 18">
            <a:extLst>
              <a:ext uri="{FF2B5EF4-FFF2-40B4-BE49-F238E27FC236}">
                <a16:creationId xmlns:a16="http://schemas.microsoft.com/office/drawing/2014/main" id="{2064176E-5961-4171-9CD2-AC2CD3025EE1}"/>
              </a:ext>
            </a:extLst>
          </p:cNvPr>
          <p:cNvSpPr txBox="1"/>
          <p:nvPr/>
        </p:nvSpPr>
        <p:spPr>
          <a:xfrm>
            <a:off x="578070" y="5434279"/>
            <a:ext cx="4544834" cy="400110"/>
          </a:xfrm>
          <a:prstGeom prst="rect">
            <a:avLst/>
          </a:prstGeom>
          <a:noFill/>
        </p:spPr>
        <p:txBody>
          <a:bodyPr wrap="none" rtlCol="0">
            <a:spAutoFit/>
          </a:bodyPr>
          <a:lstStyle/>
          <a:p>
            <a:r>
              <a:rPr lang="zh-TW" altLang="zh-TW" sz="2000" b="1" dirty="0">
                <a:effectLst/>
                <a:latin typeface="微軟正黑體" panose="020B0604030504040204" pitchFamily="34" charset="-120"/>
                <a:ea typeface="微軟正黑體" panose="020B0604030504040204" pitchFamily="34" charset="-120"/>
              </a:rPr>
              <a:t>如同皮膚</a:t>
            </a:r>
            <a:r>
              <a:rPr lang="zh-TW" altLang="en-US" sz="2000" b="1" dirty="0">
                <a:effectLst/>
                <a:latin typeface="微軟正黑體" panose="020B0604030504040204" pitchFamily="34" charset="-120"/>
                <a:ea typeface="微軟正黑體" panose="020B0604030504040204" pitchFamily="34" charset="-120"/>
              </a:rPr>
              <a:t>、</a:t>
            </a:r>
            <a:r>
              <a:rPr lang="zh-TW" altLang="zh-TW" sz="2000" b="1" dirty="0">
                <a:effectLst/>
                <a:latin typeface="微軟正黑體" panose="020B0604030504040204" pitchFamily="34" charset="-120"/>
                <a:ea typeface="微軟正黑體" panose="020B0604030504040204" pitchFamily="34" charset="-120"/>
              </a:rPr>
              <a:t>五官，針對環境偵測與辨識</a:t>
            </a:r>
            <a:endParaRPr lang="en-US" altLang="zh-TW" sz="2000" b="1" dirty="0">
              <a:effectLst/>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414EB79E-164C-433C-BA3B-EC1325C21314}"/>
              </a:ext>
            </a:extLst>
          </p:cNvPr>
          <p:cNvSpPr txBox="1"/>
          <p:nvPr/>
        </p:nvSpPr>
        <p:spPr>
          <a:xfrm>
            <a:off x="449830" y="4008514"/>
            <a:ext cx="4801314" cy="400110"/>
          </a:xfrm>
          <a:prstGeom prst="rect">
            <a:avLst/>
          </a:prstGeom>
          <a:noFill/>
        </p:spPr>
        <p:txBody>
          <a:bodyPr wrap="none" rtlCol="0">
            <a:spAutoFit/>
          </a:bodyPr>
          <a:lstStyle/>
          <a:p>
            <a:r>
              <a:rPr lang="zh-TW" altLang="en-US" sz="2000" b="1" dirty="0">
                <a:effectLst/>
                <a:latin typeface="微軟正黑體" panose="020B0604030504040204" pitchFamily="34" charset="-120"/>
                <a:ea typeface="微軟正黑體" panose="020B0604030504040204" pitchFamily="34" charset="-120"/>
              </a:rPr>
              <a:t>如同神經，將感知到的資訊傳輸到應用層</a:t>
            </a:r>
          </a:p>
        </p:txBody>
      </p:sp>
      <p:sp>
        <p:nvSpPr>
          <p:cNvPr id="21" name="文字方塊 20">
            <a:extLst>
              <a:ext uri="{FF2B5EF4-FFF2-40B4-BE49-F238E27FC236}">
                <a16:creationId xmlns:a16="http://schemas.microsoft.com/office/drawing/2014/main" id="{4FD0E717-FA7E-4A64-A775-C46264DD588E}"/>
              </a:ext>
            </a:extLst>
          </p:cNvPr>
          <p:cNvSpPr txBox="1"/>
          <p:nvPr/>
        </p:nvSpPr>
        <p:spPr>
          <a:xfrm>
            <a:off x="193350" y="2547069"/>
            <a:ext cx="5314275" cy="400110"/>
          </a:xfrm>
          <a:prstGeom prst="rect">
            <a:avLst/>
          </a:prstGeom>
          <a:noFill/>
        </p:spPr>
        <p:txBody>
          <a:bodyPr wrap="none" rtlCol="0">
            <a:spAutoFit/>
          </a:bodyPr>
          <a:lstStyle/>
          <a:p>
            <a:r>
              <a:rPr lang="zh-TW" altLang="en-US" sz="2000" b="1" dirty="0">
                <a:effectLst/>
                <a:latin typeface="微軟正黑體" panose="020B0604030504040204" pitchFamily="34" charset="-120"/>
                <a:ea typeface="微軟正黑體" panose="020B0604030504040204" pitchFamily="34" charset="-120"/>
              </a:rPr>
              <a:t>如同大腦，將感知收集的資訊與專業技術結合</a:t>
            </a:r>
          </a:p>
        </p:txBody>
      </p:sp>
      <p:sp>
        <p:nvSpPr>
          <p:cNvPr id="22" name="文字方塊 21">
            <a:extLst>
              <a:ext uri="{FF2B5EF4-FFF2-40B4-BE49-F238E27FC236}">
                <a16:creationId xmlns:a16="http://schemas.microsoft.com/office/drawing/2014/main" id="{64009B6F-3F31-4AE8-97B1-1B518F99D0E5}"/>
              </a:ext>
            </a:extLst>
          </p:cNvPr>
          <p:cNvSpPr txBox="1"/>
          <p:nvPr/>
        </p:nvSpPr>
        <p:spPr>
          <a:xfrm>
            <a:off x="2065657" y="1871455"/>
            <a:ext cx="1569660" cy="646331"/>
          </a:xfrm>
          <a:prstGeom prst="rect">
            <a:avLst/>
          </a:prstGeom>
          <a:noFill/>
        </p:spPr>
        <p:txBody>
          <a:bodyPr wrap="none" rtlCol="0">
            <a:spAutoFit/>
          </a:bodyPr>
          <a:lstStyle/>
          <a:p>
            <a:r>
              <a:rPr lang="zh-TW" altLang="en-US" sz="3600" b="1" dirty="0">
                <a:latin typeface="微軟正黑體" panose="020B0604030504040204" pitchFamily="34" charset="-120"/>
                <a:ea typeface="微軟正黑體" panose="020B0604030504040204" pitchFamily="34" charset="-120"/>
              </a:rPr>
              <a:t>應用層</a:t>
            </a:r>
            <a:endParaRPr lang="zh-TW" altLang="en-US" sz="3600" b="1" dirty="0">
              <a:latin typeface="Consolas" panose="020B0609020204030204" pitchFamily="49" charset="0"/>
              <a:ea typeface="微軟正黑體" panose="020B0604030504040204" pitchFamily="34" charset="-120"/>
            </a:endParaRPr>
          </a:p>
        </p:txBody>
      </p:sp>
      <p:cxnSp>
        <p:nvCxnSpPr>
          <p:cNvPr id="23" name="直線接點 22">
            <a:extLst>
              <a:ext uri="{FF2B5EF4-FFF2-40B4-BE49-F238E27FC236}">
                <a16:creationId xmlns:a16="http://schemas.microsoft.com/office/drawing/2014/main" id="{980AB4E0-05B3-4A80-A2AE-9631530528CB}"/>
              </a:ext>
            </a:extLst>
          </p:cNvPr>
          <p:cNvCxnSpPr>
            <a:cxnSpLocks/>
          </p:cNvCxnSpPr>
          <p:nvPr/>
        </p:nvCxnSpPr>
        <p:spPr>
          <a:xfrm>
            <a:off x="246475" y="3009734"/>
            <a:ext cx="5208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3250D6DA-0784-41FC-A9DB-03DCACEF7DDF}"/>
              </a:ext>
            </a:extLst>
          </p:cNvPr>
          <p:cNvCxnSpPr>
            <a:cxnSpLocks/>
          </p:cNvCxnSpPr>
          <p:nvPr/>
        </p:nvCxnSpPr>
        <p:spPr>
          <a:xfrm>
            <a:off x="246475" y="4533735"/>
            <a:ext cx="5208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3185EFCD-A9FC-4C20-9823-65D0299DD292}"/>
              </a:ext>
            </a:extLst>
          </p:cNvPr>
          <p:cNvSpPr txBox="1"/>
          <p:nvPr/>
        </p:nvSpPr>
        <p:spPr>
          <a:xfrm>
            <a:off x="2065657" y="3362183"/>
            <a:ext cx="1569660" cy="646331"/>
          </a:xfrm>
          <a:prstGeom prst="rect">
            <a:avLst/>
          </a:prstGeom>
          <a:noFill/>
        </p:spPr>
        <p:txBody>
          <a:bodyPr wrap="none" rtlCol="0">
            <a:spAutoFit/>
          </a:bodyPr>
          <a:lstStyle/>
          <a:p>
            <a:r>
              <a:rPr lang="zh-TW" altLang="en-US" sz="3600" b="1" dirty="0">
                <a:latin typeface="微軟正黑體" panose="020B0604030504040204" pitchFamily="34" charset="-120"/>
                <a:ea typeface="微軟正黑體" panose="020B0604030504040204" pitchFamily="34" charset="-120"/>
              </a:rPr>
              <a:t>網路層</a:t>
            </a:r>
            <a:endParaRPr lang="zh-TW" altLang="en-US" sz="3600" b="1" dirty="0">
              <a:latin typeface="Consolas" panose="020B0609020204030204" pitchFamily="49" charset="0"/>
              <a:ea typeface="微軟正黑體" panose="020B0604030504040204" pitchFamily="34" charset="-120"/>
            </a:endParaRPr>
          </a:p>
        </p:txBody>
      </p:sp>
      <p:sp>
        <p:nvSpPr>
          <p:cNvPr id="26" name="文字方塊 25">
            <a:extLst>
              <a:ext uri="{FF2B5EF4-FFF2-40B4-BE49-F238E27FC236}">
                <a16:creationId xmlns:a16="http://schemas.microsoft.com/office/drawing/2014/main" id="{87AD2694-BEE4-41CF-94F0-36319C8332AF}"/>
              </a:ext>
            </a:extLst>
          </p:cNvPr>
          <p:cNvSpPr txBox="1"/>
          <p:nvPr/>
        </p:nvSpPr>
        <p:spPr>
          <a:xfrm>
            <a:off x="2065657" y="4761072"/>
            <a:ext cx="1569660" cy="646331"/>
          </a:xfrm>
          <a:prstGeom prst="rect">
            <a:avLst/>
          </a:prstGeom>
          <a:noFill/>
        </p:spPr>
        <p:txBody>
          <a:bodyPr wrap="none" rtlCol="0">
            <a:spAutoFit/>
          </a:bodyPr>
          <a:lstStyle/>
          <a:p>
            <a:r>
              <a:rPr lang="zh-TW" altLang="en-US" sz="3600" b="1" dirty="0">
                <a:latin typeface="微軟正黑體" panose="020B0604030504040204" pitchFamily="34" charset="-120"/>
                <a:ea typeface="微軟正黑體" panose="020B0604030504040204" pitchFamily="34" charset="-120"/>
              </a:rPr>
              <a:t>感知層</a:t>
            </a:r>
            <a:endParaRPr lang="zh-TW" altLang="en-US" sz="36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707555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接點 12">
            <a:extLst>
              <a:ext uri="{FF2B5EF4-FFF2-40B4-BE49-F238E27FC236}">
                <a16:creationId xmlns:a16="http://schemas.microsoft.com/office/drawing/2014/main" id="{1A7335C7-6E73-4ADB-A2F9-5EBF6CD94033}"/>
              </a:ext>
            </a:extLst>
          </p:cNvPr>
          <p:cNvCxnSpPr>
            <a:cxnSpLocks/>
          </p:cNvCxnSpPr>
          <p:nvPr/>
        </p:nvCxnSpPr>
        <p:spPr>
          <a:xfrm>
            <a:off x="233382"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線接點 13">
            <a:extLst>
              <a:ext uri="{FF2B5EF4-FFF2-40B4-BE49-F238E27FC236}">
                <a16:creationId xmlns:a16="http://schemas.microsoft.com/office/drawing/2014/main" id="{C2BF1274-7DF7-47BE-A7BD-19C7EE5F416F}"/>
              </a:ext>
            </a:extLst>
          </p:cNvPr>
          <p:cNvCxnSpPr>
            <a:cxnSpLocks/>
          </p:cNvCxnSpPr>
          <p:nvPr/>
        </p:nvCxnSpPr>
        <p:spPr>
          <a:xfrm>
            <a:off x="3297418" y="0"/>
            <a:ext cx="0" cy="977900"/>
          </a:xfrm>
          <a:prstGeom prst="line">
            <a:avLst/>
          </a:prstGeom>
          <a:solidFill>
            <a:srgbClr val="FFD033"/>
          </a:solidFill>
          <a:ln w="7620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5" name="矩形 14">
            <a:extLst>
              <a:ext uri="{FF2B5EF4-FFF2-40B4-BE49-F238E27FC236}">
                <a16:creationId xmlns:a16="http://schemas.microsoft.com/office/drawing/2014/main" id="{77244828-012D-4166-A8BE-A34B88FFCA56}"/>
              </a:ext>
            </a:extLst>
          </p:cNvPr>
          <p:cNvSpPr/>
          <p:nvPr/>
        </p:nvSpPr>
        <p:spPr>
          <a:xfrm>
            <a:off x="169213" y="977900"/>
            <a:ext cx="3344007" cy="770402"/>
          </a:xfrm>
          <a:prstGeom prst="rect">
            <a:avLst/>
          </a:prstGeom>
          <a:solidFill>
            <a:srgbClr val="FFD033"/>
          </a:solidFill>
          <a:ln w="76200" cap="rnd">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標題 3">
            <a:extLst>
              <a:ext uri="{FF2B5EF4-FFF2-40B4-BE49-F238E27FC236}">
                <a16:creationId xmlns:a16="http://schemas.microsoft.com/office/drawing/2014/main" id="{BFA90A78-DF1C-4BFC-9847-97F967B27332}"/>
              </a:ext>
            </a:extLst>
          </p:cNvPr>
          <p:cNvSpPr>
            <a:spLocks noGrp="1"/>
          </p:cNvSpPr>
          <p:nvPr>
            <p:ph type="title" idx="4294967295"/>
          </p:nvPr>
        </p:nvSpPr>
        <p:spPr>
          <a:xfrm>
            <a:off x="233383" y="1029445"/>
            <a:ext cx="3279838" cy="731017"/>
          </a:xfrm>
        </p:spPr>
        <p:txBody>
          <a:bodyPr>
            <a:normAutofit/>
          </a:bodyPr>
          <a:lstStyle/>
          <a:p>
            <a:pPr algn="ctr"/>
            <a:r>
              <a:rPr lang="zh-TW" altLang="en-US" dirty="0"/>
              <a:t>藍牙通訊</a:t>
            </a:r>
          </a:p>
        </p:txBody>
      </p:sp>
      <p:sp>
        <p:nvSpPr>
          <p:cNvPr id="3" name="投影片編號版面配置區 2">
            <a:extLst>
              <a:ext uri="{FF2B5EF4-FFF2-40B4-BE49-F238E27FC236}">
                <a16:creationId xmlns:a16="http://schemas.microsoft.com/office/drawing/2014/main" id="{4D5AE509-74A9-4792-B265-5501F021B6F6}"/>
              </a:ext>
            </a:extLst>
          </p:cNvPr>
          <p:cNvSpPr>
            <a:spLocks noGrp="1"/>
          </p:cNvSpPr>
          <p:nvPr>
            <p:ph type="sldNum" sz="quarter" idx="12"/>
          </p:nvPr>
        </p:nvSpPr>
        <p:spPr/>
        <p:txBody>
          <a:bodyPr/>
          <a:lstStyle/>
          <a:p>
            <a:fld id="{20245263-B1B0-4E87-A095-ADC539157F21}" type="slidenum">
              <a:rPr lang="en-US" altLang="zh-TW" smtClean="0"/>
              <a:pPr/>
              <a:t>9</a:t>
            </a:fld>
            <a:endParaRPr lang="en-US" dirty="0"/>
          </a:p>
        </p:txBody>
      </p:sp>
      <p:grpSp>
        <p:nvGrpSpPr>
          <p:cNvPr id="5" name="群組 4">
            <a:extLst>
              <a:ext uri="{FF2B5EF4-FFF2-40B4-BE49-F238E27FC236}">
                <a16:creationId xmlns:a16="http://schemas.microsoft.com/office/drawing/2014/main" id="{E31AD57E-72FC-416D-A9F0-2B5DDFF8ABC4}"/>
              </a:ext>
            </a:extLst>
          </p:cNvPr>
          <p:cNvGrpSpPr/>
          <p:nvPr/>
        </p:nvGrpSpPr>
        <p:grpSpPr>
          <a:xfrm>
            <a:off x="-26670" y="-6069"/>
            <a:ext cx="12245340" cy="971809"/>
            <a:chOff x="0" y="-6069"/>
            <a:chExt cx="12192000" cy="971809"/>
          </a:xfrm>
        </p:grpSpPr>
        <p:pic>
          <p:nvPicPr>
            <p:cNvPr id="6" name="圖片 5">
              <a:extLst>
                <a:ext uri="{FF2B5EF4-FFF2-40B4-BE49-F238E27FC236}">
                  <a16:creationId xmlns:a16="http://schemas.microsoft.com/office/drawing/2014/main" id="{51C59FAA-5255-4EC3-8D7C-69A8242798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2" r="3442" b="77216"/>
            <a:stretch/>
          </p:blipFill>
          <p:spPr>
            <a:xfrm>
              <a:off x="0" y="0"/>
              <a:ext cx="6353360" cy="965740"/>
            </a:xfrm>
            <a:prstGeom prst="rect">
              <a:avLst/>
            </a:prstGeom>
          </p:spPr>
        </p:pic>
        <p:pic>
          <p:nvPicPr>
            <p:cNvPr id="7" name="圖片 6">
              <a:extLst>
                <a:ext uri="{FF2B5EF4-FFF2-40B4-BE49-F238E27FC236}">
                  <a16:creationId xmlns:a16="http://schemas.microsoft.com/office/drawing/2014/main" id="{A4D92191-DCBB-4A0E-AEB3-06E815F9F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9" b="89888" l="939" r="97027">
                          <a14:foregroundMark x1="10485" y1="6966" x2="27230" y2="1798"/>
                          <a14:foregroundMark x1="27230" y1="1798" x2="27543" y2="1798"/>
                          <a14:foregroundMark x1="38185" y1="4270" x2="52113" y2="899"/>
                          <a14:foregroundMark x1="89828" y1="5393" x2="97183" y2="2472"/>
                          <a14:foregroundMark x1="92175" y1="9663" x2="96244" y2="1124"/>
                          <a14:foregroundMark x1="87950" y1="5169" x2="77934" y2="4270"/>
                          <a14:foregroundMark x1="68075" y1="4270" x2="56651" y2="4270"/>
                          <a14:foregroundMark x1="66510" y1="11461" x2="68701" y2="4270"/>
                          <a14:foregroundMark x1="43975" y1="11910" x2="43975" y2="11910"/>
                          <a14:foregroundMark x1="46322" y1="7191" x2="46322" y2="7191"/>
                          <a14:foregroundMark x1="39593" y1="17528" x2="39593" y2="17528"/>
                          <a14:foregroundMark x1="40063" y1="17079" x2="40063" y2="17079"/>
                          <a14:foregroundMark x1="21909" y1="9888" x2="21909" y2="9888"/>
                          <a14:foregroundMark x1="5321" y1="2697" x2="5321" y2="2697"/>
                          <a14:foregroundMark x1="939" y1="2247" x2="939" y2="2247"/>
                          <a14:foregroundMark x1="10329" y1="15730" x2="10329" y2="15730"/>
                        </a14:backgroundRemoval>
                      </a14:imgEffect>
                    </a14:imgLayer>
                  </a14:imgProps>
                </a:ext>
              </a:extLst>
            </a:blip>
            <a:srcRect l="-191" r="6816" b="77216"/>
            <a:stretch/>
          </p:blipFill>
          <p:spPr>
            <a:xfrm>
              <a:off x="6060225" y="-6069"/>
              <a:ext cx="6131775" cy="965740"/>
            </a:xfrm>
            <a:prstGeom prst="rect">
              <a:avLst/>
            </a:prstGeom>
          </p:spPr>
        </p:pic>
      </p:grpSp>
      <p:sp>
        <p:nvSpPr>
          <p:cNvPr id="10" name="文字方塊 9">
            <a:extLst>
              <a:ext uri="{FF2B5EF4-FFF2-40B4-BE49-F238E27FC236}">
                <a16:creationId xmlns:a16="http://schemas.microsoft.com/office/drawing/2014/main" id="{22D88C7D-C54D-44D7-9005-62E3E2EEBB8E}"/>
              </a:ext>
            </a:extLst>
          </p:cNvPr>
          <p:cNvSpPr txBox="1"/>
          <p:nvPr/>
        </p:nvSpPr>
        <p:spPr>
          <a:xfrm>
            <a:off x="681264" y="1989486"/>
            <a:ext cx="10238700" cy="954107"/>
          </a:xfrm>
          <a:prstGeom prst="rect">
            <a:avLst/>
          </a:prstGeom>
          <a:noFill/>
        </p:spPr>
        <p:txBody>
          <a:bodyPr wrap="none" rtlCol="0">
            <a:spAutoFit/>
          </a:bodyPr>
          <a:lstStyle/>
          <a:p>
            <a:r>
              <a:rPr lang="zh-TW" altLang="en-US" sz="2800" b="1" dirty="0">
                <a:latin typeface="Consolas" panose="020B0609020204030204" pitchFamily="49" charset="0"/>
                <a:ea typeface="微軟正黑體" panose="020B0604030504040204" pitchFamily="34" charset="-120"/>
              </a:rPr>
              <a:t>基本介紹：藍芽是一種無線技術標準</a:t>
            </a:r>
            <a:r>
              <a:rPr lang="zh-TW" altLang="zh-TW" sz="2800" b="1" dirty="0">
                <a:latin typeface="Consolas" panose="020B0609020204030204" pitchFamily="49" charset="0"/>
                <a:ea typeface="微軟正黑體" panose="020B0604030504040204" pitchFamily="34" charset="-120"/>
              </a:rPr>
              <a:t>用來固定的跟行動裝置，</a:t>
            </a:r>
            <a:endParaRPr lang="en-US" altLang="zh-TW" sz="2800" b="1" dirty="0">
              <a:latin typeface="Consolas" panose="020B0609020204030204" pitchFamily="49" charset="0"/>
              <a:ea typeface="微軟正黑體" panose="020B0604030504040204" pitchFamily="34" charset="-120"/>
            </a:endParaRPr>
          </a:p>
          <a:p>
            <a:r>
              <a:rPr lang="en-US" altLang="zh-TW" sz="2800" b="1" dirty="0">
                <a:latin typeface="Consolas" panose="020B0609020204030204" pitchFamily="49" charset="0"/>
                <a:ea typeface="微軟正黑體" panose="020B0604030504040204" pitchFamily="34" charset="-120"/>
              </a:rPr>
              <a:t>	</a:t>
            </a:r>
            <a:r>
              <a:rPr lang="zh-TW" altLang="zh-TW" sz="2800" b="1" dirty="0">
                <a:latin typeface="Consolas" panose="020B0609020204030204" pitchFamily="49" charset="0"/>
                <a:ea typeface="微軟正黑體" panose="020B0604030504040204" pitchFamily="34" charset="-120"/>
              </a:rPr>
              <a:t>在短距離之間交換資料，以形成個人網路</a:t>
            </a:r>
            <a:r>
              <a:rPr lang="zh-TW" altLang="en-US" sz="2800" b="1" dirty="0">
                <a:latin typeface="Consolas" panose="020B0609020204030204" pitchFamily="49" charset="0"/>
                <a:ea typeface="微軟正黑體" panose="020B0604030504040204" pitchFamily="34" charset="-120"/>
              </a:rPr>
              <a:t>。</a:t>
            </a:r>
            <a:endParaRPr lang="zh-TW" altLang="zh-TW" sz="2800" b="1" dirty="0">
              <a:latin typeface="Consolas" panose="020B0609020204030204" pitchFamily="49" charset="0"/>
              <a:ea typeface="微軟正黑體" panose="020B0604030504040204" pitchFamily="34" charset="-120"/>
            </a:endParaRPr>
          </a:p>
        </p:txBody>
      </p:sp>
      <p:graphicFrame>
        <p:nvGraphicFramePr>
          <p:cNvPr id="11" name="表格 4">
            <a:extLst>
              <a:ext uri="{FF2B5EF4-FFF2-40B4-BE49-F238E27FC236}">
                <a16:creationId xmlns:a16="http://schemas.microsoft.com/office/drawing/2014/main" id="{26C722DA-9654-42A5-8873-074C383AABC8}"/>
              </a:ext>
            </a:extLst>
          </p:cNvPr>
          <p:cNvGraphicFramePr>
            <a:graphicFrameLocks noGrp="1"/>
          </p:cNvGraphicFramePr>
          <p:nvPr>
            <p:extLst>
              <p:ext uri="{D42A27DB-BD31-4B8C-83A1-F6EECF244321}">
                <p14:modId xmlns:p14="http://schemas.microsoft.com/office/powerpoint/2010/main" val="2007136157"/>
              </p:ext>
            </p:extLst>
          </p:nvPr>
        </p:nvGraphicFramePr>
        <p:xfrm>
          <a:off x="2237509" y="3196938"/>
          <a:ext cx="7716982" cy="2758197"/>
        </p:xfrm>
        <a:graphic>
          <a:graphicData uri="http://schemas.openxmlformats.org/drawingml/2006/table">
            <a:tbl>
              <a:tblPr firstRow="1" bandRow="1">
                <a:tableStyleId>{00A15C55-8517-42AA-B614-E9B94910E393}</a:tableStyleId>
              </a:tblPr>
              <a:tblGrid>
                <a:gridCol w="3619763">
                  <a:extLst>
                    <a:ext uri="{9D8B030D-6E8A-4147-A177-3AD203B41FA5}">
                      <a16:colId xmlns:a16="http://schemas.microsoft.com/office/drawing/2014/main" val="2913824635"/>
                    </a:ext>
                  </a:extLst>
                </a:gridCol>
                <a:gridCol w="4097219">
                  <a:extLst>
                    <a:ext uri="{9D8B030D-6E8A-4147-A177-3AD203B41FA5}">
                      <a16:colId xmlns:a16="http://schemas.microsoft.com/office/drawing/2014/main" val="4225168477"/>
                    </a:ext>
                  </a:extLst>
                </a:gridCol>
              </a:tblGrid>
              <a:tr h="572352">
                <a:tc>
                  <a:txBody>
                    <a:bodyPr/>
                    <a:lstStyle/>
                    <a:p>
                      <a:r>
                        <a:rPr lang="zh-TW" altLang="en-US" sz="2800" b="1" dirty="0">
                          <a:solidFill>
                            <a:schemeClr val="tx1"/>
                          </a:solidFill>
                          <a:latin typeface="微軟正黑體" panose="020B0604030504040204" pitchFamily="34" charset="-120"/>
                          <a:ea typeface="微軟正黑體" panose="020B0604030504040204" pitchFamily="34" charset="-120"/>
                        </a:rPr>
                        <a:t>優點：</a:t>
                      </a:r>
                    </a:p>
                  </a:txBody>
                  <a:tcPr/>
                </a:tc>
                <a:tc>
                  <a:txBody>
                    <a:bodyPr/>
                    <a:lstStyle/>
                    <a:p>
                      <a:r>
                        <a:rPr lang="zh-TW" altLang="en-US" sz="2800" b="1" dirty="0">
                          <a:solidFill>
                            <a:schemeClr val="tx1"/>
                          </a:solidFill>
                          <a:latin typeface="微軟正黑體" panose="020B0604030504040204" pitchFamily="34" charset="-120"/>
                          <a:ea typeface="微軟正黑體" panose="020B0604030504040204" pitchFamily="34" charset="-120"/>
                        </a:rPr>
                        <a:t>缺點：</a:t>
                      </a:r>
                    </a:p>
                  </a:txBody>
                  <a:tcPr/>
                </a:tc>
                <a:extLst>
                  <a:ext uri="{0D108BD9-81ED-4DB2-BD59-A6C34878D82A}">
                    <a16:rowId xmlns:a16="http://schemas.microsoft.com/office/drawing/2014/main" val="4071425630"/>
                  </a:ext>
                </a:extLst>
              </a:tr>
              <a:tr h="572352">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功耗低</a:t>
                      </a:r>
                      <a:r>
                        <a:rPr lang="zh-TW" altLang="en-US" sz="2800" b="1" kern="1200" dirty="0">
                          <a:solidFill>
                            <a:schemeClr val="dk1"/>
                          </a:solidFill>
                          <a:effectLst/>
                          <a:latin typeface="微軟正黑體" panose="020B0604030504040204" pitchFamily="34" charset="-120"/>
                          <a:ea typeface="微軟正黑體" panose="020B0604030504040204" pitchFamily="34" charset="-120"/>
                        </a:rPr>
                        <a:t>、</a:t>
                      </a:r>
                      <a:r>
                        <a:rPr lang="zh-TW" altLang="zh-TW" sz="2800" b="1" kern="1200" dirty="0">
                          <a:solidFill>
                            <a:schemeClr val="dk1"/>
                          </a:solidFill>
                          <a:effectLst/>
                          <a:latin typeface="微軟正黑體" panose="020B0604030504040204" pitchFamily="34" charset="-120"/>
                          <a:ea typeface="微軟正黑體" panose="020B0604030504040204" pitchFamily="34" charset="-120"/>
                        </a:rPr>
                        <a:t>速率快</a:t>
                      </a:r>
                      <a:endParaRPr lang="zh-TW" altLang="en-US" sz="2800" b="1" dirty="0">
                        <a:latin typeface="微軟正黑體" panose="020B0604030504040204" pitchFamily="34" charset="-120"/>
                        <a:ea typeface="微軟正黑體" panose="020B0604030504040204" pitchFamily="34" charset="-120"/>
                      </a:endParaRPr>
                    </a:p>
                  </a:txBody>
                  <a:tcPr/>
                </a:tc>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傳輸大小受限</a:t>
                      </a:r>
                      <a:endParaRPr lang="zh-TW" altLang="en-US" sz="2800" b="1"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966480795"/>
                  </a:ext>
                </a:extLst>
              </a:tr>
              <a:tr h="514669">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建立連接的時間短</a:t>
                      </a:r>
                      <a:endParaRPr lang="zh-TW" altLang="en-US" sz="2800" b="1" dirty="0">
                        <a:latin typeface="微軟正黑體" panose="020B0604030504040204" pitchFamily="34" charset="-120"/>
                        <a:ea typeface="微軟正黑體" panose="020B0604030504040204" pitchFamily="34" charset="-120"/>
                      </a:endParaRPr>
                    </a:p>
                  </a:txBody>
                  <a:tcPr/>
                </a:tc>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連接數量太少</a:t>
                      </a:r>
                      <a:endParaRPr lang="zh-TW" altLang="en-US" sz="2800" b="1"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127686899"/>
                  </a:ext>
                </a:extLst>
              </a:tr>
              <a:tr h="522981">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穩定性好</a:t>
                      </a:r>
                      <a:endParaRPr lang="zh-TW" altLang="en-US" sz="2800" b="1" dirty="0">
                        <a:latin typeface="微軟正黑體" panose="020B0604030504040204" pitchFamily="34" charset="-120"/>
                        <a:ea typeface="微軟正黑體" panose="020B0604030504040204" pitchFamily="34" charset="-120"/>
                      </a:endParaRPr>
                    </a:p>
                  </a:txBody>
                  <a:tcPr/>
                </a:tc>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藍芽設備的單一連接性</a:t>
                      </a:r>
                      <a:endParaRPr lang="zh-TW" altLang="en-US" sz="2800" b="1"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094978675"/>
                  </a:ext>
                </a:extLst>
              </a:tr>
              <a:tr h="572352">
                <a:tc>
                  <a:txBody>
                    <a:bodyPr/>
                    <a:lstStyle/>
                    <a:p>
                      <a:r>
                        <a:rPr lang="zh-TW" altLang="zh-TW" sz="2800" b="1" kern="1200" dirty="0">
                          <a:solidFill>
                            <a:schemeClr val="dk1"/>
                          </a:solidFill>
                          <a:effectLst/>
                          <a:latin typeface="微軟正黑體" panose="020B0604030504040204" pitchFamily="34" charset="-120"/>
                          <a:ea typeface="微軟正黑體" panose="020B0604030504040204" pitchFamily="34" charset="-120"/>
                        </a:rPr>
                        <a:t>安全度高</a:t>
                      </a:r>
                      <a:endParaRPr lang="zh-TW" altLang="en-US" sz="2800" b="1" dirty="0">
                        <a:latin typeface="微軟正黑體" panose="020B0604030504040204" pitchFamily="34" charset="-120"/>
                        <a:ea typeface="微軟正黑體" panose="020B0604030504040204" pitchFamily="34" charset="-120"/>
                      </a:endParaRPr>
                    </a:p>
                  </a:txBody>
                  <a:tcPr/>
                </a:tc>
                <a:tc>
                  <a:txBody>
                    <a:bodyPr/>
                    <a:lstStyle/>
                    <a:p>
                      <a:endParaRPr lang="zh-TW" altLang="en-US" sz="2800" b="1"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216665"/>
                  </a:ext>
                </a:extLst>
              </a:tr>
            </a:tbl>
          </a:graphicData>
        </a:graphic>
      </p:graphicFrame>
    </p:spTree>
    <p:extLst>
      <p:ext uri="{BB962C8B-B14F-4D97-AF65-F5344CB8AC3E}">
        <p14:creationId xmlns:p14="http://schemas.microsoft.com/office/powerpoint/2010/main" val="14464282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TotalTime>
  <Words>6026</Words>
  <Application>Microsoft Office PowerPoint</Application>
  <PresentationFormat>寬螢幕</PresentationFormat>
  <Paragraphs>1245</Paragraphs>
  <Slides>70</Slides>
  <Notes>68</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70</vt:i4>
      </vt:variant>
    </vt:vector>
  </HeadingPairs>
  <TitlesOfParts>
    <vt:vector size="76" baseType="lpstr">
      <vt:lpstr>微軟正黑體</vt:lpstr>
      <vt:lpstr>Arial</vt:lpstr>
      <vt:lpstr>Bauhaus 93</vt:lpstr>
      <vt:lpstr>Calibri</vt:lpstr>
      <vt:lpstr>Consolas</vt:lpstr>
      <vt:lpstr>Office 佈景主題</vt:lpstr>
      <vt:lpstr>Remind Me 提醒寶</vt:lpstr>
      <vt:lpstr>目錄</vt:lpstr>
      <vt:lpstr>緒論</vt:lpstr>
      <vt:lpstr>研究背景與動機</vt:lpstr>
      <vt:lpstr>研究目的</vt:lpstr>
      <vt:lpstr>研究範圍</vt:lpstr>
      <vt:lpstr>文獻探討</vt:lpstr>
      <vt:lpstr>物聯網</vt:lpstr>
      <vt:lpstr>藍牙通訊</vt:lpstr>
      <vt:lpstr>智慧家庭</vt:lpstr>
      <vt:lpstr>PowerPoint 簡報</vt:lpstr>
      <vt:lpstr>PowerPoint 簡報</vt:lpstr>
      <vt:lpstr>PowerPoint 簡報</vt:lpstr>
      <vt:lpstr>PowerPoint 簡報</vt:lpstr>
      <vt:lpstr>PowerPoint 簡報</vt:lpstr>
      <vt:lpstr>PowerPoint 簡報</vt:lpstr>
      <vt:lpstr>色盲人口</vt:lpstr>
      <vt:lpstr>系統架構</vt:lpstr>
      <vt:lpstr>系統架構</vt:lpstr>
      <vt:lpstr>系統架構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通訊封包</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實驗結果</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結論</vt:lpstr>
      <vt:lpstr>PowerPoint 簡報</vt:lpstr>
      <vt:lpstr>PowerPoint 簡報</vt:lpstr>
      <vt:lpstr>參考文獻</vt:lpstr>
      <vt:lpstr>參考文獻</vt:lpstr>
      <vt:lpstr>參考文獻</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啟桓 敖</dc:creator>
  <cp:lastModifiedBy>啟桓 敖</cp:lastModifiedBy>
  <cp:revision>518</cp:revision>
  <dcterms:created xsi:type="dcterms:W3CDTF">2020-10-30T04:09:26Z</dcterms:created>
  <dcterms:modified xsi:type="dcterms:W3CDTF">2021-11-25T03:16:42Z</dcterms:modified>
</cp:coreProperties>
</file>